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81" r:id="rId2"/>
    <p:sldId id="282" r:id="rId3"/>
    <p:sldId id="296" r:id="rId4"/>
    <p:sldId id="295" r:id="rId5"/>
    <p:sldId id="298" r:id="rId6"/>
    <p:sldId id="288" r:id="rId7"/>
    <p:sldId id="293" r:id="rId8"/>
    <p:sldId id="290" r:id="rId9"/>
    <p:sldId id="301" r:id="rId10"/>
    <p:sldId id="300" r:id="rId11"/>
    <p:sldId id="302" r:id="rId12"/>
    <p:sldId id="303" r:id="rId13"/>
    <p:sldId id="291" r:id="rId14"/>
    <p:sldId id="292" r:id="rId15"/>
    <p:sldId id="299" r:id="rId16"/>
    <p:sldId id="294" r:id="rId17"/>
    <p:sldId id="297" r:id="rId18"/>
  </p:sldIdLst>
  <p:sldSz cx="9144000" cy="6858000" type="screen4x3"/>
  <p:notesSz cx="7010400" cy="92964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BFBFBF"/>
    <a:srgbClr val="87888A"/>
    <a:srgbClr val="E11022"/>
    <a:srgbClr val="829824"/>
    <a:srgbClr val="3E6CA4"/>
    <a:srgbClr val="6B95C7"/>
    <a:srgbClr val="000579"/>
    <a:srgbClr val="B1C7E1"/>
    <a:srgbClr val="D9D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7E9639D4-E3E2-4D34-9284-5A2195B3D0D7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6726" autoAdjust="0"/>
    <p:restoredTop sz="94675" autoAdjust="0"/>
  </p:normalViewPr>
  <p:slideViewPr>
    <p:cSldViewPr>
      <p:cViewPr varScale="1">
        <p:scale>
          <a:sx n="107" d="100"/>
          <a:sy n="107" d="100"/>
        </p:scale>
        <p:origin x="-101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4" d="100"/>
          <a:sy n="84" d="100"/>
        </p:scale>
        <p:origin x="-3132" y="-78"/>
      </p:cViewPr>
      <p:guideLst>
        <p:guide orient="horz" pos="2928"/>
        <p:guide pos="220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28CFCF4F-E7B9-4B8E-ADF6-9028043023D1}" type="datetime1">
              <a:rPr lang="fr-FR"/>
              <a:pPr>
                <a:defRPr/>
              </a:pPr>
              <a:t>11/09/2012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829966"/>
            <a:ext cx="3037840" cy="46482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970938" y="8829966"/>
            <a:ext cx="3037840" cy="46482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279509CD-62CF-4D94-928B-D790620A6EA5}" type="slidenum">
              <a:rPr lang="fr-BE"/>
              <a:pPr>
                <a:defRPr/>
              </a:pPr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35116926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15DB1AA2-2630-437E-B348-6E2E9750D163}" type="datetime1">
              <a:rPr lang="fr-FR"/>
              <a:pPr>
                <a:defRPr/>
              </a:pPr>
              <a:t>11/09/2012</a:t>
            </a:fld>
            <a:endParaRPr lang="fr-BE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fr-BE" noProof="0" smtClean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01041" y="4415790"/>
            <a:ext cx="5608320" cy="418338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fr-BE" noProof="0" smtClean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829966"/>
            <a:ext cx="3037840" cy="46482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970938" y="8829966"/>
            <a:ext cx="3037840" cy="46482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B15D7753-1580-4264-89D1-13C02C8B185B}" type="slidenum">
              <a:rPr lang="fr-BE"/>
              <a:pPr>
                <a:defRPr/>
              </a:pPr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94234763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ＭＳ Ｐゴシック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ＭＳ Ｐゴシック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ＭＳ Ｐゴシック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ＭＳ Ｐゴシック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55" y="0"/>
            <a:ext cx="9098089" cy="6858000"/>
          </a:xfrm>
          <a:prstGeom prst="rect">
            <a:avLst/>
          </a:prstGeom>
        </p:spPr>
      </p:pic>
      <p:sp>
        <p:nvSpPr>
          <p:cNvPr id="6" name="Title 4"/>
          <p:cNvSpPr>
            <a:spLocks noGrp="1"/>
          </p:cNvSpPr>
          <p:nvPr>
            <p:ph type="ctrTitle" hasCustomPrompt="1"/>
          </p:nvPr>
        </p:nvSpPr>
        <p:spPr bwMode="auto">
          <a:xfrm>
            <a:off x="611560" y="2530800"/>
            <a:ext cx="7929618" cy="857256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>
              <a:defRPr b="1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sz="4400" noProof="0" smtClean="0">
                <a:solidFill>
                  <a:schemeClr val="tx1"/>
                </a:solidFill>
                <a:ea typeface="ＭＳ Ｐゴシック"/>
                <a:cs typeface="ＭＳ Ｐゴシック"/>
              </a:rPr>
              <a:t>Cover title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2" hasCustomPrompt="1"/>
          </p:nvPr>
        </p:nvSpPr>
        <p:spPr>
          <a:xfrm>
            <a:off x="2178095" y="4941168"/>
            <a:ext cx="4770169" cy="936104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400" b="1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GB" noProof="0" smtClean="0"/>
              <a:t>Name: ENTSOG representative</a:t>
            </a:r>
            <a:br>
              <a:rPr lang="en-GB" noProof="0" smtClean="0"/>
            </a:br>
            <a:r>
              <a:rPr lang="en-GB" noProof="0" smtClean="0"/>
              <a:t>Position: Adviser/EGM/President</a:t>
            </a:r>
            <a:endParaRPr lang="en-GB" noProof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3" hasCustomPrompt="1"/>
          </p:nvPr>
        </p:nvSpPr>
        <p:spPr>
          <a:xfrm>
            <a:off x="1115616" y="3789363"/>
            <a:ext cx="7056784" cy="503733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800" b="1">
                <a:solidFill>
                  <a:schemeClr val="accent3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GB" noProof="0" dirty="0" smtClean="0"/>
              <a:t>Cover subtitle</a:t>
            </a:r>
            <a:endParaRPr lang="en-GB" noProof="0" dirty="0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3166492" y="6237289"/>
            <a:ext cx="2807568" cy="36006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1" baseline="0">
                <a:solidFill>
                  <a:srgbClr val="87888A"/>
                </a:solidFill>
              </a:defRPr>
            </a:lvl1pPr>
          </a:lstStyle>
          <a:p>
            <a:pPr lvl="0"/>
            <a:r>
              <a:rPr lang="en-GB" noProof="0" smtClean="0"/>
              <a:t>&lt;Place&gt; -- DD Month YYYY</a:t>
            </a:r>
            <a:endParaRPr lang="en-GB" noProof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14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smtClean="0"/>
              <a:t>Title</a:t>
            </a:r>
            <a:endParaRPr lang="en-GB" noProof="0"/>
          </a:p>
        </p:txBody>
      </p:sp>
      <p:sp>
        <p:nvSpPr>
          <p:cNvPr id="15" name="Espace réservé du numéro de diapositive 5"/>
          <p:cNvSpPr>
            <a:spLocks noGrp="1"/>
          </p:cNvSpPr>
          <p:nvPr>
            <p:ph type="sldNum" sz="quarter" idx="13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‹#›</a:t>
            </a:fld>
            <a:endParaRPr lang="en-GB" noProof="0" dirty="0"/>
          </a:p>
        </p:txBody>
      </p:sp>
      <p:sp>
        <p:nvSpPr>
          <p:cNvPr id="3" name="Table Placeholder 2"/>
          <p:cNvSpPr>
            <a:spLocks noGrp="1"/>
          </p:cNvSpPr>
          <p:nvPr>
            <p:ph type="tbl" sz="quarter" idx="14"/>
          </p:nvPr>
        </p:nvSpPr>
        <p:spPr>
          <a:xfrm>
            <a:off x="467544" y="884904"/>
            <a:ext cx="8280920" cy="506437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</a:lstStyle>
          <a:p>
            <a:r>
              <a:rPr lang="en-US" smtClean="0"/>
              <a:t>Click icon to add table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72"/>
          <a:stretch/>
        </p:blipFill>
        <p:spPr>
          <a:xfrm>
            <a:off x="4211960" y="6174407"/>
            <a:ext cx="1031938" cy="6011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of pre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3" name="Titre 1"/>
          <p:cNvSpPr>
            <a:spLocks noGrp="1"/>
          </p:cNvSpPr>
          <p:nvPr>
            <p:ph type="title" hasCustomPrompt="1"/>
          </p:nvPr>
        </p:nvSpPr>
        <p:spPr>
          <a:xfrm>
            <a:off x="2267744" y="4149079"/>
            <a:ext cx="4680520" cy="432049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1200" b="0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sz="1200" dirty="0" smtClean="0"/>
              <a:t>XY</a:t>
            </a:r>
            <a:br>
              <a:rPr lang="en-GB" sz="1200" dirty="0" smtClean="0"/>
            </a:br>
            <a:r>
              <a:rPr lang="en-GB" sz="1200" dirty="0" smtClean="0"/>
              <a:t>&lt;Position&gt;</a:t>
            </a:r>
            <a:endParaRPr lang="en-GB" noProof="0" dirty="0"/>
          </a:p>
        </p:txBody>
      </p:sp>
      <p:sp>
        <p:nvSpPr>
          <p:cNvPr id="5" name="Titre 1"/>
          <p:cNvSpPr txBox="1">
            <a:spLocks/>
          </p:cNvSpPr>
          <p:nvPr userDrawn="1"/>
        </p:nvSpPr>
        <p:spPr>
          <a:xfrm>
            <a:off x="468464" y="234888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dirty="0" smtClean="0"/>
              <a:t>Thank You for Your Attention</a:t>
            </a:r>
            <a:endParaRPr lang="en-GB" dirty="0"/>
          </a:p>
        </p:txBody>
      </p:sp>
      <p:sp>
        <p:nvSpPr>
          <p:cNvPr id="7" name="Titre 1"/>
          <p:cNvSpPr txBox="1">
            <a:spLocks/>
          </p:cNvSpPr>
          <p:nvPr userDrawn="1"/>
        </p:nvSpPr>
        <p:spPr>
          <a:xfrm>
            <a:off x="2267744" y="4581128"/>
            <a:ext cx="4680520" cy="540000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en-GB" sz="1200" b="0" kern="1200" baseline="0" dirty="0" smtClean="0">
                <a:solidFill>
                  <a:srgbClr val="000000"/>
                </a:solidFill>
                <a:latin typeface="Calibri" pitchFamily="34" charset="0"/>
                <a:ea typeface="ＭＳ Ｐゴシック" charset="-128"/>
                <a:cs typeface="Arial" pitchFamily="34" charset="0"/>
              </a:rPr>
              <a:t>ENTSOG -- European Network of Transmission System Operators for Gas</a:t>
            </a:r>
            <a:br>
              <a:rPr lang="en-GB" sz="1200" b="0" kern="1200" baseline="0" dirty="0" smtClean="0">
                <a:solidFill>
                  <a:srgbClr val="000000"/>
                </a:solidFill>
                <a:latin typeface="Calibri" pitchFamily="34" charset="0"/>
                <a:ea typeface="ＭＳ Ｐゴシック" charset="-128"/>
                <a:cs typeface="Arial" pitchFamily="34" charset="0"/>
              </a:rPr>
            </a:br>
            <a:r>
              <a:rPr lang="en-GB" sz="1200" b="0" kern="1200" baseline="0" dirty="0" smtClean="0">
                <a:solidFill>
                  <a:srgbClr val="000000"/>
                </a:solidFill>
                <a:latin typeface="Calibri" pitchFamily="34" charset="0"/>
                <a:ea typeface="ＭＳ Ｐゴシック" charset="-128"/>
                <a:cs typeface="Arial" pitchFamily="34" charset="0"/>
              </a:rPr>
              <a:t>Avenue de </a:t>
            </a:r>
            <a:r>
              <a:rPr lang="en-GB" sz="1200" b="0" kern="1200" baseline="0" dirty="0" err="1" smtClean="0">
                <a:solidFill>
                  <a:srgbClr val="000000"/>
                </a:solidFill>
                <a:latin typeface="Calibri" pitchFamily="34" charset="0"/>
                <a:ea typeface="ＭＳ Ｐゴシック" charset="-128"/>
                <a:cs typeface="Arial" pitchFamily="34" charset="0"/>
              </a:rPr>
              <a:t>Cortenbergh</a:t>
            </a:r>
            <a:r>
              <a:rPr lang="en-GB" sz="1200" b="0" kern="1200" baseline="0" dirty="0" smtClean="0">
                <a:solidFill>
                  <a:srgbClr val="000000"/>
                </a:solidFill>
                <a:latin typeface="Calibri" pitchFamily="34" charset="0"/>
                <a:ea typeface="ＭＳ Ｐゴシック" charset="-128"/>
                <a:cs typeface="Arial" pitchFamily="34" charset="0"/>
              </a:rPr>
              <a:t> 100, B-1000 Brussels</a:t>
            </a:r>
            <a:endParaRPr lang="en-GB" sz="1200" b="0" kern="1200" baseline="0" dirty="0">
              <a:solidFill>
                <a:srgbClr val="000000"/>
              </a:solidFill>
              <a:latin typeface="Calibri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8" name="Titre 1"/>
          <p:cNvSpPr txBox="1">
            <a:spLocks/>
          </p:cNvSpPr>
          <p:nvPr userDrawn="1"/>
        </p:nvSpPr>
        <p:spPr>
          <a:xfrm>
            <a:off x="2267744" y="5193256"/>
            <a:ext cx="4680520" cy="540000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en-GB" sz="1200" b="0" kern="1200" baseline="0" dirty="0" smtClean="0">
                <a:solidFill>
                  <a:srgbClr val="000000"/>
                </a:solidFill>
                <a:latin typeface="Calibri" pitchFamily="34" charset="0"/>
                <a:ea typeface="ＭＳ Ｐゴシック" charset="-128"/>
                <a:cs typeface="Arial" pitchFamily="34" charset="0"/>
              </a:rPr>
              <a:t>EML:</a:t>
            </a:r>
          </a:p>
          <a:p>
            <a:pPr algn="l"/>
            <a:r>
              <a:rPr lang="de-DE" sz="1200" b="0" kern="1200" baseline="0" dirty="0" smtClean="0">
                <a:solidFill>
                  <a:srgbClr val="000000"/>
                </a:solidFill>
                <a:latin typeface="Calibri" pitchFamily="34" charset="0"/>
                <a:ea typeface="ＭＳ Ｐゴシック" charset="-128"/>
                <a:cs typeface="Arial" pitchFamily="34" charset="0"/>
              </a:rPr>
              <a:t>WWW: </a:t>
            </a:r>
            <a:r>
              <a:rPr lang="de-DE" sz="1200" b="0" u="sng" kern="1200" baseline="0" dirty="0" smtClean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rPr>
              <a:t>www.entsog.eu</a:t>
            </a:r>
            <a:endParaRPr lang="en-GB" sz="1200" b="0" u="sng" kern="1200" baseline="0" dirty="0">
              <a:solidFill>
                <a:schemeClr val="tx1"/>
              </a:solidFill>
              <a:latin typeface="Calibri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2743225" y="5185767"/>
            <a:ext cx="1152054" cy="2879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u="sng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GB" noProof="0" smtClean="0"/>
              <a:t>x.y@entsog.eu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5377876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ur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8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graphicFrame>
        <p:nvGraphicFramePr>
          <p:cNvPr id="9" name="Table 8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858490404"/>
              </p:ext>
            </p:extLst>
          </p:nvPr>
        </p:nvGraphicFramePr>
        <p:xfrm>
          <a:off x="395536" y="548680"/>
          <a:ext cx="8064896" cy="52900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248"/>
                <a:gridCol w="494030"/>
                <a:gridCol w="494030"/>
                <a:gridCol w="494030"/>
                <a:gridCol w="1178554"/>
                <a:gridCol w="1178554"/>
                <a:gridCol w="1993450"/>
              </a:tblGrid>
              <a:tr h="296752">
                <a:tc>
                  <a:txBody>
                    <a:bodyPr/>
                    <a:lstStyle/>
                    <a:p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ENTSOG</a:t>
                      </a:r>
                      <a:r>
                        <a:rPr lang="en-GB" sz="1800" b="1" i="1" baseline="0" noProof="0" dirty="0" smtClean="0">
                          <a:solidFill>
                            <a:srgbClr val="1F4484"/>
                          </a:solidFill>
                        </a:rPr>
                        <a:t> </a:t>
                      </a:r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Colour chart</a:t>
                      </a:r>
                      <a:endParaRPr lang="en-GB" sz="18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R</a:t>
                      </a:r>
                      <a:endParaRPr lang="en-GB" sz="18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G</a:t>
                      </a:r>
                      <a:endParaRPr lang="en-GB" sz="18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B</a:t>
                      </a:r>
                      <a:endParaRPr lang="en-GB" sz="18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1" noProof="0" dirty="0" smtClean="0">
                          <a:solidFill>
                            <a:srgbClr val="1F4484"/>
                          </a:solidFill>
                        </a:rPr>
                        <a:t>CMYK</a:t>
                      </a:r>
                      <a:endParaRPr lang="en-GB" sz="18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noProof="0" dirty="0" smtClean="0">
                          <a:solidFill>
                            <a:srgbClr val="1F4484"/>
                          </a:solidFill>
                        </a:rPr>
                        <a:t>used in (eg. NeMo)</a:t>
                      </a:r>
                      <a:endParaRPr lang="en-GB" sz="18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44016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Dark Grey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128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130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133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0/0/0/60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28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(NP)</a:t>
                      </a:r>
                      <a:endParaRPr lang="en-GB" sz="1400" b="1" kern="1200" noProof="0" dirty="0" smtClean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44016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Grey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191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191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191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25/20/20/0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44016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Light Grey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217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217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217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14/10/11/0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44016">
                <a:tc>
                  <a:txBody>
                    <a:bodyPr/>
                    <a:lstStyle/>
                    <a:p>
                      <a:r>
                        <a:rPr lang="de-DE" sz="1400" b="1" baseline="0" noProof="0" dirty="0" smtClean="0">
                          <a:solidFill>
                            <a:srgbClr val="D9D9D9"/>
                          </a:solidFill>
                        </a:rPr>
                        <a:t>Grey</a:t>
                      </a:r>
                      <a:endParaRPr lang="en-GB" sz="14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baseline="0" noProof="0" dirty="0" smtClean="0">
                          <a:solidFill>
                            <a:srgbClr val="D9D9D9"/>
                          </a:solidFill>
                        </a:rPr>
                        <a:t>234</a:t>
                      </a:r>
                      <a:endParaRPr lang="en-GB" sz="14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baseline="0" noProof="0" dirty="0" smtClean="0">
                          <a:solidFill>
                            <a:srgbClr val="D9D9D9"/>
                          </a:solidFill>
                        </a:rPr>
                        <a:t>231</a:t>
                      </a:r>
                      <a:endParaRPr lang="en-GB" sz="14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baseline="0" noProof="0" dirty="0" smtClean="0">
                          <a:solidFill>
                            <a:srgbClr val="D9D9D9"/>
                          </a:solidFill>
                        </a:rPr>
                        <a:t>222</a:t>
                      </a:r>
                      <a:endParaRPr lang="en-GB" sz="14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7/6/11/0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7D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Dark Blue (ENTSOG)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31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68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132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99/84/18/6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48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</a:t>
                      </a:r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 (LNG)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Blue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19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156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216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75/23/0/0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39C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Blue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62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108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164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82/57/12/1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E6CA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Middle Blue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107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149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199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0/34/4/0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5C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Light Blue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177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199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225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29/14/3/0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1C7E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808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Bluish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217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233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247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13/3/0/0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9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Dark Green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130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152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36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54/25/100/5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2982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(Libya)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Green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128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195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66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55/0/100/0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C34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Middle Green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159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186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44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43/10/100/0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FBA2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(Algeria)</a:t>
                      </a:r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Green (ENTSOG)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193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213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55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29/1/96/0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1D53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Greenish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205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228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174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21/0/40/0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DE4A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Light</a:t>
                      </a:r>
                      <a:r>
                        <a:rPr lang="de-DE" sz="1400" b="1" baseline="0" noProof="0" dirty="0" smtClean="0">
                          <a:solidFill>
                            <a:srgbClr val="1F4484"/>
                          </a:solidFill>
                        </a:rPr>
                        <a:t> Purple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141</a:t>
                      </a:r>
                      <a:endParaRPr lang="en-GB" sz="1400" b="1" kern="120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117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171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49/58/7/0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75A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(UGS)</a:t>
                      </a:r>
                      <a:endParaRPr lang="en-GB" sz="1400" b="1" kern="1200" noProof="0" dirty="0" smtClean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Pink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204</a:t>
                      </a:r>
                      <a:endParaRPr lang="en-GB" sz="1400" b="1" kern="1200" baseline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72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152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17/86/1/0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48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Red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232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38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44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2/98/93/0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26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(Russia)</a:t>
                      </a:r>
                      <a:endParaRPr lang="en-GB" sz="1400" b="1" kern="1200" noProof="0" dirty="0" smtClean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Dark Orange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235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122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59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4/64/87/0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7A3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(Caspia)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6712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Orange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249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180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41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1/32/94/0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B42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Dark Yellow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242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202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6/18/100/0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CA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(Norway)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Yellow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248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234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50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5/1/90/0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EA3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3038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Light Yellow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251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247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194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2/0/30/0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F7C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72"/>
          <a:stretch/>
        </p:blipFill>
        <p:spPr>
          <a:xfrm>
            <a:off x="4211960" y="6174407"/>
            <a:ext cx="1031938" cy="6011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‹#›</a:t>
            </a:fld>
            <a:endParaRPr lang="en-GB" noProof="0" dirty="0"/>
          </a:p>
        </p:txBody>
      </p:sp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72"/>
          <a:stretch/>
        </p:blipFill>
        <p:spPr>
          <a:xfrm>
            <a:off x="4211960" y="6174407"/>
            <a:ext cx="1031938" cy="601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5332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744984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dirty="0" smtClean="0"/>
              <a:t>Chapter</a:t>
            </a:r>
            <a:endParaRPr lang="en-GB" noProof="0" dirty="0"/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‹#›</a:t>
            </a:fld>
            <a:endParaRPr lang="en-GB" noProof="0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72"/>
          <a:stretch/>
        </p:blipFill>
        <p:spPr>
          <a:xfrm>
            <a:off x="4211960" y="6174407"/>
            <a:ext cx="1031938" cy="601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90001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: Shift+Alt+right Arr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8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455162" y="899195"/>
            <a:ext cx="8280920" cy="433000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None/>
              <a:tabLst/>
              <a:defRPr lang="en-GB" sz="2200" b="1" i="1" kern="100" noProof="0" smtClean="0">
                <a:solidFill>
                  <a:srgbClr val="000000"/>
                </a:solidFill>
                <a:latin typeface="+mn-lt"/>
                <a:sym typeface="Wingdings" pitchFamily="2" charset="2"/>
              </a:defRPr>
            </a:lvl1pPr>
            <a:lvl2pPr marL="171450" indent="-171450">
              <a:spcBef>
                <a:spcPts val="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</a:defRPr>
            </a:lvl2pPr>
            <a:lvl3pPr marL="400050" indent="-171450">
              <a:spcBef>
                <a:spcPts val="0"/>
              </a:spcBef>
              <a:buClr>
                <a:schemeClr val="accent3"/>
              </a:buClr>
              <a:buFont typeface="Wingdings" pitchFamily="2" charset="2"/>
              <a:buChar char="§"/>
              <a:defRPr sz="1800" baseline="0">
                <a:solidFill>
                  <a:srgbClr val="000000"/>
                </a:solidFill>
              </a:defRPr>
            </a:lvl3pPr>
            <a:lvl4pPr marL="628650" indent="-171450">
              <a:spcBef>
                <a:spcPts val="0"/>
              </a:spcBef>
              <a:buClr>
                <a:schemeClr val="accent3"/>
              </a:buClr>
              <a:buFont typeface="Courier New" pitchFamily="49" charset="0"/>
              <a:buChar char="o"/>
              <a:defRPr sz="1600">
                <a:solidFill>
                  <a:srgbClr val="000000"/>
                </a:solidFill>
              </a:defRPr>
            </a:lvl4pPr>
            <a:lvl5pPr marL="857250" indent="-171450">
              <a:buClr>
                <a:schemeClr val="accent3"/>
              </a:buClr>
              <a:buFont typeface="Arial" pitchFamily="34" charset="0"/>
              <a:buChar char="-"/>
              <a:defRPr sz="1600">
                <a:solidFill>
                  <a:srgbClr val="000000"/>
                </a:solidFill>
              </a:defRPr>
            </a:lvl5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None/>
              <a:tabLst/>
              <a:defRPr/>
            </a:pPr>
            <a:r>
              <a:rPr lang="en-GB" b="1" i="1" kern="100" noProof="0" dirty="0" smtClean="0">
                <a:solidFill>
                  <a:srgbClr val="000000"/>
                </a:solidFill>
                <a:latin typeface="+mj-lt"/>
              </a:rPr>
              <a:t>Diff. bullet levels with: Shift + Alt + </a:t>
            </a:r>
            <a:r>
              <a:rPr lang="en-GB" b="1" i="1" kern="100" noProof="0" dirty="0" err="1" smtClean="0">
                <a:solidFill>
                  <a:srgbClr val="000000"/>
                </a:solidFill>
                <a:latin typeface="+mj-lt"/>
              </a:rPr>
              <a:t>rightArrow</a:t>
            </a:r>
            <a:endParaRPr lang="en-GB" noProof="0" dirty="0" smtClean="0"/>
          </a:p>
          <a:p>
            <a:pPr lvl="1"/>
            <a:r>
              <a:rPr lang="de-DE" noProof="0" dirty="0" smtClean="0"/>
              <a:t>Second level (Calibri, 18, black)</a:t>
            </a:r>
            <a:endParaRPr lang="en-GB" noProof="0" dirty="0" smtClean="0"/>
          </a:p>
          <a:p>
            <a:pPr lvl="2"/>
            <a:r>
              <a:rPr lang="en-GB" noProof="0" dirty="0" smtClean="0"/>
              <a:t>Third level (Calibri, 18, black)</a:t>
            </a:r>
          </a:p>
          <a:p>
            <a:pPr lvl="3"/>
            <a:r>
              <a:rPr lang="en-GB" noProof="0" dirty="0" smtClean="0"/>
              <a:t>Fourth level (Calibri, 16, black)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0"/>
            <a:endParaRPr lang="en-GB" noProof="0" dirty="0" smtClean="0"/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smtClean="0"/>
              <a:t>Title</a:t>
            </a:r>
            <a:endParaRPr lang="en-GB" noProof="0"/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‹#›</a:t>
            </a:fld>
            <a:endParaRPr lang="en-GB" noProof="0" dirty="0"/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505644" y="5373216"/>
            <a:ext cx="8168079" cy="374571"/>
          </a:xfrm>
          <a:prstGeom prst="roundRect">
            <a:avLst/>
          </a:prstGeom>
          <a:noFill/>
          <a:ln w="50800" cap="rnd" cmpd="sng">
            <a:solidFill>
              <a:srgbClr val="B1C7E1"/>
            </a:solidFill>
            <a:prstDash val="solid"/>
            <a:miter lim="800000"/>
            <a:headEnd/>
            <a:tailEnd/>
          </a:ln>
          <a:scene3d>
            <a:camera prst="orthographicFront"/>
            <a:lightRig rig="threePt" dir="t">
              <a:rot lat="0" lon="0" rev="6600000"/>
            </a:lightRig>
          </a:scene3d>
          <a:sp3d>
            <a:bevelT/>
          </a:sp3d>
        </p:spPr>
        <p:txBody>
          <a:bodyPr>
            <a:spAutoFit/>
          </a:bodyPr>
          <a:lstStyle>
            <a:lvl1pPr marL="0" indent="0" algn="ctr">
              <a:buFontTx/>
              <a:buNone/>
              <a:defRPr lang="en-GB" sz="1600" i="1" dirty="0">
                <a:solidFill>
                  <a:schemeClr val="tx1"/>
                </a:solidFill>
                <a:ea typeface="+mn-ea"/>
                <a:cs typeface="Arial" pitchFamily="34" charset="0"/>
              </a:defRPr>
            </a:lvl1pPr>
          </a:lstStyle>
          <a:p>
            <a:pPr lvl="0" algn="ctr">
              <a:spcBef>
                <a:spcPct val="0"/>
              </a:spcBef>
            </a:pPr>
            <a:r>
              <a:rPr lang="en-GB" sz="1600" i="1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&lt;…&gt; (Calibri, Italic, 16, black, </a:t>
            </a:r>
            <a:r>
              <a:rPr lang="en-GB" sz="1600" i="1" dirty="0" err="1" smtClean="0">
                <a:solidFill>
                  <a:srgbClr val="000000"/>
                </a:solidFill>
                <a:latin typeface="+mn-lt"/>
                <a:cs typeface="Arial" pitchFamily="34" charset="0"/>
              </a:rPr>
              <a:t>center</a:t>
            </a:r>
            <a:r>
              <a:rPr lang="en-GB" sz="1600" i="1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)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72"/>
          <a:stretch/>
        </p:blipFill>
        <p:spPr>
          <a:xfrm>
            <a:off x="4211960" y="6174407"/>
            <a:ext cx="1031938" cy="601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21579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: Tabul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smtClean="0"/>
              <a:t>Title</a:t>
            </a:r>
            <a:endParaRPr lang="en-GB" noProof="0"/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‹#›</a:t>
            </a:fld>
            <a:endParaRPr lang="en-GB" noProof="0" dirty="0"/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505644" y="5373216"/>
            <a:ext cx="8168079" cy="374571"/>
          </a:xfrm>
          <a:prstGeom prst="roundRect">
            <a:avLst/>
          </a:prstGeom>
          <a:noFill/>
          <a:ln w="50800" cmpd="sng">
            <a:solidFill>
              <a:srgbClr val="B1C7E1"/>
            </a:solidFill>
            <a:prstDash val="solid"/>
            <a:miter lim="800000"/>
            <a:headEnd/>
            <a:tailEnd/>
          </a:ln>
          <a:scene3d>
            <a:camera prst="orthographicFront"/>
            <a:lightRig rig="threePt" dir="t">
              <a:rot lat="0" lon="0" rev="6600000"/>
            </a:lightRig>
          </a:scene3d>
          <a:sp3d>
            <a:bevelT/>
          </a:sp3d>
        </p:spPr>
        <p:txBody>
          <a:bodyPr>
            <a:spAutoFit/>
          </a:bodyPr>
          <a:lstStyle>
            <a:lvl1pPr marL="0" indent="0" algn="ctr">
              <a:buFontTx/>
              <a:buNone/>
              <a:defRPr lang="en-GB" sz="1600" i="1" dirty="0">
                <a:solidFill>
                  <a:schemeClr val="tx1"/>
                </a:solidFill>
                <a:ea typeface="+mn-ea"/>
                <a:cs typeface="Arial" pitchFamily="34" charset="0"/>
              </a:defRPr>
            </a:lvl1pPr>
          </a:lstStyle>
          <a:p>
            <a:pPr lvl="0" algn="ctr">
              <a:spcBef>
                <a:spcPct val="0"/>
              </a:spcBef>
            </a:pPr>
            <a:r>
              <a:rPr lang="en-GB" sz="1600" i="1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&lt;…&gt; (Calibri, Italic, 16, black, </a:t>
            </a:r>
            <a:r>
              <a:rPr lang="en-GB" sz="1600" i="1" dirty="0" err="1" smtClean="0">
                <a:solidFill>
                  <a:srgbClr val="000000"/>
                </a:solidFill>
                <a:latin typeface="+mn-lt"/>
                <a:cs typeface="Arial" pitchFamily="34" charset="0"/>
              </a:rPr>
              <a:t>center</a:t>
            </a:r>
            <a:r>
              <a:rPr lang="en-GB" sz="1600" i="1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)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455162" y="1412776"/>
            <a:ext cx="8280920" cy="3816424"/>
          </a:xfrm>
          <a:prstGeom prst="rect">
            <a:avLst/>
          </a:prstGeom>
        </p:spPr>
        <p:txBody>
          <a:bodyPr/>
          <a:lstStyle>
            <a:lvl1pPr marL="171450" indent="-171450">
              <a:spcBef>
                <a:spcPts val="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  <a:sym typeface="Wingdings" pitchFamily="2" charset="2"/>
              </a:defRPr>
            </a:lvl1pPr>
            <a:lvl2pPr marL="400050" indent="-171450">
              <a:spcBef>
                <a:spcPts val="0"/>
              </a:spcBef>
              <a:buClr>
                <a:schemeClr val="accent3"/>
              </a:buClr>
              <a:buFont typeface="Wingdings" pitchFamily="2" charset="2"/>
              <a:buChar char="§"/>
              <a:defRPr sz="1800" baseline="0">
                <a:solidFill>
                  <a:srgbClr val="000000"/>
                </a:solidFill>
              </a:defRPr>
            </a:lvl2pPr>
            <a:lvl3pPr marL="628650" indent="-171450">
              <a:spcBef>
                <a:spcPts val="0"/>
              </a:spcBef>
              <a:buClr>
                <a:schemeClr val="accent3"/>
              </a:buClr>
              <a:buFont typeface="Courier New" pitchFamily="49" charset="0"/>
              <a:buChar char="o"/>
              <a:defRPr sz="1600" baseline="0">
                <a:solidFill>
                  <a:srgbClr val="000000"/>
                </a:solidFill>
              </a:defRPr>
            </a:lvl3pPr>
            <a:lvl4pPr marL="857250" indent="-171450">
              <a:spcBef>
                <a:spcPts val="0"/>
              </a:spcBef>
              <a:buClr>
                <a:schemeClr val="accent3"/>
              </a:buClr>
              <a:defRPr sz="1600"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GB" noProof="0" dirty="0" smtClean="0"/>
              <a:t>Diff. bullet levels with “tabulator”</a:t>
            </a:r>
          </a:p>
          <a:p>
            <a:pPr lvl="1"/>
            <a:r>
              <a:rPr lang="en-GB" noProof="0" dirty="0" smtClean="0"/>
              <a:t>Third level (Calibri, 18, black)</a:t>
            </a:r>
          </a:p>
          <a:p>
            <a:pPr lvl="2"/>
            <a:r>
              <a:rPr lang="en-GB" noProof="0" dirty="0" smtClean="0"/>
              <a:t>Fourth level (Calibri, 16, black)</a:t>
            </a:r>
          </a:p>
          <a:p>
            <a:pPr lvl="3"/>
            <a:r>
              <a:rPr lang="en-GB" noProof="0" dirty="0" smtClean="0"/>
              <a:t>Fifth level</a:t>
            </a:r>
          </a:p>
        </p:txBody>
      </p:sp>
      <p:sp>
        <p:nvSpPr>
          <p:cNvPr id="13" name="Text Placeholder 17"/>
          <p:cNvSpPr>
            <a:spLocks noGrp="1"/>
          </p:cNvSpPr>
          <p:nvPr>
            <p:ph type="body" sz="quarter" idx="13" hasCustomPrompt="1"/>
          </p:nvPr>
        </p:nvSpPr>
        <p:spPr>
          <a:xfrm>
            <a:off x="458019" y="900073"/>
            <a:ext cx="8281169" cy="440695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First Level (Calibri, </a:t>
            </a:r>
            <a:r>
              <a:rPr lang="en-GB" b="1" i="1" kern="100" dirty="0" err="1" smtClean="0">
                <a:solidFill>
                  <a:srgbClr val="000000"/>
                </a:solidFill>
                <a:latin typeface="+mj-lt"/>
              </a:rPr>
              <a:t>Bold+Italic</a:t>
            </a: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, 22, black)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72"/>
          <a:stretch/>
        </p:blipFill>
        <p:spPr>
          <a:xfrm>
            <a:off x="4211960" y="6174407"/>
            <a:ext cx="1031938" cy="601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80449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Chart: Shift+Alt+right Arr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smtClean="0"/>
              <a:t>Title</a:t>
            </a:r>
            <a:endParaRPr lang="en-GB" noProof="0"/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‹#›</a:t>
            </a:fld>
            <a:endParaRPr lang="en-GB" noProof="0" dirty="0"/>
          </a:p>
        </p:txBody>
      </p:sp>
      <p:sp>
        <p:nvSpPr>
          <p:cNvPr id="4" name="Chart Placeholder 3"/>
          <p:cNvSpPr>
            <a:spLocks noGrp="1"/>
          </p:cNvSpPr>
          <p:nvPr>
            <p:ph type="chart" sz="quarter" idx="13"/>
          </p:nvPr>
        </p:nvSpPr>
        <p:spPr>
          <a:xfrm>
            <a:off x="4932040" y="1700808"/>
            <a:ext cx="3816424" cy="4205039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lang="en-GB" sz="2200" b="1" i="1" u="none" strike="noStrike" kern="1200" baseline="0" noProof="0">
                <a:solidFill>
                  <a:prstClr val="black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icon to add chart</a:t>
            </a:r>
            <a:endParaRPr lang="en-GB" dirty="0"/>
          </a:p>
        </p:txBody>
      </p:sp>
      <p:sp>
        <p:nvSpPr>
          <p:cNvPr id="14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4932041" y="889670"/>
            <a:ext cx="3816424" cy="72872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Chart Title </a:t>
            </a:r>
            <a:br>
              <a:rPr lang="en-GB" b="1" i="1" kern="100" dirty="0" smtClean="0">
                <a:solidFill>
                  <a:srgbClr val="000000"/>
                </a:solidFill>
                <a:latin typeface="+mj-lt"/>
              </a:rPr>
            </a:b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(Calibri, </a:t>
            </a:r>
            <a:r>
              <a:rPr lang="en-GB" b="1" i="1" kern="100" dirty="0" err="1" smtClean="0">
                <a:solidFill>
                  <a:srgbClr val="000000"/>
                </a:solidFill>
                <a:latin typeface="+mj-lt"/>
              </a:rPr>
              <a:t>Bold+Italic</a:t>
            </a: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, 22, black)</a:t>
            </a:r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455162" y="899195"/>
            <a:ext cx="4404870" cy="497807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None/>
              <a:tabLst/>
              <a:defRPr lang="en-GB" sz="2200" b="1" i="1" kern="100" noProof="0" smtClean="0">
                <a:solidFill>
                  <a:srgbClr val="000000"/>
                </a:solidFill>
                <a:latin typeface="+mn-lt"/>
                <a:sym typeface="Wingdings" pitchFamily="2" charset="2"/>
              </a:defRPr>
            </a:lvl1pPr>
            <a:lvl2pPr marL="171450" indent="-171450">
              <a:spcBef>
                <a:spcPts val="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</a:defRPr>
            </a:lvl2pPr>
            <a:lvl3pPr marL="400050" indent="-171450">
              <a:spcBef>
                <a:spcPts val="0"/>
              </a:spcBef>
              <a:buClr>
                <a:schemeClr val="accent3"/>
              </a:buClr>
              <a:buFont typeface="Wingdings" pitchFamily="2" charset="2"/>
              <a:buChar char="§"/>
              <a:defRPr sz="1800" baseline="0">
                <a:solidFill>
                  <a:srgbClr val="000000"/>
                </a:solidFill>
              </a:defRPr>
            </a:lvl3pPr>
            <a:lvl4pPr marL="628650" indent="-171450">
              <a:spcBef>
                <a:spcPts val="0"/>
              </a:spcBef>
              <a:buClr>
                <a:schemeClr val="accent3"/>
              </a:buClr>
              <a:buFont typeface="Courier New" pitchFamily="49" charset="0"/>
              <a:buChar char="o"/>
              <a:defRPr sz="1600">
                <a:solidFill>
                  <a:srgbClr val="000000"/>
                </a:solidFill>
              </a:defRPr>
            </a:lvl4pPr>
            <a:lvl5pPr marL="857250" indent="-171450">
              <a:buClr>
                <a:schemeClr val="accent3"/>
              </a:buClr>
              <a:buFont typeface="Arial" pitchFamily="34" charset="0"/>
              <a:buChar char="-"/>
              <a:defRPr sz="1600">
                <a:solidFill>
                  <a:srgbClr val="000000"/>
                </a:solidFill>
              </a:defRPr>
            </a:lvl5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None/>
              <a:tabLst/>
              <a:defRPr/>
            </a:pPr>
            <a:r>
              <a:rPr lang="en-GB" noProof="0" dirty="0" smtClean="0"/>
              <a:t>Diff. bullet levels with: </a:t>
            </a:r>
            <a:r>
              <a:rPr lang="en-GB" b="1" i="1" kern="100" noProof="0" dirty="0" err="1" smtClean="0">
                <a:solidFill>
                  <a:srgbClr val="000000"/>
                </a:solidFill>
                <a:latin typeface="+mj-lt"/>
              </a:rPr>
              <a:t>Shift+Alt+rightArrow</a:t>
            </a:r>
            <a:endParaRPr lang="en-GB" noProof="0" dirty="0" smtClean="0"/>
          </a:p>
          <a:p>
            <a:pPr lvl="1"/>
            <a:r>
              <a:rPr lang="de-DE" noProof="0" dirty="0" smtClean="0"/>
              <a:t>Second level (Calibri, 18, black)</a:t>
            </a:r>
            <a:endParaRPr lang="en-GB" noProof="0" dirty="0" smtClean="0"/>
          </a:p>
          <a:p>
            <a:pPr lvl="2"/>
            <a:r>
              <a:rPr lang="en-GB" noProof="0" dirty="0" smtClean="0"/>
              <a:t>Third level (Calibri, 18, black)</a:t>
            </a:r>
          </a:p>
          <a:p>
            <a:pPr lvl="3"/>
            <a:r>
              <a:rPr lang="en-GB" noProof="0" dirty="0" smtClean="0"/>
              <a:t>Fourth level (Calibri, 16, black)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0"/>
            <a:endParaRPr lang="en-GB" noProof="0" dirty="0" smtClean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72"/>
          <a:stretch/>
        </p:blipFill>
        <p:spPr>
          <a:xfrm>
            <a:off x="4211960" y="6174407"/>
            <a:ext cx="1031938" cy="601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49298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Chart: Tabul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smtClean="0"/>
              <a:t>Title</a:t>
            </a:r>
            <a:endParaRPr lang="en-GB" noProof="0"/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‹#›</a:t>
            </a:fld>
            <a:endParaRPr lang="en-GB" noProof="0" dirty="0"/>
          </a:p>
        </p:txBody>
      </p:sp>
      <p:sp>
        <p:nvSpPr>
          <p:cNvPr id="4" name="Chart Placeholder 3"/>
          <p:cNvSpPr>
            <a:spLocks noGrp="1"/>
          </p:cNvSpPr>
          <p:nvPr>
            <p:ph type="chart" sz="quarter" idx="13"/>
          </p:nvPr>
        </p:nvSpPr>
        <p:spPr>
          <a:xfrm>
            <a:off x="4932040" y="1700808"/>
            <a:ext cx="3816424" cy="4205039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lang="en-GB" sz="2200" b="1" i="1" u="none" strike="noStrike" kern="1200" baseline="0" noProof="0">
                <a:solidFill>
                  <a:prstClr val="black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icon to add chart</a:t>
            </a:r>
            <a:endParaRPr lang="en-GB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455162" y="1700807"/>
            <a:ext cx="4417762" cy="4205039"/>
          </a:xfrm>
          <a:prstGeom prst="rect">
            <a:avLst/>
          </a:prstGeom>
        </p:spPr>
        <p:txBody>
          <a:bodyPr/>
          <a:lstStyle>
            <a:lvl1pPr marL="171450" indent="-171450">
              <a:spcBef>
                <a:spcPts val="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</a:defRPr>
            </a:lvl1pPr>
            <a:lvl2pPr marL="400050" indent="-171450">
              <a:spcBef>
                <a:spcPts val="0"/>
              </a:spcBef>
              <a:buClr>
                <a:schemeClr val="accent3"/>
              </a:buClr>
              <a:buFont typeface="Wingdings" pitchFamily="2" charset="2"/>
              <a:buChar char="§"/>
              <a:defRPr lang="en-US" sz="1800" kern="1200" baseline="0" dirty="0" smtClean="0">
                <a:solidFill>
                  <a:srgbClr val="000000"/>
                </a:solidFill>
                <a:latin typeface="+mn-lt"/>
                <a:ea typeface="ＭＳ Ｐゴシック" pitchFamily="-111" charset="-128"/>
                <a:cs typeface="ＭＳ Ｐゴシック"/>
              </a:defRPr>
            </a:lvl2pPr>
            <a:lvl3pPr marL="628650" indent="-171450">
              <a:spcBef>
                <a:spcPts val="0"/>
              </a:spcBef>
              <a:buClr>
                <a:schemeClr val="accent3"/>
              </a:buClr>
              <a:buFont typeface="Courier New" pitchFamily="49" charset="0"/>
              <a:buChar char="o"/>
              <a:defRPr sz="1600" baseline="0">
                <a:solidFill>
                  <a:srgbClr val="000000"/>
                </a:solidFill>
              </a:defRPr>
            </a:lvl3pPr>
            <a:lvl4pPr marL="857250" indent="-171450">
              <a:spcBef>
                <a:spcPts val="0"/>
              </a:spcBef>
              <a:buClr>
                <a:schemeClr val="accent3"/>
              </a:buClr>
              <a:defRPr sz="1600"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Diff. bullet levels with “tabulator”</a:t>
            </a:r>
          </a:p>
          <a:p>
            <a:pPr lvl="1"/>
            <a:r>
              <a:rPr lang="en-US" dirty="0" smtClean="0"/>
              <a:t>Third level (Calibri, 18, black)</a:t>
            </a:r>
          </a:p>
          <a:p>
            <a:pPr lvl="2"/>
            <a:r>
              <a:rPr lang="en-US" dirty="0" smtClean="0"/>
              <a:t>Fourth level (Calibri, 16, black)</a:t>
            </a:r>
          </a:p>
          <a:p>
            <a:pPr lvl="3"/>
            <a:r>
              <a:rPr lang="en-US" dirty="0" smtClean="0"/>
              <a:t>Fifth level</a:t>
            </a:r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458019" y="900073"/>
            <a:ext cx="4417895" cy="728727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First Level (Calibri, </a:t>
            </a:r>
            <a:r>
              <a:rPr lang="en-GB" b="1" i="1" kern="100" dirty="0" err="1" smtClean="0">
                <a:solidFill>
                  <a:srgbClr val="000000"/>
                </a:solidFill>
                <a:latin typeface="+mj-lt"/>
              </a:rPr>
              <a:t>Bold+Italic</a:t>
            </a: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, 22, black)</a:t>
            </a:r>
          </a:p>
        </p:txBody>
      </p:sp>
      <p:sp>
        <p:nvSpPr>
          <p:cNvPr id="14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4932041" y="889670"/>
            <a:ext cx="3816424" cy="72872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Chart Title </a:t>
            </a:r>
            <a:br>
              <a:rPr lang="en-GB" b="1" i="1" kern="100" dirty="0" smtClean="0">
                <a:solidFill>
                  <a:srgbClr val="000000"/>
                </a:solidFill>
                <a:latin typeface="+mj-lt"/>
              </a:rPr>
            </a:b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(Calibri, </a:t>
            </a:r>
            <a:r>
              <a:rPr lang="en-GB" b="1" i="1" kern="100" dirty="0" err="1" smtClean="0">
                <a:solidFill>
                  <a:srgbClr val="000000"/>
                </a:solidFill>
                <a:latin typeface="+mj-lt"/>
              </a:rPr>
              <a:t>Bold+Italic</a:t>
            </a: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, 22, black)</a:t>
            </a: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72"/>
          <a:stretch/>
        </p:blipFill>
        <p:spPr>
          <a:xfrm>
            <a:off x="4211960" y="6174407"/>
            <a:ext cx="1031938" cy="6011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10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smtClean="0"/>
              <a:t>Title</a:t>
            </a:r>
            <a:endParaRPr lang="en-GB" noProof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‹#›</a:t>
            </a:fld>
            <a:endParaRPr lang="en-GB" noProof="0" dirty="0"/>
          </a:p>
        </p:txBody>
      </p:sp>
      <p:sp>
        <p:nvSpPr>
          <p:cNvPr id="15" name="Chart Placeholder 3"/>
          <p:cNvSpPr>
            <a:spLocks noGrp="1"/>
          </p:cNvSpPr>
          <p:nvPr>
            <p:ph type="chart" sz="quarter" idx="13"/>
          </p:nvPr>
        </p:nvSpPr>
        <p:spPr>
          <a:xfrm>
            <a:off x="458019" y="1700808"/>
            <a:ext cx="8280920" cy="4205039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lang="en-GB" sz="2200" b="1" i="1" u="none" strike="noStrike" kern="1200" baseline="0" noProof="0">
                <a:solidFill>
                  <a:prstClr val="black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icon to add chart</a:t>
            </a:r>
            <a:endParaRPr lang="en-GB" dirty="0"/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458020" y="889670"/>
            <a:ext cx="8280920" cy="72872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Chart Title (Calibri, </a:t>
            </a:r>
            <a:r>
              <a:rPr lang="en-GB" b="1" i="1" kern="100" dirty="0" err="1" smtClean="0">
                <a:solidFill>
                  <a:srgbClr val="000000"/>
                </a:solidFill>
                <a:latin typeface="+mj-lt"/>
              </a:rPr>
              <a:t>Bold+Italic</a:t>
            </a: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, 22, black)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72"/>
          <a:stretch/>
        </p:blipFill>
        <p:spPr>
          <a:xfrm>
            <a:off x="4211960" y="6174407"/>
            <a:ext cx="1031938" cy="6011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5" r:id="rId2"/>
    <p:sldLayoutId id="2147483692" r:id="rId3"/>
    <p:sldLayoutId id="2147483689" r:id="rId4"/>
    <p:sldLayoutId id="2147483691" r:id="rId5"/>
    <p:sldLayoutId id="2147483687" r:id="rId6"/>
    <p:sldLayoutId id="2147483690" r:id="rId7"/>
    <p:sldLayoutId id="2147483682" r:id="rId8"/>
    <p:sldLayoutId id="2147483683" r:id="rId9"/>
    <p:sldLayoutId id="2147483686" r:id="rId10"/>
    <p:sldLayoutId id="2147483688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mailto:transparency@entsog.eu" TargetMode="Externa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Concept of Transparency Platform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 smtClean="0"/>
              <a:t>Martin Reisner</a:t>
            </a:r>
          </a:p>
          <a:p>
            <a:r>
              <a:rPr lang="en-GB" dirty="0" smtClean="0"/>
              <a:t>Junior Adviser, Transparency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 smtClean="0"/>
              <a:t>ENTSOG’s Transparency Workshop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2843808" y="6237289"/>
            <a:ext cx="3744416" cy="360064"/>
          </a:xfrm>
        </p:spPr>
        <p:txBody>
          <a:bodyPr/>
          <a:lstStyle/>
          <a:p>
            <a:r>
              <a:rPr lang="en-GB" dirty="0" smtClean="0"/>
              <a:t>Brussels – 11 September 2012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2184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Concept of the New </a:t>
            </a:r>
            <a:r>
              <a:rPr lang="en-US" dirty="0" err="1" smtClean="0"/>
              <a:t>Datawarehouse</a:t>
            </a:r>
            <a:r>
              <a:rPr lang="en-US" dirty="0" smtClean="0"/>
              <a:t> V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10</a:t>
            </a:fld>
            <a:endParaRPr lang="en-GB" noProof="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Current</a:t>
            </a:r>
            <a:r>
              <a:rPr lang="en-US" dirty="0" smtClean="0"/>
              <a:t> Platform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87" t="13224" r="12663" b="12822"/>
          <a:stretch/>
        </p:blipFill>
        <p:spPr bwMode="auto">
          <a:xfrm>
            <a:off x="539552" y="1323265"/>
            <a:ext cx="7776864" cy="47958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722811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Concept of the New </a:t>
            </a:r>
            <a:r>
              <a:rPr lang="en-US" dirty="0" err="1" smtClean="0"/>
              <a:t>Datawarehouse</a:t>
            </a:r>
            <a:r>
              <a:rPr lang="en-US" dirty="0" smtClean="0"/>
              <a:t> VI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11</a:t>
            </a:fld>
            <a:endParaRPr lang="en-GB" noProof="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New</a:t>
            </a:r>
            <a:r>
              <a:rPr lang="en-US" dirty="0" smtClean="0"/>
              <a:t> Platform</a:t>
            </a:r>
            <a:endParaRPr lang="en-US" dirty="0"/>
          </a:p>
        </p:txBody>
      </p:sp>
      <p:pic>
        <p:nvPicPr>
          <p:cNvPr id="4098" name="Picture 2" descr="http://upload.wikimedia.org/wikipedia/commons/1/16/Austria_map_moder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340768"/>
            <a:ext cx="5112568" cy="4825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own Arrow 3"/>
          <p:cNvSpPr/>
          <p:nvPr/>
        </p:nvSpPr>
        <p:spPr>
          <a:xfrm rot="3557157">
            <a:off x="6420057" y="2954011"/>
            <a:ext cx="432048" cy="692223"/>
          </a:xfrm>
          <a:prstGeom prst="downArrow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own Arrow 7"/>
          <p:cNvSpPr/>
          <p:nvPr/>
        </p:nvSpPr>
        <p:spPr>
          <a:xfrm rot="18130963">
            <a:off x="6276135" y="3769030"/>
            <a:ext cx="432048" cy="692223"/>
          </a:xfrm>
          <a:prstGeom prst="downArrow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own Arrow 9"/>
          <p:cNvSpPr/>
          <p:nvPr/>
        </p:nvSpPr>
        <p:spPr>
          <a:xfrm rot="2075847">
            <a:off x="4051170" y="4381491"/>
            <a:ext cx="432048" cy="692223"/>
          </a:xfrm>
          <a:prstGeom prst="downArrow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own Arrow 10"/>
          <p:cNvSpPr/>
          <p:nvPr/>
        </p:nvSpPr>
        <p:spPr>
          <a:xfrm rot="18516399">
            <a:off x="4367998" y="2954011"/>
            <a:ext cx="432048" cy="692223"/>
          </a:xfrm>
          <a:prstGeom prst="downArrow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Down Arrow 11"/>
          <p:cNvSpPr/>
          <p:nvPr/>
        </p:nvSpPr>
        <p:spPr>
          <a:xfrm rot="19043912">
            <a:off x="5618868" y="4275968"/>
            <a:ext cx="432048" cy="692223"/>
          </a:xfrm>
          <a:prstGeom prst="downArrow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672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Concept of the New </a:t>
            </a:r>
            <a:r>
              <a:rPr lang="en-US" dirty="0" err="1" smtClean="0"/>
              <a:t>Datawarehouse</a:t>
            </a:r>
            <a:r>
              <a:rPr lang="en-US" dirty="0" smtClean="0"/>
              <a:t> VII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12</a:t>
            </a:fld>
            <a:endParaRPr lang="en-GB" noProof="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New</a:t>
            </a:r>
            <a:r>
              <a:rPr lang="en-US" dirty="0" smtClean="0"/>
              <a:t> Platform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973918"/>
            <a:ext cx="4536504" cy="5832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08459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Tools of the Transparency Platform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13</a:t>
            </a:fld>
            <a:endParaRPr lang="en-GB" noProof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Automatic Download Tool</a:t>
            </a:r>
          </a:p>
          <a:p>
            <a:pPr lvl="1"/>
            <a:r>
              <a:rPr lang="en-US" dirty="0" smtClean="0"/>
              <a:t>Already available, but will be integrated in the new platform as well</a:t>
            </a:r>
          </a:p>
          <a:p>
            <a:endParaRPr lang="en-US" dirty="0"/>
          </a:p>
          <a:p>
            <a:r>
              <a:rPr lang="en-US" dirty="0" smtClean="0"/>
              <a:t>More information on regional / national level</a:t>
            </a:r>
          </a:p>
          <a:p>
            <a:pPr lvl="1"/>
            <a:r>
              <a:rPr lang="en-US" dirty="0" smtClean="0"/>
              <a:t>Aggregation of data</a:t>
            </a:r>
          </a:p>
          <a:p>
            <a:pPr lvl="1"/>
            <a:r>
              <a:rPr lang="en-US" dirty="0" smtClean="0"/>
              <a:t>Graphical overview</a:t>
            </a:r>
          </a:p>
          <a:p>
            <a:endParaRPr lang="en-US" dirty="0"/>
          </a:p>
          <a:p>
            <a:r>
              <a:rPr lang="en-US" dirty="0" smtClean="0"/>
              <a:t>More ‘user friendly’ way of downloading data</a:t>
            </a:r>
          </a:p>
          <a:p>
            <a:pPr lvl="1"/>
            <a:r>
              <a:rPr lang="en-US" dirty="0" smtClean="0"/>
              <a:t>Multiple selection of data points</a:t>
            </a:r>
          </a:p>
          <a:p>
            <a:pPr lvl="1"/>
            <a:r>
              <a:rPr lang="en-US" dirty="0" smtClean="0"/>
              <a:t>Individual data sets for users</a:t>
            </a:r>
          </a:p>
          <a:p>
            <a:endParaRPr lang="en-US" dirty="0"/>
          </a:p>
          <a:p>
            <a:r>
              <a:rPr lang="en-US" dirty="0" smtClean="0"/>
              <a:t>Advanced information service</a:t>
            </a:r>
          </a:p>
          <a:p>
            <a:pPr lvl="1"/>
            <a:r>
              <a:rPr lang="en-US" dirty="0" smtClean="0"/>
              <a:t>Newsfeeds</a:t>
            </a:r>
          </a:p>
          <a:p>
            <a:pPr lvl="1"/>
            <a:r>
              <a:rPr lang="en-US" dirty="0" smtClean="0"/>
              <a:t>Newsletter</a:t>
            </a:r>
          </a:p>
          <a:p>
            <a:pPr lvl="1"/>
            <a:r>
              <a:rPr lang="en-US" dirty="0" smtClean="0"/>
              <a:t>Statistics</a:t>
            </a:r>
          </a:p>
          <a:p>
            <a:pPr lvl="1"/>
            <a:r>
              <a:rPr lang="en-US" dirty="0" smtClean="0"/>
              <a:t>Reports (manual, automatic)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Ideas for new features</a:t>
            </a:r>
            <a:endParaRPr lang="en-US" dirty="0"/>
          </a:p>
        </p:txBody>
      </p:sp>
      <p:pic>
        <p:nvPicPr>
          <p:cNvPr id="11266" name="Picture 2" descr="http://www.sianrulai.com/wp-content/uploads/2009/09/web-tool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4653136"/>
            <a:ext cx="1531268" cy="1531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8229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Web design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14</a:t>
            </a:fld>
            <a:endParaRPr lang="en-GB" noProof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455162" y="1412776"/>
            <a:ext cx="8280920" cy="4176464"/>
          </a:xfrm>
        </p:spPr>
        <p:txBody>
          <a:bodyPr/>
          <a:lstStyle/>
          <a:p>
            <a:r>
              <a:rPr lang="en-US" dirty="0" smtClean="0"/>
              <a:t>More attractive and user friendly</a:t>
            </a:r>
          </a:p>
          <a:p>
            <a:endParaRPr lang="en-US" dirty="0" smtClean="0"/>
          </a:p>
          <a:p>
            <a:r>
              <a:rPr lang="en-US" dirty="0" smtClean="0"/>
              <a:t>More flexible layout (e.g. modules)</a:t>
            </a:r>
          </a:p>
          <a:p>
            <a:endParaRPr lang="en-US" dirty="0" smtClean="0"/>
          </a:p>
          <a:p>
            <a:r>
              <a:rPr lang="en-US" dirty="0" smtClean="0"/>
              <a:t>More advanced technology</a:t>
            </a:r>
          </a:p>
          <a:p>
            <a:pPr lvl="1"/>
            <a:r>
              <a:rPr lang="en-US" dirty="0" smtClean="0"/>
              <a:t>Zooming, scrolling, …</a:t>
            </a:r>
          </a:p>
          <a:p>
            <a:endParaRPr lang="en-US" dirty="0" smtClean="0"/>
          </a:p>
          <a:p>
            <a:r>
              <a:rPr lang="en-US" dirty="0" smtClean="0"/>
              <a:t>Flexible tools for data tables</a:t>
            </a:r>
          </a:p>
          <a:p>
            <a:endParaRPr lang="en-US" dirty="0"/>
          </a:p>
          <a:p>
            <a:r>
              <a:rPr lang="en-US" dirty="0" smtClean="0"/>
              <a:t>Geographical maps providing information</a:t>
            </a:r>
          </a:p>
          <a:p>
            <a:pPr lvl="1"/>
            <a:r>
              <a:rPr lang="en-US" dirty="0" smtClean="0"/>
              <a:t>Country based</a:t>
            </a:r>
          </a:p>
          <a:p>
            <a:pPr lvl="1"/>
            <a:r>
              <a:rPr lang="en-US" dirty="0" smtClean="0"/>
              <a:t>Region based</a:t>
            </a:r>
          </a:p>
          <a:p>
            <a:pPr lvl="1"/>
            <a:r>
              <a:rPr lang="en-US" dirty="0" smtClean="0"/>
              <a:t>TSO based</a:t>
            </a:r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New Layout</a:t>
            </a:r>
            <a:endParaRPr lang="en-US" dirty="0"/>
          </a:p>
        </p:txBody>
      </p:sp>
      <p:pic>
        <p:nvPicPr>
          <p:cNvPr id="12290" name="Picture 2" descr="http://www.wettarena.at/images/stories/webdesign/img_leistungen_webdesig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1" y="4191623"/>
            <a:ext cx="2823595" cy="2117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7097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15</a:t>
            </a:fld>
            <a:endParaRPr lang="en-GB" noProof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Clear structure of information provided</a:t>
            </a:r>
          </a:p>
          <a:p>
            <a:endParaRPr lang="en-US" dirty="0" smtClean="0"/>
          </a:p>
          <a:p>
            <a:r>
              <a:rPr lang="en-US" dirty="0" smtClean="0"/>
              <a:t>Faster data availability</a:t>
            </a:r>
          </a:p>
          <a:p>
            <a:endParaRPr lang="en-US" dirty="0" smtClean="0"/>
          </a:p>
          <a:p>
            <a:r>
              <a:rPr lang="en-US" dirty="0" smtClean="0"/>
              <a:t>Make data of higher quality and consistency available</a:t>
            </a:r>
          </a:p>
          <a:p>
            <a:endParaRPr lang="en-US" dirty="0" smtClean="0"/>
          </a:p>
          <a:p>
            <a:r>
              <a:rPr lang="en-US" dirty="0" smtClean="0"/>
              <a:t>Promotion of more transparency</a:t>
            </a:r>
          </a:p>
          <a:p>
            <a:endParaRPr lang="en-US" dirty="0" smtClean="0"/>
          </a:p>
          <a:p>
            <a:r>
              <a:rPr lang="en-US" dirty="0" smtClean="0"/>
              <a:t>Better image for TSOs and the whole gas market</a:t>
            </a:r>
          </a:p>
          <a:p>
            <a:endParaRPr lang="en-US" dirty="0"/>
          </a:p>
          <a:p>
            <a:r>
              <a:rPr lang="en-US" dirty="0" smtClean="0"/>
              <a:t>Being prepared for future requirements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For stakeholders</a:t>
            </a:r>
            <a:endParaRPr lang="en-US" dirty="0"/>
          </a:p>
        </p:txBody>
      </p:sp>
      <p:pic>
        <p:nvPicPr>
          <p:cNvPr id="1028" name="Picture 4" descr="http://zeekrewardsscam.co/wp-content/uploads/2012/07/homepage-benefit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4229802"/>
            <a:ext cx="2767143" cy="2115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0115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 you think…?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16</a:t>
            </a:fld>
            <a:endParaRPr lang="en-GB" noProof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What do you think about the concept in general?</a:t>
            </a:r>
          </a:p>
          <a:p>
            <a:endParaRPr lang="en-US" dirty="0" smtClean="0"/>
          </a:p>
          <a:p>
            <a:r>
              <a:rPr lang="en-US" dirty="0"/>
              <a:t>What do </a:t>
            </a:r>
            <a:r>
              <a:rPr lang="en-US" dirty="0" smtClean="0"/>
              <a:t>you consider </a:t>
            </a:r>
            <a:r>
              <a:rPr lang="en-US" dirty="0"/>
              <a:t>as positive / negative</a:t>
            </a:r>
            <a:r>
              <a:rPr lang="en-US" dirty="0" smtClean="0"/>
              <a:t>?</a:t>
            </a:r>
          </a:p>
          <a:p>
            <a:endParaRPr lang="en-US" dirty="0"/>
          </a:p>
          <a:p>
            <a:r>
              <a:rPr lang="en-US" dirty="0" smtClean="0"/>
              <a:t>What are your concerns?</a:t>
            </a:r>
          </a:p>
          <a:p>
            <a:endParaRPr lang="en-US" dirty="0"/>
          </a:p>
          <a:p>
            <a:r>
              <a:rPr lang="en-US" dirty="0" smtClean="0"/>
              <a:t>Do you want to have any </a:t>
            </a:r>
            <a:r>
              <a:rPr lang="en-US" smtClean="0"/>
              <a:t>additional </a:t>
            </a:r>
            <a:r>
              <a:rPr lang="en-US" smtClean="0"/>
              <a:t>requirements </a:t>
            </a:r>
            <a:r>
              <a:rPr lang="en-US" dirty="0" smtClean="0"/>
              <a:t>implemented?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Do you have any further proposals for additional tools to be implemented?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…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Your feedback is required…</a:t>
            </a:r>
            <a:endParaRPr lang="en-US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467544" y="4653136"/>
            <a:ext cx="8281169" cy="1440160"/>
          </a:xfrm>
          <a:solidFill>
            <a:schemeClr val="accent6">
              <a:lumMod val="40000"/>
              <a:lumOff val="60000"/>
            </a:schemeClr>
          </a:solidFill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/>
              <a:t>Please provide us with </a:t>
            </a:r>
            <a:r>
              <a:rPr lang="en-US" dirty="0" smtClean="0"/>
              <a:t>your </a:t>
            </a:r>
            <a:r>
              <a:rPr lang="en-US" dirty="0"/>
              <a:t>feedback…</a:t>
            </a:r>
          </a:p>
          <a:p>
            <a:endParaRPr lang="en-US" sz="1100" dirty="0"/>
          </a:p>
          <a:p>
            <a:pPr marL="171450" lvl="1" indent="-171450" eaLnBrk="1" hangingPunct="1">
              <a:buClr>
                <a:schemeClr val="accent3"/>
              </a:buClr>
              <a:buFont typeface="Calibri" pitchFamily="34" charset="0"/>
              <a:buChar char="&gt;"/>
            </a:pPr>
            <a:r>
              <a:rPr lang="en-US" sz="1800" b="1" i="1" dirty="0">
                <a:solidFill>
                  <a:srgbClr val="000000"/>
                </a:solidFill>
                <a:ea typeface="ＭＳ Ｐゴシック" charset="-128"/>
                <a:cs typeface="ＭＳ Ｐゴシック" charset="-128"/>
                <a:sym typeface="Wingdings" pitchFamily="2" charset="2"/>
              </a:rPr>
              <a:t>…until </a:t>
            </a:r>
            <a:r>
              <a:rPr lang="en-US" sz="1800" b="1" i="1" dirty="0" smtClean="0">
                <a:solidFill>
                  <a:srgbClr val="000000"/>
                </a:solidFill>
                <a:ea typeface="ＭＳ Ｐゴシック" charset="-128"/>
                <a:cs typeface="ＭＳ Ｐゴシック" charset="-128"/>
                <a:sym typeface="Wingdings" pitchFamily="2" charset="2"/>
              </a:rPr>
              <a:t>5 </a:t>
            </a:r>
            <a:r>
              <a:rPr lang="en-US" sz="1800" b="1" i="1" dirty="0">
                <a:solidFill>
                  <a:srgbClr val="000000"/>
                </a:solidFill>
                <a:ea typeface="ＭＳ Ｐゴシック" charset="-128"/>
                <a:cs typeface="ＭＳ Ｐゴシック" charset="-128"/>
                <a:sym typeface="Wingdings" pitchFamily="2" charset="2"/>
              </a:rPr>
              <a:t>October </a:t>
            </a:r>
            <a:r>
              <a:rPr lang="en-US" sz="1800" b="1" i="1" dirty="0" smtClean="0">
                <a:solidFill>
                  <a:srgbClr val="000000"/>
                </a:solidFill>
                <a:ea typeface="ＭＳ Ｐゴシック" charset="-128"/>
                <a:cs typeface="ＭＳ Ｐゴシック" charset="-128"/>
                <a:sym typeface="Wingdings" pitchFamily="2" charset="2"/>
              </a:rPr>
              <a:t>2012</a:t>
            </a:r>
          </a:p>
          <a:p>
            <a:pPr marL="171450" lvl="1" indent="-171450" eaLnBrk="1" hangingPunct="1">
              <a:buClr>
                <a:schemeClr val="accent3"/>
              </a:buClr>
              <a:buFont typeface="Calibri" pitchFamily="34" charset="0"/>
              <a:buChar char="&gt;"/>
            </a:pPr>
            <a:r>
              <a:rPr lang="en-US" sz="1800" dirty="0" smtClean="0">
                <a:solidFill>
                  <a:srgbClr val="000000"/>
                </a:solidFill>
                <a:ea typeface="ＭＳ Ｐゴシック" charset="-128"/>
                <a:cs typeface="ＭＳ Ｐゴシック" charset="-128"/>
                <a:sym typeface="Wingdings" pitchFamily="2" charset="2"/>
                <a:hlinkClick r:id="rId2"/>
              </a:rPr>
              <a:t>transparency@entsog.eu</a:t>
            </a:r>
            <a:endParaRPr lang="en-US" sz="1800" dirty="0" smtClean="0">
              <a:solidFill>
                <a:srgbClr val="000000"/>
              </a:solidFill>
              <a:ea typeface="ＭＳ Ｐゴシック" charset="-128"/>
              <a:cs typeface="ＭＳ Ｐゴシック" charset="-128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038001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Martin Reisner</a:t>
            </a:r>
            <a:br>
              <a:rPr lang="de-DE" dirty="0" smtClean="0"/>
            </a:br>
            <a:r>
              <a:rPr lang="de-DE" dirty="0" smtClean="0"/>
              <a:t>Junior Adviser, Interoperability/Transparency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743224" y="5185767"/>
            <a:ext cx="2332831" cy="287933"/>
          </a:xfrm>
        </p:spPr>
        <p:txBody>
          <a:bodyPr/>
          <a:lstStyle/>
          <a:p>
            <a:r>
              <a:rPr lang="de-DE" dirty="0" smtClean="0"/>
              <a:t>martin.reisner@entsog.eu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411760" y="3068960"/>
            <a:ext cx="4176464" cy="432048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rgbClr val="2A3F82"/>
                </a:solidFill>
                <a:latin typeface="Calibri" pitchFamily="34" charset="0"/>
                <a:ea typeface="ＭＳ Ｐゴシック" charset="-128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de-AT" sz="2400" dirty="0" smtClean="0"/>
              <a:t>Do you have further questions?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988025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2</a:t>
            </a:fld>
            <a:endParaRPr lang="en-GB" noProof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Reasons for the project</a:t>
            </a:r>
          </a:p>
          <a:p>
            <a:endParaRPr lang="en-US" dirty="0"/>
          </a:p>
          <a:p>
            <a:r>
              <a:rPr lang="en-US" dirty="0" smtClean="0"/>
              <a:t>Concept of the new database</a:t>
            </a:r>
          </a:p>
          <a:p>
            <a:endParaRPr lang="en-US" dirty="0"/>
          </a:p>
          <a:p>
            <a:r>
              <a:rPr lang="en-US" dirty="0" smtClean="0"/>
              <a:t>Additional tools</a:t>
            </a:r>
          </a:p>
          <a:p>
            <a:endParaRPr lang="en-US" dirty="0"/>
          </a:p>
          <a:p>
            <a:r>
              <a:rPr lang="en-US" dirty="0" smtClean="0"/>
              <a:t>Web </a:t>
            </a:r>
            <a:r>
              <a:rPr lang="en-US" dirty="0" smtClean="0"/>
              <a:t>design</a:t>
            </a:r>
            <a:endParaRPr lang="en-US" dirty="0"/>
          </a:p>
          <a:p>
            <a:endParaRPr lang="en-US" dirty="0"/>
          </a:p>
          <a:p>
            <a:r>
              <a:rPr lang="en-US" dirty="0" smtClean="0"/>
              <a:t>Feedback</a:t>
            </a:r>
            <a:endParaRPr lang="en-US" dirty="0" smtClean="0"/>
          </a:p>
        </p:txBody>
      </p:sp>
      <p:pic>
        <p:nvPicPr>
          <p:cNvPr id="3074" name="Picture 2" descr="http://www.lvwebsolution.com/images/content-writin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4293096"/>
            <a:ext cx="1814314" cy="1814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25248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Reasons for the project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3</a:t>
            </a:fld>
            <a:endParaRPr lang="en-GB" noProof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Congestion Management Procedures (CMP) 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Published in the </a:t>
            </a:r>
            <a:r>
              <a:rPr lang="en-US" u="sng" dirty="0" smtClean="0"/>
              <a:t>Commission Decision of 24 August amending Annex I to Reg. (EC) 715/2009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e) in a downloadable format that has been agreed between transmission system operators and the national regulatory authorities — on the basis of an opinion on a </a:t>
            </a:r>
            <a:r>
              <a:rPr lang="en-US" dirty="0" smtClean="0"/>
              <a:t>harmonized </a:t>
            </a:r>
            <a:r>
              <a:rPr lang="en-US" dirty="0"/>
              <a:t>format that shall be provided by the Agency — and that allows for quantitative </a:t>
            </a:r>
            <a:r>
              <a:rPr lang="en-US" dirty="0" smtClean="0"/>
              <a:t>analyses’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‘(h) all </a:t>
            </a:r>
            <a:r>
              <a:rPr lang="en-US" dirty="0"/>
              <a:t>data shall be made available as of 1 October 2013 on one Union-wide </a:t>
            </a:r>
            <a:r>
              <a:rPr lang="en-US" dirty="0" smtClean="0"/>
              <a:t>  central </a:t>
            </a:r>
            <a:r>
              <a:rPr lang="en-US" dirty="0"/>
              <a:t>platform, established by ENTSOG on a cost-efficient basis</a:t>
            </a:r>
            <a:r>
              <a:rPr lang="en-US" dirty="0" smtClean="0"/>
              <a:t>.’</a:t>
            </a:r>
          </a:p>
          <a:p>
            <a:pPr marL="228600" lvl="1" indent="0">
              <a:buNone/>
            </a:pPr>
            <a:endParaRPr lang="en-US" dirty="0" smtClean="0"/>
          </a:p>
        </p:txBody>
      </p:sp>
      <p:sp>
        <p:nvSpPr>
          <p:cNvPr id="4" name="AutoShape 2" descr="data:image/jpeg;base64,/9j/4AAQSkZJRgABAQAAAQABAAD/2wCEAAkGBhIQEBIUEhMUFRESGBYaEBAUFBUSFhsVFBQcFhMSHhIXHCcqIyUlIhIdHy8sJyo1MjguFSA9QTAqQSg3LCoBCQoKDgwOGg8PGTEkHyQ0KjU1LzUxLDUwNTY1LC40Ly41Miw1LCw1LykqLDQsKi0sLCo0Ki80NCw1KSkpLCwsKf/AABEIAGYAZgMBIgACEQEDEQH/xAAbAAEAAgMBAQAAAAAAAAAAAAAAAwUEBgcCAf/EADoQAAIBAwEGAwUFBgcAAAAAAAECAAMEERIFBhMhMUFRYYEUIjJxkSNCUqGxcrLBwtHxBzVjc3SCov/EABoBAQADAQEBAAAAAAAAAAAAAAACBAUDAQb/xAAoEQACAQMDBAEEAwAAAAAAAAAAAQIDBCEREkExUdHwEyJhkcEFI3H/2gAMAwEAAhEDEQA/AO4xEQBERAEREAREQBEjuLhaalnIVV5sx5ASu2NvAl01UIrAUyuC3IsGz72nt0kHUipKLeWRcknoWsREmSEREAREQBERAEREASK5uVpozuQqqMsT4SWaVtraftVXSp+wpHl4O46t8h0HqfCV7iuqMdeeDnUnsRHe3r3j6mytJT9lS/nbz/T85Pu+3DvAO1VGX1X3h+QaRKcTHrXPDq0an4HUn5E6W/8ALGYqm1NVJPOqKSlpJSZv8RE+iNEREQBERAEEyo27vLStAA2WqMMrTXrjpknsP6TRdq7xVrknW2KfakuQvr+L1+glC5v6VDDy+xXq3EaeOTpVrf06ueHUR9PJtDK2D4HBk85du/tYW1wj9EPu1f2T39Dg/LM6dVqhVLMcKoJY9gAMkyVndq4g5dGj2jWVSOpQ737YNKmKSHFSrnJHVafRm+Z6D5nwmsUKoUADliYG0NqmvWeqfvH3R4IPhX+PzJnm3D1XVKY1O3wj9ST2A7zBuLt1qv0/4vfuUKlbfPBZNeEkKoLO3JVUZJPyl9szdDVh7o5PUUQfdH7Td/l0+cstgbvJarn4qzD36n8q+AlvNe2sdFuq5fbguU6HMxERNQtCIiAIiIBU7d3bpXYBbK1AMLUXrjrgjuOf9pz3a2xqtq2moOR+CoOat69j5GdYkN1aJVQpUUMrdVMzruwp3GViXfyVq1vGpnk4+Zf3W8pewShn7TOmof8ATTBU+vIf9WnzePddrU61y1An4jzKZ6BvLz+vnS6Z85/daylB41Whm/XSbj3PABOAASTyAHMknkABOk7rbui1p6mwaz/GeuB2pj5d/E+kpdx9hZPtDjkMiiD49GqfwHrN2mz/ABdnsXzT6vp79y7a0dFvYiIm2XhERAEREAT4TPsQCM1J4a5x2mLe7ft6NTh1H01OG1TTpc/ZoCWbIGOWg8uvKY1Pe6zag1cVQaKMFZ9FTkxxgadOfvDtJbJdiG+K5Mm6vxpIZCwIwVxnIPUYnPK+zjxiq06goFuuk5C91H6D0m+bV3os7VwlasiOeenDMQD0J0g49ZkWG1reu9RKTBmpY4gAYY1DK8yMHOO0r17ONdJzXT38HOcadR6N5PNheroUKhVVACrjGAOQEyhdeUrW3ss1pvUNUcOnU4Ttoqcqn4cac+vSK++FlTqtSevTWop0srZXBHbJGPzlhU5cI6fJBcotRW8p6Dys2nvTaWzBa1ZUZlDKDqOVYkBsgH8J+kiuN8rKnw9ddFFVFemSG5oxIVunfSfpPVCT4DqQXVousz7IbW7SqgemyujfC6kMD6iTSBMREQBERAOeb6f5kf8AgXH7laarfIbe20fcvKNvVX/cpvh/1z6idiuNk0aj63pIz6SmtlBOhshkyex1Hl5mRXG79tUVFehSZKQxSVkUhQcZABHLoPpLcLhRSWhSnbOTbTNR2bc0KW09pe1tTUtoNM1dIBp45gavT6SXdS/pJtHaWqoi8SrT4eWA1dcac9eo6eM2y92Nb1yDVo06jL8JdFYj1IkTbtWhqcQ29HiZDa+GurUOhzjy/KQ+WLT15S/RNUpJrTTDb/Ovk5Xe11FneUiw4pvyRSz75GSM6esuaVzapW2z7SaeC3uK2NROG5JnnnOOnlOgNsS3NXimjSNXrxSi6s+OrEifdu0aoaht6JqE5LmmpYnxyROjrxfHuPBzVtJZ1Xuvk5bs81qdaxyaAqeycjdZ4eg16pQHmOenGJsNa4pDals1w1Dh+xDWw08DOt/h1dvCbpfbAtq7Bq1ClUYAAM6KxCgkhckdOZ+sjrbs2j6NVtRbhqFTNNTpRclVHLkBk/WeOvGWWu57G3lHCfY17/DUZW7amCLZq7G3HQY748un0m6TxRoqihVUKo6KoAAHhgT3K9SW6TZZpw2RURERIHQREQBERAEREAREQBERAEREAREQD//Z"/>
          <p:cNvSpPr>
            <a:spLocks noChangeAspect="1" noChangeArrowheads="1"/>
          </p:cNvSpPr>
          <p:nvPr/>
        </p:nvSpPr>
        <p:spPr bwMode="auto">
          <a:xfrm>
            <a:off x="155575" y="-465138"/>
            <a:ext cx="971550" cy="971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4" descr="data:image/jpeg;base64,/9j/4AAQSkZJRgABAQAAAQABAAD/2wCEAAkGBhIQEBIUEhMUFRESGBYaEBAUFBUSFhsVFBQcFhMSHhIXHCcqIyUlIhIdHy8sJyo1MjguFSA9QTAqQSg3LCoBCQoKDgwOGg8PGTEkHyQ0KjU1LzUxLDUwNTY1LC40Ly41Miw1LCw1LykqLDQsKi0sLCo0Ki80NCw1KSkpLCwsKf/AABEIAGYAZgMBIgACEQEDEQH/xAAbAAEAAgMBAQAAAAAAAAAAAAAAAwUEBgcCAf/EADoQAAIBAwEGAwUFBgcAAAAAAAECAAMEERIFBhMhMUFRYYEUIjJxkSNCUqGxcrLBwtHxBzVjc3SCov/EABoBAQADAQEBAAAAAAAAAAAAAAACBAUDAQb/xAAoEQACAQMDBAEEAwAAAAAAAAAAAQIDBCEREkExUdHwEyJhkcEFI3H/2gAMAwEAAhEDEQA/AO4xEQBERAEREAREQBEjuLhaalnIVV5sx5ASu2NvAl01UIrAUyuC3IsGz72nt0kHUipKLeWRcknoWsREmSEREAREQBERAEREASK5uVpozuQqqMsT4SWaVtraftVXSp+wpHl4O46t8h0HqfCV7iuqMdeeDnUnsRHe3r3j6mytJT9lS/nbz/T85Pu+3DvAO1VGX1X3h+QaRKcTHrXPDq0an4HUn5E6W/8ALGYqm1NVJPOqKSlpJSZv8RE+iNEREQBERAEEyo27vLStAA2WqMMrTXrjpknsP6TRdq7xVrknW2KfakuQvr+L1+glC5v6VDDy+xXq3EaeOTpVrf06ueHUR9PJtDK2D4HBk85du/tYW1wj9EPu1f2T39Dg/LM6dVqhVLMcKoJY9gAMkyVndq4g5dGj2jWVSOpQ737YNKmKSHFSrnJHVafRm+Z6D5nwmsUKoUADliYG0NqmvWeqfvH3R4IPhX+PzJnm3D1XVKY1O3wj9ST2A7zBuLt1qv0/4vfuUKlbfPBZNeEkKoLO3JVUZJPyl9szdDVh7o5PUUQfdH7Td/l0+cstgbvJarn4qzD36n8q+AlvNe2sdFuq5fbguU6HMxERNQtCIiAIiIBU7d3bpXYBbK1AMLUXrjrgjuOf9pz3a2xqtq2moOR+CoOat69j5GdYkN1aJVQpUUMrdVMzruwp3GViXfyVq1vGpnk4+Zf3W8pewShn7TOmof8ATTBU+vIf9WnzePddrU61y1An4jzKZ6BvLz+vnS6Z85/daylB41Whm/XSbj3PABOAASTyAHMknkABOk7rbui1p6mwaz/GeuB2pj5d/E+kpdx9hZPtDjkMiiD49GqfwHrN2mz/ABdnsXzT6vp79y7a0dFvYiIm2XhERAEREAT4TPsQCM1J4a5x2mLe7ft6NTh1H01OG1TTpc/ZoCWbIGOWg8uvKY1Pe6zag1cVQaKMFZ9FTkxxgadOfvDtJbJdiG+K5Mm6vxpIZCwIwVxnIPUYnPK+zjxiq06goFuuk5C91H6D0m+bV3os7VwlasiOeenDMQD0J0g49ZkWG1reu9RKTBmpY4gAYY1DK8yMHOO0r17ONdJzXT38HOcadR6N5PNheroUKhVVACrjGAOQEyhdeUrW3ss1pvUNUcOnU4Ttoqcqn4cac+vSK++FlTqtSevTWop0srZXBHbJGPzlhU5cI6fJBcotRW8p6Dys2nvTaWzBa1ZUZlDKDqOVYkBsgH8J+kiuN8rKnw9ddFFVFemSG5oxIVunfSfpPVCT4DqQXVousz7IbW7SqgemyujfC6kMD6iTSBMREQBERAOeb6f5kf8AgXH7laarfIbe20fcvKNvVX/cpvh/1z6idiuNk0aj63pIz6SmtlBOhshkyex1Hl5mRXG79tUVFehSZKQxSVkUhQcZABHLoPpLcLhRSWhSnbOTbTNR2bc0KW09pe1tTUtoNM1dIBp45gavT6SXdS/pJtHaWqoi8SrT4eWA1dcac9eo6eM2y92Nb1yDVo06jL8JdFYj1IkTbtWhqcQ29HiZDa+GurUOhzjy/KQ+WLT15S/RNUpJrTTDb/Ovk5Xe11FneUiw4pvyRSz75GSM6esuaVzapW2z7SaeC3uK2NROG5JnnnOOnlOgNsS3NXimjSNXrxSi6s+OrEifdu0aoaht6JqE5LmmpYnxyROjrxfHuPBzVtJZ1Xuvk5bs81qdaxyaAqeycjdZ4eg16pQHmOenGJsNa4pDals1w1Dh+xDWw08DOt/h1dvCbpfbAtq7Bq1ClUYAAM6KxCgkhckdOZ+sjrbs2j6NVtRbhqFTNNTpRclVHLkBk/WeOvGWWu57G3lHCfY17/DUZW7amCLZq7G3HQY748un0m6TxRoqihVUKo6KoAAHhgT3K9SW6TZZpw2RURERIHQREQBERAEREAREQBERAEREAREQD//Z"/>
          <p:cNvSpPr>
            <a:spLocks noChangeAspect="1" noChangeArrowheads="1"/>
          </p:cNvSpPr>
          <p:nvPr/>
        </p:nvSpPr>
        <p:spPr bwMode="auto">
          <a:xfrm>
            <a:off x="307975" y="-312738"/>
            <a:ext cx="971550" cy="971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2253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Reasons for the project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4</a:t>
            </a:fld>
            <a:endParaRPr lang="en-GB" noProof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lvl="1"/>
            <a:r>
              <a:rPr lang="en-US" dirty="0" smtClean="0"/>
              <a:t>Additional data to be delivered</a:t>
            </a:r>
          </a:p>
          <a:p>
            <a:pPr lvl="1"/>
            <a:endParaRPr lang="en-US" dirty="0" smtClean="0"/>
          </a:p>
          <a:p>
            <a:pPr lvl="2"/>
            <a:r>
              <a:rPr lang="en-US" dirty="0" smtClean="0"/>
              <a:t>‘occurrence </a:t>
            </a:r>
            <a:r>
              <a:rPr lang="en-US" dirty="0"/>
              <a:t>of unsuccessful, legally valid requests for firm capacity products with a duration of one month or longer including the number and volume of the unsuccessful </a:t>
            </a:r>
            <a:r>
              <a:rPr lang="en-US" dirty="0" smtClean="0"/>
              <a:t>requests’</a:t>
            </a:r>
          </a:p>
          <a:p>
            <a:pPr lvl="2"/>
            <a:endParaRPr lang="en-US" dirty="0" smtClean="0"/>
          </a:p>
          <a:p>
            <a:pPr lvl="2"/>
            <a:r>
              <a:rPr lang="en-US" dirty="0" smtClean="0"/>
              <a:t>‘in </a:t>
            </a:r>
            <a:r>
              <a:rPr lang="en-US" dirty="0"/>
              <a:t>the case of auctions, where and when firm capacity products with a duration of one month or longer have cleared at prices higher than the reserve </a:t>
            </a:r>
            <a:r>
              <a:rPr lang="en-US" dirty="0" smtClean="0"/>
              <a:t>price’</a:t>
            </a:r>
          </a:p>
          <a:p>
            <a:pPr lvl="2"/>
            <a:endParaRPr lang="en-US" dirty="0" smtClean="0"/>
          </a:p>
          <a:p>
            <a:pPr lvl="2"/>
            <a:r>
              <a:rPr lang="en-US" dirty="0" smtClean="0"/>
              <a:t>‘where </a:t>
            </a:r>
            <a:r>
              <a:rPr lang="en-US" dirty="0"/>
              <a:t>and when no firm capacity product with a duration of one month or longer has been offered in the regular allocation </a:t>
            </a:r>
            <a:r>
              <a:rPr lang="en-US" dirty="0" smtClean="0"/>
              <a:t>process’  </a:t>
            </a:r>
          </a:p>
          <a:p>
            <a:pPr lvl="2"/>
            <a:endParaRPr lang="en-US" dirty="0" smtClean="0"/>
          </a:p>
          <a:p>
            <a:pPr lvl="2"/>
            <a:r>
              <a:rPr lang="en-US" dirty="0" smtClean="0"/>
              <a:t>‘total </a:t>
            </a:r>
            <a:r>
              <a:rPr lang="en-US" dirty="0"/>
              <a:t>capacity made available through the application of the congestion-management procedures laid down in points 2.2.2, 2.2.3, 2.2.4 and 2.2.5 per applied congestion-management </a:t>
            </a:r>
            <a:r>
              <a:rPr lang="en-US" dirty="0" smtClean="0"/>
              <a:t>procedure’</a:t>
            </a:r>
          </a:p>
          <a:p>
            <a:pPr lvl="2"/>
            <a:endParaRPr lang="en-US" dirty="0" smtClean="0"/>
          </a:p>
          <a:p>
            <a:pPr lvl="2"/>
            <a:r>
              <a:rPr lang="en-US" dirty="0" smtClean="0"/>
              <a:t>points </a:t>
            </a:r>
            <a:r>
              <a:rPr lang="en-US" dirty="0"/>
              <a:t>(h) to (k) shall apply from 1 October </a:t>
            </a:r>
            <a:r>
              <a:rPr lang="en-US" dirty="0" smtClean="0"/>
              <a:t>2013’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10242" name="Picture 2" descr="http://simplyzesty.com/wp-content/uploads/2011/09/data-pi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1418" y="5157192"/>
            <a:ext cx="983562" cy="980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63189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Reasons for the project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5</a:t>
            </a:fld>
            <a:endParaRPr lang="en-GB" noProof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lvl="1"/>
            <a:r>
              <a:rPr lang="en-US" dirty="0" smtClean="0"/>
              <a:t>Additional data per relevant point</a:t>
            </a:r>
          </a:p>
          <a:p>
            <a:pPr lvl="1"/>
            <a:endParaRPr lang="en-US" dirty="0" smtClean="0"/>
          </a:p>
          <a:p>
            <a:pPr lvl="2"/>
            <a:r>
              <a:rPr lang="en-US" dirty="0" smtClean="0"/>
              <a:t>Storage systems</a:t>
            </a:r>
          </a:p>
          <a:p>
            <a:pPr lvl="2"/>
            <a:endParaRPr lang="en-US" dirty="0" smtClean="0"/>
          </a:p>
          <a:p>
            <a:pPr lvl="2"/>
            <a:r>
              <a:rPr lang="en-US" dirty="0" smtClean="0"/>
              <a:t>Distribution systems</a:t>
            </a:r>
          </a:p>
          <a:p>
            <a:pPr lvl="2"/>
            <a:endParaRPr lang="en-US" dirty="0" smtClean="0"/>
          </a:p>
          <a:p>
            <a:pPr lvl="2"/>
            <a:r>
              <a:rPr lang="en-US" dirty="0" smtClean="0"/>
              <a:t>Production facilities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Information has to be provided on a aggregated level</a:t>
            </a:r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marL="228600" lvl="1" indent="0">
              <a:buNone/>
            </a:pPr>
            <a:r>
              <a:rPr lang="en-US" sz="20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 Complexity of the database is increasing…!</a:t>
            </a:r>
            <a:endParaRPr lang="en-US" sz="2000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2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1026" name="Picture 2" descr="http://www.networkroads.com/resources/images/network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4234049"/>
            <a:ext cx="3220244" cy="2126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87855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Concept of the New </a:t>
            </a:r>
            <a:r>
              <a:rPr lang="en-US" dirty="0" err="1" smtClean="0"/>
              <a:t>Datawarehouse</a:t>
            </a:r>
            <a:r>
              <a:rPr lang="en-US" dirty="0" smtClean="0"/>
              <a:t> I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6</a:t>
            </a:fld>
            <a:endParaRPr lang="en-GB" noProof="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Process</a:t>
            </a:r>
            <a:endParaRPr lang="en-US" dirty="0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455162" y="1412776"/>
            <a:ext cx="8280920" cy="3816424"/>
          </a:xfrm>
        </p:spPr>
        <p:txBody>
          <a:bodyPr/>
          <a:lstStyle/>
          <a:p>
            <a:r>
              <a:rPr lang="en-US" dirty="0" smtClean="0"/>
              <a:t>Data Collection Process</a:t>
            </a:r>
          </a:p>
          <a:p>
            <a:pPr lvl="1"/>
            <a:r>
              <a:rPr lang="en-US" dirty="0" smtClean="0"/>
              <a:t>TSOs, ENTSOG, GSE and other sources are involved</a:t>
            </a:r>
          </a:p>
          <a:p>
            <a:endParaRPr lang="en-US" dirty="0" smtClean="0"/>
          </a:p>
          <a:p>
            <a:r>
              <a:rPr lang="en-US" dirty="0" smtClean="0"/>
              <a:t>Data Storage</a:t>
            </a:r>
          </a:p>
          <a:p>
            <a:pPr lvl="1"/>
            <a:r>
              <a:rPr lang="en-US" dirty="0" smtClean="0"/>
              <a:t>Supported by a Consistency Check Module and a Alert Module</a:t>
            </a:r>
          </a:p>
          <a:p>
            <a:endParaRPr lang="en-US" dirty="0"/>
          </a:p>
          <a:p>
            <a:r>
              <a:rPr lang="en-US" dirty="0" smtClean="0"/>
              <a:t>Data Request</a:t>
            </a:r>
          </a:p>
          <a:p>
            <a:pPr lvl="1"/>
            <a:r>
              <a:rPr lang="en-US" dirty="0" smtClean="0"/>
              <a:t>Data will be provided to…</a:t>
            </a:r>
          </a:p>
          <a:p>
            <a:pPr lvl="2"/>
            <a:r>
              <a:rPr lang="en-US" dirty="0" smtClean="0"/>
              <a:t>…ENTSOG for internal requirements</a:t>
            </a:r>
          </a:p>
          <a:p>
            <a:pPr lvl="2"/>
            <a:r>
              <a:rPr lang="en-US" dirty="0" smtClean="0"/>
              <a:t>…interested TSOs</a:t>
            </a:r>
          </a:p>
          <a:p>
            <a:pPr lvl="2"/>
            <a:r>
              <a:rPr lang="en-US" dirty="0" smtClean="0"/>
              <a:t>…any interested party for individual purpose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Data will be also prepared to…</a:t>
            </a:r>
          </a:p>
          <a:p>
            <a:pPr lvl="2"/>
            <a:r>
              <a:rPr lang="en-US" dirty="0" smtClean="0"/>
              <a:t>…feed ENTSOG’s Network Modeling tool</a:t>
            </a:r>
          </a:p>
          <a:p>
            <a:pPr lvl="2"/>
            <a:r>
              <a:rPr lang="en-US" dirty="0" smtClean="0"/>
              <a:t>…publish required information via the Transparency Platform</a:t>
            </a:r>
          </a:p>
          <a:p>
            <a:pPr lvl="1"/>
            <a:endParaRPr lang="en-US" dirty="0" smtClean="0"/>
          </a:p>
        </p:txBody>
      </p:sp>
      <p:sp>
        <p:nvSpPr>
          <p:cNvPr id="8" name="Down Arrow 7"/>
          <p:cNvSpPr/>
          <p:nvPr/>
        </p:nvSpPr>
        <p:spPr>
          <a:xfrm>
            <a:off x="251520" y="1052736"/>
            <a:ext cx="216024" cy="4536504"/>
          </a:xfrm>
          <a:prstGeom prst="downArrow">
            <a:avLst/>
          </a:prstGeom>
          <a:solidFill>
            <a:schemeClr val="bg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8" name="Picture 4" descr="http://www.spyteksecurity.com/wp-content/uploads/2012/04/proces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078001"/>
            <a:ext cx="2190314" cy="2204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14666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Concept of the New </a:t>
            </a:r>
            <a:r>
              <a:rPr lang="en-US" dirty="0" err="1" smtClean="0"/>
              <a:t>Datawarehouse</a:t>
            </a:r>
            <a:r>
              <a:rPr lang="en-US" dirty="0" smtClean="0"/>
              <a:t> II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7</a:t>
            </a:fld>
            <a:endParaRPr lang="en-GB" noProof="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General schema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943" t="28925" r="1901" b="16029"/>
          <a:stretch/>
        </p:blipFill>
        <p:spPr bwMode="auto">
          <a:xfrm>
            <a:off x="474174" y="1484784"/>
            <a:ext cx="8058266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391040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Concept of the New </a:t>
            </a:r>
            <a:r>
              <a:rPr lang="en-US" dirty="0" err="1" smtClean="0"/>
              <a:t>Datawarehouse</a:t>
            </a:r>
            <a:r>
              <a:rPr lang="en-US" dirty="0" smtClean="0"/>
              <a:t> III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8</a:t>
            </a:fld>
            <a:endParaRPr lang="en-GB" noProof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Updating the data model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Relationships between data elements are described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Rules are added</a:t>
            </a:r>
            <a:endParaRPr lang="en-US" dirty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Reference data to match, if information is consistent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Odd / impossible values are detected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Direct comparability of data elements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Filtering of information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Dynamic information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Transparency Platform</a:t>
            </a:r>
            <a:endParaRPr lang="en-US" dirty="0"/>
          </a:p>
        </p:txBody>
      </p:sp>
      <p:pic>
        <p:nvPicPr>
          <p:cNvPr id="2050" name="Picture 2" descr="http://www.fccps.org/hr/careercenter/11/images/stories/benefit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3910533"/>
            <a:ext cx="2082837" cy="2455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59627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Concept of the New </a:t>
            </a:r>
            <a:r>
              <a:rPr lang="en-US" dirty="0" err="1" smtClean="0"/>
              <a:t>Datawarehouse</a:t>
            </a:r>
            <a:r>
              <a:rPr lang="en-US" dirty="0" smtClean="0"/>
              <a:t> IV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9</a:t>
            </a:fld>
            <a:endParaRPr lang="en-GB" noProof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Current</a:t>
            </a:r>
            <a:r>
              <a:rPr lang="en-US" dirty="0" smtClean="0"/>
              <a:t> Transparency Platform</a:t>
            </a:r>
          </a:p>
          <a:p>
            <a:endParaRPr lang="en-US" dirty="0"/>
          </a:p>
          <a:p>
            <a:pPr lvl="1"/>
            <a:r>
              <a:rPr lang="en-US" dirty="0" smtClean="0"/>
              <a:t>No cross border flows on a regional basis are possible</a:t>
            </a:r>
          </a:p>
          <a:p>
            <a:pPr lvl="1"/>
            <a:r>
              <a:rPr lang="en-US" dirty="0" smtClean="0"/>
              <a:t>No graphical indication of capacities</a:t>
            </a:r>
          </a:p>
          <a:p>
            <a:pPr lvl="1"/>
            <a:r>
              <a:rPr lang="en-US" dirty="0" smtClean="0"/>
              <a:t>No graphical information about maintenance activities</a:t>
            </a:r>
          </a:p>
          <a:p>
            <a:pPr lvl="1"/>
            <a:r>
              <a:rPr lang="en-US" dirty="0" smtClean="0"/>
              <a:t>…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New</a:t>
            </a:r>
            <a:r>
              <a:rPr lang="en-US" dirty="0" smtClean="0"/>
              <a:t> Transparency Platform</a:t>
            </a:r>
          </a:p>
          <a:p>
            <a:endParaRPr lang="en-US" dirty="0"/>
          </a:p>
          <a:p>
            <a:pPr lvl="1"/>
            <a:r>
              <a:rPr lang="en-US" dirty="0" smtClean="0"/>
              <a:t>Cross border flows on aggregated level from one country to another country</a:t>
            </a:r>
          </a:p>
          <a:p>
            <a:pPr lvl="1"/>
            <a:r>
              <a:rPr lang="en-US" dirty="0"/>
              <a:t>Graphical information about capacities</a:t>
            </a:r>
          </a:p>
          <a:p>
            <a:pPr lvl="1"/>
            <a:r>
              <a:rPr lang="en-US" dirty="0" smtClean="0"/>
              <a:t>Indication of bottle necks due to maintenance</a:t>
            </a:r>
          </a:p>
          <a:p>
            <a:pPr lvl="1"/>
            <a:r>
              <a:rPr lang="en-US" dirty="0" smtClean="0"/>
              <a:t>…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3700843"/>
      </p:ext>
    </p:extLst>
  </p:cSld>
  <p:clrMapOvr>
    <a:masterClrMapping/>
  </p:clrMapOvr>
</p:sld>
</file>

<file path=ppt/theme/theme1.xml><?xml version="1.0" encoding="utf-8"?>
<a:theme xmlns:a="http://schemas.openxmlformats.org/drawingml/2006/main" name="New Document - Identifier_DocCode_YYMMDD_DocType_Content">
  <a:themeElements>
    <a:clrScheme name="ENTSOG">
      <a:dk1>
        <a:srgbClr val="1F4484"/>
      </a:dk1>
      <a:lt1>
        <a:srgbClr val="FFFFFF"/>
      </a:lt1>
      <a:dk2>
        <a:srgbClr val="6B95C7"/>
      </a:dk2>
      <a:lt2>
        <a:srgbClr val="3E6CA4"/>
      </a:lt2>
      <a:accent1>
        <a:srgbClr val="1F4484"/>
      </a:accent1>
      <a:accent2>
        <a:srgbClr val="829824"/>
      </a:accent2>
      <a:accent3>
        <a:srgbClr val="C1D537"/>
      </a:accent3>
      <a:accent4>
        <a:srgbClr val="E8262C"/>
      </a:accent4>
      <a:accent5>
        <a:srgbClr val="EB7A3B"/>
      </a:accent5>
      <a:accent6>
        <a:srgbClr val="F2CA00"/>
      </a:accent6>
      <a:hlink>
        <a:srgbClr val="1F4484"/>
      </a:hlink>
      <a:folHlink>
        <a:srgbClr val="8D75A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 Document - Identifier_DocCode_YYMMDD_DocType_Content</Template>
  <TotalTime>621</TotalTime>
  <Words>766</Words>
  <Application>Microsoft Office PowerPoint</Application>
  <PresentationFormat>On-screen Show (4:3)</PresentationFormat>
  <Paragraphs>189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New Document - Identifier_DocCode_YYMMDD_DocType_Content</vt:lpstr>
      <vt:lpstr>Concept of Transparency Platform</vt:lpstr>
      <vt:lpstr>Content</vt:lpstr>
      <vt:lpstr>Reasons for the project</vt:lpstr>
      <vt:lpstr>Reasons for the project</vt:lpstr>
      <vt:lpstr>Reasons for the project</vt:lpstr>
      <vt:lpstr>The Concept of the New Datawarehouse I</vt:lpstr>
      <vt:lpstr>The Concept of the New Datawarehouse II</vt:lpstr>
      <vt:lpstr>The Concept of the New Datawarehouse III</vt:lpstr>
      <vt:lpstr>The Concept of the New Datawarehouse IV</vt:lpstr>
      <vt:lpstr>The Concept of the New Datawarehouse V</vt:lpstr>
      <vt:lpstr>The Concept of the New Datawarehouse VI</vt:lpstr>
      <vt:lpstr>The Concept of the New Datawarehouse VII</vt:lpstr>
      <vt:lpstr>Additional Tools of the Transparency Platform</vt:lpstr>
      <vt:lpstr>New Web design</vt:lpstr>
      <vt:lpstr>Benefits</vt:lpstr>
      <vt:lpstr>What do you think…?</vt:lpstr>
      <vt:lpstr>Martin Reisner Junior Adviser, Interoperability/Transparency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Concept of Transparency Platform</dc:title>
  <dc:creator>Martin Reisner</dc:creator>
  <dc:description>Test file to explore size and formatting issues</dc:description>
  <cp:lastModifiedBy>Martin Reisner</cp:lastModifiedBy>
  <cp:revision>91</cp:revision>
  <cp:lastPrinted>2012-02-02T11:14:35Z</cp:lastPrinted>
  <dcterms:created xsi:type="dcterms:W3CDTF">2012-08-28T07:51:04Z</dcterms:created>
  <dcterms:modified xsi:type="dcterms:W3CDTF">2012-09-11T07:25:25Z</dcterms:modified>
</cp:coreProperties>
</file>