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1" r:id="rId2"/>
    <p:sldId id="306" r:id="rId3"/>
    <p:sldId id="307" r:id="rId4"/>
    <p:sldId id="314" r:id="rId5"/>
    <p:sldId id="290" r:id="rId6"/>
    <p:sldId id="316" r:id="rId7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FBFBF"/>
    <a:srgbClr val="87888A"/>
    <a:srgbClr val="E11022"/>
    <a:srgbClr val="829824"/>
    <a:srgbClr val="3E6CA4"/>
    <a:srgbClr val="6B95C7"/>
    <a:srgbClr val="000579"/>
    <a:srgbClr val="B1C7E1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726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32" y="-7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10/09/2012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10/09/2012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377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6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u="none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741C34B-33D0-420C-A437-822D24AD468C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51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8490404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3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5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4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2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5" r:id="rId2"/>
    <p:sldLayoutId id="2147483692" r:id="rId3"/>
    <p:sldLayoutId id="2147483689" r:id="rId4"/>
    <p:sldLayoutId id="2147483691" r:id="rId5"/>
    <p:sldLayoutId id="2147483687" r:id="rId6"/>
    <p:sldLayoutId id="2147483690" r:id="rId7"/>
    <p:sldLayoutId id="2147483682" r:id="rId8"/>
    <p:sldLayoutId id="2147483683" r:id="rId9"/>
    <p:sldLayoutId id="2147483686" r:id="rId10"/>
    <p:sldLayoutId id="2147483688" r:id="rId11"/>
    <p:sldLayoutId id="214748369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Transparency Platform</a:t>
            </a:r>
            <a:br>
              <a:rPr lang="en-GB" dirty="0" smtClean="0"/>
            </a:br>
            <a:r>
              <a:rPr lang="en-GB" dirty="0" smtClean="0"/>
              <a:t>Project 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03648" y="4941168"/>
            <a:ext cx="6480720" cy="936104"/>
          </a:xfrm>
        </p:spPr>
        <p:txBody>
          <a:bodyPr/>
          <a:lstStyle/>
          <a:p>
            <a:r>
              <a:rPr lang="en-GB" dirty="0" smtClean="0"/>
              <a:t>Panagiotis Panousos</a:t>
            </a:r>
          </a:p>
          <a:p>
            <a:r>
              <a:rPr lang="en-GB" dirty="0" smtClean="0"/>
              <a:t>Business Area Manager, System Operation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ENTSOG’s Transparency Workshop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43808" y="6237289"/>
            <a:ext cx="3744416" cy="360064"/>
          </a:xfrm>
        </p:spPr>
        <p:txBody>
          <a:bodyPr/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1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Espace réservé du contenu 2"/>
          <p:cNvSpPr>
            <a:spLocks noGrp="1"/>
          </p:cNvSpPr>
          <p:nvPr>
            <p:ph sz="quarter" idx="11"/>
          </p:nvPr>
        </p:nvSpPr>
        <p:spPr bwMode="auto">
          <a:xfrm>
            <a:off x="468313" y="727075"/>
            <a:ext cx="8278812" cy="36274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>
              <a:buClr>
                <a:srgbClr val="B4D13B"/>
              </a:buClr>
              <a:buSzPct val="130000"/>
              <a:defRPr/>
            </a:pPr>
            <a:r>
              <a:rPr lang="en-GB" sz="2000" kern="100" dirty="0"/>
              <a:t>			</a:t>
            </a:r>
            <a:endParaRPr lang="en-GB" sz="2000" kern="100" dirty="0">
              <a:cs typeface="Arial" charset="0"/>
            </a:endParaRPr>
          </a:p>
          <a:p>
            <a:pPr marL="685800" lvl="2">
              <a:buClr>
                <a:srgbClr val="B4D13B"/>
              </a:buClr>
              <a:buSzPct val="130000"/>
              <a:buFont typeface="Calibri" pitchFamily="34" charset="0"/>
              <a:buChar char="&gt;"/>
              <a:defRPr/>
            </a:pPr>
            <a:endParaRPr lang="en-GB" sz="2000" kern="100"/>
          </a:p>
        </p:txBody>
      </p:sp>
      <p:sp>
        <p:nvSpPr>
          <p:cNvPr id="26627" name="Title 4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80400" cy="539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/>
            <a:r>
              <a:rPr lang="en-GB" dirty="0">
                <a:ea typeface="ＭＳ Ｐゴシック" pitchFamily="34" charset="-128"/>
                <a:cs typeface="Arial" charset="0"/>
              </a:rPr>
              <a:t>System Operation: scope and relations</a:t>
            </a:r>
            <a:endParaRPr lang="en-GB" dirty="0" smtClean="0">
              <a:ea typeface="ＭＳ Ｐゴシック" pitchFamily="34" charset="-128"/>
              <a:cs typeface="Arial" charset="0"/>
            </a:endParaRPr>
          </a:p>
        </p:txBody>
      </p:sp>
      <p:sp>
        <p:nvSpPr>
          <p:cNvPr id="2662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356350"/>
            <a:ext cx="369887" cy="27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81FCCD5-1A3F-445D-9B07-5E037266223D}" type="slidenum">
              <a:rPr lang="en-GB" sz="1000" u="none" smtClean="0">
                <a:solidFill>
                  <a:srgbClr val="666666"/>
                </a:solidFill>
                <a:latin typeface="Calibri" pitchFamily="34" charset="0"/>
              </a:rPr>
              <a:pPr eaLnBrk="1" hangingPunct="1"/>
              <a:t>2</a:t>
            </a:fld>
            <a:endParaRPr lang="en-GB" sz="1000" u="none" smtClean="0">
              <a:solidFill>
                <a:srgbClr val="666666"/>
              </a:solidFill>
              <a:latin typeface="Calibri" pitchFamily="34" charset="0"/>
            </a:endParaRPr>
          </a:p>
        </p:txBody>
      </p:sp>
      <p:grpSp>
        <p:nvGrpSpPr>
          <p:cNvPr id="26629" name="Group 1"/>
          <p:cNvGrpSpPr>
            <a:grpSpLocks/>
          </p:cNvGrpSpPr>
          <p:nvPr/>
        </p:nvGrpSpPr>
        <p:grpSpPr bwMode="auto">
          <a:xfrm>
            <a:off x="409575" y="1700213"/>
            <a:ext cx="3836988" cy="3400425"/>
            <a:chOff x="2663122" y="1548898"/>
            <a:chExt cx="3584573" cy="3552924"/>
          </a:xfrm>
        </p:grpSpPr>
        <p:sp>
          <p:nvSpPr>
            <p:cNvPr id="26" name="Oval 25"/>
            <p:cNvSpPr/>
            <p:nvPr/>
          </p:nvSpPr>
          <p:spPr bwMode="auto">
            <a:xfrm>
              <a:off x="3257832" y="2290334"/>
              <a:ext cx="2455959" cy="2290658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>
                <a:latin typeface="+mj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777017" y="2743201"/>
              <a:ext cx="1406800" cy="1333872"/>
            </a:xfrm>
            <a:custGeom>
              <a:avLst/>
              <a:gdLst>
                <a:gd name="connsiteX0" fmla="*/ 0 w 1603325"/>
                <a:gd name="connsiteY0" fmla="*/ 801663 h 1603325"/>
                <a:gd name="connsiteX1" fmla="*/ 801663 w 1603325"/>
                <a:gd name="connsiteY1" fmla="*/ 0 h 1603325"/>
                <a:gd name="connsiteX2" fmla="*/ 1603326 w 1603325"/>
                <a:gd name="connsiteY2" fmla="*/ 801663 h 1603325"/>
                <a:gd name="connsiteX3" fmla="*/ 801663 w 1603325"/>
                <a:gd name="connsiteY3" fmla="*/ 1603326 h 1603325"/>
                <a:gd name="connsiteX4" fmla="*/ 0 w 1603325"/>
                <a:gd name="connsiteY4" fmla="*/ 801663 h 160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325" h="1603325">
                  <a:moveTo>
                    <a:pt x="0" y="801663"/>
                  </a:moveTo>
                  <a:cubicBezTo>
                    <a:pt x="0" y="358917"/>
                    <a:pt x="358917" y="0"/>
                    <a:pt x="801663" y="0"/>
                  </a:cubicBezTo>
                  <a:cubicBezTo>
                    <a:pt x="1244409" y="0"/>
                    <a:pt x="1603326" y="358917"/>
                    <a:pt x="1603326" y="801663"/>
                  </a:cubicBezTo>
                  <a:cubicBezTo>
                    <a:pt x="1603326" y="1244409"/>
                    <a:pt x="1244409" y="1603326"/>
                    <a:pt x="801663" y="1603326"/>
                  </a:cubicBezTo>
                  <a:cubicBezTo>
                    <a:pt x="358917" y="1603326"/>
                    <a:pt x="0" y="1244409"/>
                    <a:pt x="0" y="80166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lIns="630257" tIns="532370" rIns="194057" bIns="394983"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4150638" y="3118023"/>
              <a:ext cx="711872" cy="3533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 i="1" dirty="0">
                  <a:solidFill>
                    <a:srgbClr val="2A3F82"/>
                  </a:solidFill>
                  <a:latin typeface="+mj-lt"/>
                </a:rPr>
                <a:t>INT NC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965200" y="154889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0" name="Oval 29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IAs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208847" y="2374283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3" name="Oval 32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UNITS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86139" y="381105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6" name="Oval 35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Capacity Calculation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740808" y="4148210"/>
              <a:ext cx="1038849" cy="953612"/>
              <a:chOff x="1440731" y="1637820"/>
              <a:chExt cx="1150535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9" name="Oval 38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Oval 4"/>
              <p:cNvSpPr/>
              <p:nvPr/>
            </p:nvSpPr>
            <p:spPr>
              <a:xfrm>
                <a:off x="1440731" y="1806312"/>
                <a:ext cx="1096064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Data Exchange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753964" y="2234629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42" name="Oval 41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Oval 4"/>
              <p:cNvSpPr/>
              <p:nvPr/>
            </p:nvSpPr>
            <p:spPr>
              <a:xfrm>
                <a:off x="1508615" y="1806312"/>
                <a:ext cx="1065157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Gas Qualitiy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663122" y="344501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45" name="Oval 44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Odorisation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</p:grpSp>
      <p:grpSp>
        <p:nvGrpSpPr>
          <p:cNvPr id="26630" name="Group 50"/>
          <p:cNvGrpSpPr>
            <a:grpSpLocks/>
          </p:cNvGrpSpPr>
          <p:nvPr/>
        </p:nvGrpSpPr>
        <p:grpSpPr bwMode="auto">
          <a:xfrm>
            <a:off x="4914900" y="2241550"/>
            <a:ext cx="3838575" cy="2192338"/>
            <a:chOff x="2663122" y="2290763"/>
            <a:chExt cx="3586727" cy="2290365"/>
          </a:xfrm>
        </p:grpSpPr>
        <p:sp>
          <p:nvSpPr>
            <p:cNvPr id="52" name="Oval 51"/>
            <p:cNvSpPr/>
            <p:nvPr/>
          </p:nvSpPr>
          <p:spPr bwMode="auto">
            <a:xfrm>
              <a:off x="3257944" y="2290763"/>
              <a:ext cx="2456418" cy="2290365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>
                <a:latin typeface="+mj-lt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3777017" y="2743201"/>
              <a:ext cx="1406800" cy="1333872"/>
            </a:xfrm>
            <a:custGeom>
              <a:avLst/>
              <a:gdLst>
                <a:gd name="connsiteX0" fmla="*/ 0 w 1603325"/>
                <a:gd name="connsiteY0" fmla="*/ 801663 h 1603325"/>
                <a:gd name="connsiteX1" fmla="*/ 801663 w 1603325"/>
                <a:gd name="connsiteY1" fmla="*/ 0 h 1603325"/>
                <a:gd name="connsiteX2" fmla="*/ 1603326 w 1603325"/>
                <a:gd name="connsiteY2" fmla="*/ 801663 h 1603325"/>
                <a:gd name="connsiteX3" fmla="*/ 801663 w 1603325"/>
                <a:gd name="connsiteY3" fmla="*/ 1603326 h 1603325"/>
                <a:gd name="connsiteX4" fmla="*/ 0 w 1603325"/>
                <a:gd name="connsiteY4" fmla="*/ 801663 h 160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325" h="1603325">
                  <a:moveTo>
                    <a:pt x="0" y="801663"/>
                  </a:moveTo>
                  <a:cubicBezTo>
                    <a:pt x="0" y="358917"/>
                    <a:pt x="358917" y="0"/>
                    <a:pt x="801663" y="0"/>
                  </a:cubicBezTo>
                  <a:cubicBezTo>
                    <a:pt x="1244409" y="0"/>
                    <a:pt x="1603326" y="358917"/>
                    <a:pt x="1603326" y="801663"/>
                  </a:cubicBezTo>
                  <a:cubicBezTo>
                    <a:pt x="1603326" y="1244409"/>
                    <a:pt x="1244409" y="1603326"/>
                    <a:pt x="801663" y="1603326"/>
                  </a:cubicBezTo>
                  <a:cubicBezTo>
                    <a:pt x="358917" y="1603326"/>
                    <a:pt x="0" y="1244409"/>
                    <a:pt x="0" y="80166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lIns="630257" tIns="532370" rIns="194057" bIns="394983"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4260684" y="3118346"/>
              <a:ext cx="492470" cy="35325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 i="1" dirty="0">
                  <a:solidFill>
                    <a:srgbClr val="2A3F82"/>
                  </a:solidFill>
                  <a:latin typeface="+mj-lt"/>
                </a:rPr>
                <a:t>TRA</a:t>
              </a: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211001" y="3445018"/>
              <a:ext cx="1038848" cy="953612"/>
              <a:chOff x="1443118" y="2929662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69" name="Oval 68"/>
              <p:cNvSpPr/>
              <p:nvPr/>
            </p:nvSpPr>
            <p:spPr>
              <a:xfrm>
                <a:off x="1443118" y="2929662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0" name="Oval 4"/>
              <p:cNvSpPr/>
              <p:nvPr/>
            </p:nvSpPr>
            <p:spPr>
              <a:xfrm>
                <a:off x="1611609" y="3143261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TRA Guidelines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663122" y="344501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61" name="Oval 60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2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TRA Platform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134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val 86"/>
          <p:cNvSpPr/>
          <p:nvPr/>
        </p:nvSpPr>
        <p:spPr>
          <a:xfrm>
            <a:off x="112789" y="5478811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Oval 73"/>
          <p:cNvSpPr/>
          <p:nvPr/>
        </p:nvSpPr>
        <p:spPr>
          <a:xfrm>
            <a:off x="6961607" y="5478811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171" name="Espace réservé du contenu 2"/>
          <p:cNvSpPr>
            <a:spLocks noGrp="1"/>
          </p:cNvSpPr>
          <p:nvPr>
            <p:ph sz="quarter" idx="11"/>
          </p:nvPr>
        </p:nvSpPr>
        <p:spPr bwMode="auto">
          <a:xfrm>
            <a:off x="468313" y="727075"/>
            <a:ext cx="8278812" cy="36274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>
              <a:buClr>
                <a:srgbClr val="B4D13B"/>
              </a:buClr>
              <a:buSzPct val="130000"/>
              <a:defRPr/>
            </a:pPr>
            <a:r>
              <a:rPr lang="en-GB" sz="2000" kern="100" dirty="0"/>
              <a:t>			</a:t>
            </a:r>
            <a:endParaRPr lang="en-GB" sz="2000" kern="100" dirty="0">
              <a:cs typeface="Arial" charset="0"/>
            </a:endParaRPr>
          </a:p>
          <a:p>
            <a:pPr marL="685800" lvl="2">
              <a:buClr>
                <a:srgbClr val="B4D13B"/>
              </a:buClr>
              <a:buSzPct val="130000"/>
              <a:buFont typeface="Calibri" pitchFamily="34" charset="0"/>
              <a:buChar char="&gt;"/>
              <a:defRPr/>
            </a:pPr>
            <a:endParaRPr lang="en-GB" sz="2000" kern="100" dirty="0"/>
          </a:p>
        </p:txBody>
      </p:sp>
      <p:sp>
        <p:nvSpPr>
          <p:cNvPr id="27657" name="Title 4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80400" cy="539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/>
            <a:r>
              <a:rPr lang="en-GB" dirty="0">
                <a:ea typeface="ＭＳ Ｐゴシック" pitchFamily="34" charset="-128"/>
                <a:cs typeface="Arial" charset="0"/>
              </a:rPr>
              <a:t>System Operation: scope and relations</a:t>
            </a:r>
            <a:endParaRPr lang="en-GB" dirty="0" smtClean="0">
              <a:ea typeface="ＭＳ Ｐゴシック" pitchFamily="34" charset="-128"/>
              <a:cs typeface="Arial" charset="0"/>
            </a:endParaRPr>
          </a:p>
        </p:txBody>
      </p:sp>
      <p:sp>
        <p:nvSpPr>
          <p:cNvPr id="2765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356350"/>
            <a:ext cx="369887" cy="27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2E04ED2-36DD-4265-BA55-9FEABCE92399}" type="slidenum">
              <a:rPr lang="en-GB" sz="1000" u="none" smtClean="0">
                <a:solidFill>
                  <a:srgbClr val="666666"/>
                </a:solidFill>
                <a:latin typeface="Calibri" pitchFamily="34" charset="0"/>
              </a:rPr>
              <a:pPr eaLnBrk="1" hangingPunct="1"/>
              <a:t>3</a:t>
            </a:fld>
            <a:endParaRPr lang="en-GB" sz="1000" u="none" smtClean="0">
              <a:solidFill>
                <a:srgbClr val="666666"/>
              </a:solidFill>
              <a:latin typeface="Calibri" pitchFamily="34" charset="0"/>
            </a:endParaRPr>
          </a:p>
        </p:txBody>
      </p:sp>
      <p:grpSp>
        <p:nvGrpSpPr>
          <p:cNvPr id="27659" name="Group 1"/>
          <p:cNvGrpSpPr>
            <a:grpSpLocks/>
          </p:cNvGrpSpPr>
          <p:nvPr/>
        </p:nvGrpSpPr>
        <p:grpSpPr bwMode="auto">
          <a:xfrm>
            <a:off x="409575" y="1700213"/>
            <a:ext cx="3836988" cy="3400425"/>
            <a:chOff x="2663122" y="1548898"/>
            <a:chExt cx="3584573" cy="3552924"/>
          </a:xfrm>
        </p:grpSpPr>
        <p:sp>
          <p:nvSpPr>
            <p:cNvPr id="26" name="Oval 25"/>
            <p:cNvSpPr/>
            <p:nvPr/>
          </p:nvSpPr>
          <p:spPr bwMode="auto">
            <a:xfrm>
              <a:off x="3257832" y="2290334"/>
              <a:ext cx="2455959" cy="2290658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>
                <a:latin typeface="+mj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777017" y="2743201"/>
              <a:ext cx="1406800" cy="1333872"/>
            </a:xfrm>
            <a:custGeom>
              <a:avLst/>
              <a:gdLst>
                <a:gd name="connsiteX0" fmla="*/ 0 w 1603325"/>
                <a:gd name="connsiteY0" fmla="*/ 801663 h 1603325"/>
                <a:gd name="connsiteX1" fmla="*/ 801663 w 1603325"/>
                <a:gd name="connsiteY1" fmla="*/ 0 h 1603325"/>
                <a:gd name="connsiteX2" fmla="*/ 1603326 w 1603325"/>
                <a:gd name="connsiteY2" fmla="*/ 801663 h 1603325"/>
                <a:gd name="connsiteX3" fmla="*/ 801663 w 1603325"/>
                <a:gd name="connsiteY3" fmla="*/ 1603326 h 1603325"/>
                <a:gd name="connsiteX4" fmla="*/ 0 w 1603325"/>
                <a:gd name="connsiteY4" fmla="*/ 801663 h 160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325" h="1603325">
                  <a:moveTo>
                    <a:pt x="0" y="801663"/>
                  </a:moveTo>
                  <a:cubicBezTo>
                    <a:pt x="0" y="358917"/>
                    <a:pt x="358917" y="0"/>
                    <a:pt x="801663" y="0"/>
                  </a:cubicBezTo>
                  <a:cubicBezTo>
                    <a:pt x="1244409" y="0"/>
                    <a:pt x="1603326" y="358917"/>
                    <a:pt x="1603326" y="801663"/>
                  </a:cubicBezTo>
                  <a:cubicBezTo>
                    <a:pt x="1603326" y="1244409"/>
                    <a:pt x="1244409" y="1603326"/>
                    <a:pt x="801663" y="1603326"/>
                  </a:cubicBezTo>
                  <a:cubicBezTo>
                    <a:pt x="358917" y="1603326"/>
                    <a:pt x="0" y="1244409"/>
                    <a:pt x="0" y="80166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lIns="630257" tIns="532370" rIns="194057" bIns="394983"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4150638" y="3118023"/>
              <a:ext cx="711872" cy="3533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 i="1" dirty="0">
                  <a:solidFill>
                    <a:srgbClr val="2A3F82"/>
                  </a:solidFill>
                  <a:latin typeface="+mj-lt"/>
                </a:rPr>
                <a:t>INT NC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965200" y="154889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0" name="Oval 29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IAs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208847" y="2374283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3" name="Oval 32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UNITS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86139" y="381105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6" name="Oval 35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Capacity Calculation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740808" y="4148210"/>
              <a:ext cx="1038849" cy="953612"/>
              <a:chOff x="1440731" y="1637820"/>
              <a:chExt cx="1150535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9" name="Oval 38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Oval 4"/>
              <p:cNvSpPr/>
              <p:nvPr/>
            </p:nvSpPr>
            <p:spPr>
              <a:xfrm>
                <a:off x="1440731" y="1806312"/>
                <a:ext cx="1096064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Data Exchange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753964" y="2234629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42" name="Oval 41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Oval 4"/>
              <p:cNvSpPr/>
              <p:nvPr/>
            </p:nvSpPr>
            <p:spPr>
              <a:xfrm>
                <a:off x="1508615" y="1806312"/>
                <a:ext cx="1065157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Gas Qualitiy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663122" y="344501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45" name="Oval 44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Odorisation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</p:grpSp>
      <p:sp>
        <p:nvSpPr>
          <p:cNvPr id="48" name="Oval 47"/>
          <p:cNvSpPr/>
          <p:nvPr/>
        </p:nvSpPr>
        <p:spPr>
          <a:xfrm>
            <a:off x="3287863" y="927546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663" name="Rectangle 3"/>
          <p:cNvSpPr>
            <a:spLocks noChangeArrowheads="1"/>
          </p:cNvSpPr>
          <p:nvPr/>
        </p:nvSpPr>
        <p:spPr bwMode="auto">
          <a:xfrm>
            <a:off x="3609975" y="1152525"/>
            <a:ext cx="5016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>
                <a:solidFill>
                  <a:srgbClr val="2A3F82"/>
                </a:solidFill>
              </a:rPr>
              <a:t>BAL</a:t>
            </a:r>
          </a:p>
        </p:txBody>
      </p:sp>
      <p:sp>
        <p:nvSpPr>
          <p:cNvPr id="49" name="Oval 48"/>
          <p:cNvSpPr/>
          <p:nvPr/>
        </p:nvSpPr>
        <p:spPr>
          <a:xfrm>
            <a:off x="4190317" y="5022536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Oval 49"/>
          <p:cNvSpPr/>
          <p:nvPr/>
        </p:nvSpPr>
        <p:spPr>
          <a:xfrm>
            <a:off x="1726287" y="5586002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7670" name="Group 50"/>
          <p:cNvGrpSpPr>
            <a:grpSpLocks/>
          </p:cNvGrpSpPr>
          <p:nvPr/>
        </p:nvGrpSpPr>
        <p:grpSpPr bwMode="auto">
          <a:xfrm>
            <a:off x="195263" y="2241550"/>
            <a:ext cx="8558212" cy="4205288"/>
            <a:chOff x="-1748259" y="2290763"/>
            <a:chExt cx="7998108" cy="4393733"/>
          </a:xfrm>
        </p:grpSpPr>
        <p:sp>
          <p:nvSpPr>
            <p:cNvPr id="52" name="Oval 51"/>
            <p:cNvSpPr/>
            <p:nvPr/>
          </p:nvSpPr>
          <p:spPr bwMode="auto">
            <a:xfrm>
              <a:off x="3258904" y="2290763"/>
              <a:ext cx="2455365" cy="2290580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>
                <a:latin typeface="+mj-lt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3777017" y="2743201"/>
              <a:ext cx="1406800" cy="1333872"/>
            </a:xfrm>
            <a:custGeom>
              <a:avLst/>
              <a:gdLst>
                <a:gd name="connsiteX0" fmla="*/ 0 w 1603325"/>
                <a:gd name="connsiteY0" fmla="*/ 801663 h 1603325"/>
                <a:gd name="connsiteX1" fmla="*/ 801663 w 1603325"/>
                <a:gd name="connsiteY1" fmla="*/ 0 h 1603325"/>
                <a:gd name="connsiteX2" fmla="*/ 1603326 w 1603325"/>
                <a:gd name="connsiteY2" fmla="*/ 801663 h 1603325"/>
                <a:gd name="connsiteX3" fmla="*/ 801663 w 1603325"/>
                <a:gd name="connsiteY3" fmla="*/ 1603326 h 1603325"/>
                <a:gd name="connsiteX4" fmla="*/ 0 w 1603325"/>
                <a:gd name="connsiteY4" fmla="*/ 801663 h 160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325" h="1603325">
                  <a:moveTo>
                    <a:pt x="0" y="801663"/>
                  </a:moveTo>
                  <a:cubicBezTo>
                    <a:pt x="0" y="358917"/>
                    <a:pt x="358917" y="0"/>
                    <a:pt x="801663" y="0"/>
                  </a:cubicBezTo>
                  <a:cubicBezTo>
                    <a:pt x="1244409" y="0"/>
                    <a:pt x="1603326" y="358917"/>
                    <a:pt x="1603326" y="801663"/>
                  </a:cubicBezTo>
                  <a:cubicBezTo>
                    <a:pt x="1603326" y="1244409"/>
                    <a:pt x="1244409" y="1603326"/>
                    <a:pt x="801663" y="1603326"/>
                  </a:cubicBezTo>
                  <a:cubicBezTo>
                    <a:pt x="358917" y="1603326"/>
                    <a:pt x="0" y="1244409"/>
                    <a:pt x="0" y="80166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lIns="630257" tIns="532370" rIns="194057" bIns="394983"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4261820" y="3118424"/>
              <a:ext cx="491073" cy="3532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 i="1" dirty="0">
                  <a:solidFill>
                    <a:srgbClr val="2A3F82"/>
                  </a:solidFill>
                  <a:latin typeface="+mj-lt"/>
                </a:rPr>
                <a:t>TRA</a:t>
              </a:r>
            </a:p>
          </p:txBody>
        </p:sp>
        <p:sp>
          <p:nvSpPr>
            <p:cNvPr id="72" name="Oval 4"/>
            <p:cNvSpPr/>
            <p:nvPr/>
          </p:nvSpPr>
          <p:spPr>
            <a:xfrm>
              <a:off x="-131248" y="6010191"/>
              <a:ext cx="734576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CAM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211001" y="3445018"/>
              <a:ext cx="1038848" cy="953612"/>
              <a:chOff x="1443118" y="2929662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69" name="Oval 68"/>
              <p:cNvSpPr/>
              <p:nvPr/>
            </p:nvSpPr>
            <p:spPr>
              <a:xfrm>
                <a:off x="1443118" y="2929662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0" name="Oval 4"/>
              <p:cNvSpPr/>
              <p:nvPr/>
            </p:nvSpPr>
            <p:spPr>
              <a:xfrm>
                <a:off x="1611609" y="3143261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TRA Guidelines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sp>
          <p:nvSpPr>
            <p:cNvPr id="68" name="Oval 4"/>
            <p:cNvSpPr/>
            <p:nvPr/>
          </p:nvSpPr>
          <p:spPr>
            <a:xfrm>
              <a:off x="2180819" y="5335886"/>
              <a:ext cx="734576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CMP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66" name="Oval 4"/>
            <p:cNvSpPr/>
            <p:nvPr/>
          </p:nvSpPr>
          <p:spPr>
            <a:xfrm>
              <a:off x="4624512" y="5812692"/>
              <a:ext cx="989666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REMIT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2663122" y="344501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61" name="Oval 60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2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TRA Platform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sp>
          <p:nvSpPr>
            <p:cNvPr id="64" name="Oval 4"/>
            <p:cNvSpPr/>
            <p:nvPr/>
          </p:nvSpPr>
          <p:spPr>
            <a:xfrm>
              <a:off x="-1748259" y="5749838"/>
              <a:ext cx="961759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TYNDP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</p:grpSp>
      <p:sp>
        <p:nvSpPr>
          <p:cNvPr id="47" name="Oval 46"/>
          <p:cNvSpPr/>
          <p:nvPr/>
        </p:nvSpPr>
        <p:spPr>
          <a:xfrm>
            <a:off x="400881" y="787663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Oval 4"/>
          <p:cNvSpPr/>
          <p:nvPr/>
        </p:nvSpPr>
        <p:spPr bwMode="auto">
          <a:xfrm>
            <a:off x="599897" y="921246"/>
            <a:ext cx="786018" cy="645384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1430" tIns="11430" rIns="11430" bIns="1143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200" b="1" i="1" dirty="0" smtClean="0">
                <a:solidFill>
                  <a:srgbClr val="2A3F82"/>
                </a:solidFill>
                <a:latin typeface="+mj-lt"/>
              </a:rPr>
              <a:t>Tariffs</a:t>
            </a:r>
            <a:endParaRPr lang="en-GB" sz="1200" b="1" i="1" dirty="0">
              <a:solidFill>
                <a:srgbClr val="2A3F8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948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val 86"/>
          <p:cNvSpPr/>
          <p:nvPr/>
        </p:nvSpPr>
        <p:spPr>
          <a:xfrm>
            <a:off x="112789" y="5478811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Oval 73"/>
          <p:cNvSpPr/>
          <p:nvPr/>
        </p:nvSpPr>
        <p:spPr>
          <a:xfrm>
            <a:off x="6961607" y="5478811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171" name="Espace réservé du contenu 2"/>
          <p:cNvSpPr>
            <a:spLocks noGrp="1"/>
          </p:cNvSpPr>
          <p:nvPr>
            <p:ph sz="quarter" idx="11"/>
          </p:nvPr>
        </p:nvSpPr>
        <p:spPr bwMode="auto">
          <a:xfrm>
            <a:off x="468313" y="727075"/>
            <a:ext cx="8278812" cy="36274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>
              <a:buClr>
                <a:srgbClr val="B4D13B"/>
              </a:buClr>
              <a:buSzPct val="130000"/>
              <a:defRPr/>
            </a:pPr>
            <a:r>
              <a:rPr lang="en-GB" sz="2000" kern="100" dirty="0"/>
              <a:t>			</a:t>
            </a:r>
            <a:endParaRPr lang="en-GB" sz="2000" kern="100" dirty="0">
              <a:cs typeface="Arial" charset="0"/>
            </a:endParaRPr>
          </a:p>
          <a:p>
            <a:pPr marL="685800" lvl="2">
              <a:buClr>
                <a:srgbClr val="B4D13B"/>
              </a:buClr>
              <a:buSzPct val="130000"/>
              <a:buFont typeface="Calibri" pitchFamily="34" charset="0"/>
              <a:buChar char="&gt;"/>
              <a:defRPr/>
            </a:pPr>
            <a:endParaRPr lang="en-GB" sz="2000" kern="100"/>
          </a:p>
        </p:txBody>
      </p:sp>
      <p:sp>
        <p:nvSpPr>
          <p:cNvPr id="34825" name="Title 4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80400" cy="539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/>
            <a:r>
              <a:rPr lang="en-GB" dirty="0">
                <a:ea typeface="ＭＳ Ｐゴシック" pitchFamily="34" charset="-128"/>
                <a:cs typeface="Arial" charset="0"/>
              </a:rPr>
              <a:t>System Operation: scope and relations</a:t>
            </a:r>
            <a:endParaRPr lang="en-GB" dirty="0" smtClean="0">
              <a:ea typeface="ＭＳ Ｐゴシック" pitchFamily="34" charset="-128"/>
              <a:cs typeface="Arial" charset="0"/>
            </a:endParaRPr>
          </a:p>
        </p:txBody>
      </p:sp>
      <p:sp>
        <p:nvSpPr>
          <p:cNvPr id="3482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316913" y="6356350"/>
            <a:ext cx="369887" cy="27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9DA82F-1A2E-4396-B933-8B2E5BAB8C8B}" type="slidenum">
              <a:rPr lang="en-GB" sz="1000" u="none" smtClean="0">
                <a:solidFill>
                  <a:srgbClr val="666666"/>
                </a:solidFill>
                <a:latin typeface="Calibri" pitchFamily="34" charset="0"/>
              </a:rPr>
              <a:pPr eaLnBrk="1" hangingPunct="1"/>
              <a:t>4</a:t>
            </a:fld>
            <a:endParaRPr lang="en-GB" sz="1000" u="none" smtClean="0">
              <a:solidFill>
                <a:srgbClr val="666666"/>
              </a:solidFill>
              <a:latin typeface="Calibri" pitchFamily="34" charset="0"/>
            </a:endParaRPr>
          </a:p>
        </p:txBody>
      </p:sp>
      <p:grpSp>
        <p:nvGrpSpPr>
          <p:cNvPr id="34827" name="Group 1"/>
          <p:cNvGrpSpPr>
            <a:grpSpLocks/>
          </p:cNvGrpSpPr>
          <p:nvPr/>
        </p:nvGrpSpPr>
        <p:grpSpPr bwMode="auto">
          <a:xfrm>
            <a:off x="409575" y="1700213"/>
            <a:ext cx="3836988" cy="3400425"/>
            <a:chOff x="2663122" y="1548898"/>
            <a:chExt cx="3584573" cy="3552924"/>
          </a:xfrm>
        </p:grpSpPr>
        <p:sp>
          <p:nvSpPr>
            <p:cNvPr id="26" name="Oval 25"/>
            <p:cNvSpPr/>
            <p:nvPr/>
          </p:nvSpPr>
          <p:spPr bwMode="auto">
            <a:xfrm>
              <a:off x="3257832" y="2290334"/>
              <a:ext cx="2455959" cy="2290658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>
                <a:latin typeface="+mj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777017" y="2743201"/>
              <a:ext cx="1406800" cy="1333872"/>
            </a:xfrm>
            <a:custGeom>
              <a:avLst/>
              <a:gdLst>
                <a:gd name="connsiteX0" fmla="*/ 0 w 1603325"/>
                <a:gd name="connsiteY0" fmla="*/ 801663 h 1603325"/>
                <a:gd name="connsiteX1" fmla="*/ 801663 w 1603325"/>
                <a:gd name="connsiteY1" fmla="*/ 0 h 1603325"/>
                <a:gd name="connsiteX2" fmla="*/ 1603326 w 1603325"/>
                <a:gd name="connsiteY2" fmla="*/ 801663 h 1603325"/>
                <a:gd name="connsiteX3" fmla="*/ 801663 w 1603325"/>
                <a:gd name="connsiteY3" fmla="*/ 1603326 h 1603325"/>
                <a:gd name="connsiteX4" fmla="*/ 0 w 1603325"/>
                <a:gd name="connsiteY4" fmla="*/ 801663 h 160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325" h="1603325">
                  <a:moveTo>
                    <a:pt x="0" y="801663"/>
                  </a:moveTo>
                  <a:cubicBezTo>
                    <a:pt x="0" y="358917"/>
                    <a:pt x="358917" y="0"/>
                    <a:pt x="801663" y="0"/>
                  </a:cubicBezTo>
                  <a:cubicBezTo>
                    <a:pt x="1244409" y="0"/>
                    <a:pt x="1603326" y="358917"/>
                    <a:pt x="1603326" y="801663"/>
                  </a:cubicBezTo>
                  <a:cubicBezTo>
                    <a:pt x="1603326" y="1244409"/>
                    <a:pt x="1244409" y="1603326"/>
                    <a:pt x="801663" y="1603326"/>
                  </a:cubicBezTo>
                  <a:cubicBezTo>
                    <a:pt x="358917" y="1603326"/>
                    <a:pt x="0" y="1244409"/>
                    <a:pt x="0" y="80166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lIns="630257" tIns="532370" rIns="194057" bIns="394983"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4150638" y="3118023"/>
              <a:ext cx="711872" cy="3533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 i="1" dirty="0">
                  <a:solidFill>
                    <a:srgbClr val="2A3F82"/>
                  </a:solidFill>
                  <a:latin typeface="+mj-lt"/>
                </a:rPr>
                <a:t>INT NC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965200" y="154889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0" name="Oval 29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IAs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208847" y="2374283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3" name="Oval 32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UNITS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86139" y="381105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6" name="Oval 35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Capacity Calculation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740808" y="4148210"/>
              <a:ext cx="1038849" cy="953612"/>
              <a:chOff x="1440731" y="1637820"/>
              <a:chExt cx="1150535" cy="1150534"/>
            </a:xfrm>
            <a:scene3d>
              <a:camera prst="orthographicFront"/>
              <a:lightRig rig="threePt" dir="t"/>
            </a:scene3d>
          </p:grpSpPr>
          <p:sp>
            <p:nvSpPr>
              <p:cNvPr id="39" name="Oval 38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Oval 4"/>
              <p:cNvSpPr/>
              <p:nvPr/>
            </p:nvSpPr>
            <p:spPr>
              <a:xfrm>
                <a:off x="1440731" y="1806312"/>
                <a:ext cx="1096064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Data Exchange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753964" y="2234629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42" name="Oval 41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Oval 4"/>
              <p:cNvSpPr/>
              <p:nvPr/>
            </p:nvSpPr>
            <p:spPr>
              <a:xfrm>
                <a:off x="1508615" y="1806312"/>
                <a:ext cx="1065157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Gas Qualitiy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663122" y="344501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45" name="Oval 44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Odorisation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</p:grpSp>
      <p:sp>
        <p:nvSpPr>
          <p:cNvPr id="48" name="Oval 47"/>
          <p:cNvSpPr/>
          <p:nvPr/>
        </p:nvSpPr>
        <p:spPr>
          <a:xfrm>
            <a:off x="3287863" y="927546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831" name="Rectangle 3"/>
          <p:cNvSpPr>
            <a:spLocks noChangeArrowheads="1"/>
          </p:cNvSpPr>
          <p:nvPr/>
        </p:nvSpPr>
        <p:spPr bwMode="auto">
          <a:xfrm>
            <a:off x="3609975" y="1152525"/>
            <a:ext cx="5016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>
                <a:solidFill>
                  <a:srgbClr val="2A3F82"/>
                </a:solidFill>
              </a:rPr>
              <a:t>BAL</a:t>
            </a:r>
          </a:p>
        </p:txBody>
      </p:sp>
      <p:sp>
        <p:nvSpPr>
          <p:cNvPr id="49" name="Oval 48"/>
          <p:cNvSpPr/>
          <p:nvPr/>
        </p:nvSpPr>
        <p:spPr>
          <a:xfrm>
            <a:off x="4190317" y="5022536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Oval 49"/>
          <p:cNvSpPr/>
          <p:nvPr/>
        </p:nvSpPr>
        <p:spPr>
          <a:xfrm>
            <a:off x="1726287" y="5586002"/>
            <a:ext cx="1111582" cy="912550"/>
          </a:xfrm>
          <a:prstGeom prst="ellipse">
            <a:avLst/>
          </a:prstGeom>
          <a:solidFill>
            <a:srgbClr val="B4D13B">
              <a:alpha val="43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4838" name="Group 50"/>
          <p:cNvGrpSpPr>
            <a:grpSpLocks/>
          </p:cNvGrpSpPr>
          <p:nvPr/>
        </p:nvGrpSpPr>
        <p:grpSpPr bwMode="auto">
          <a:xfrm>
            <a:off x="195263" y="2241550"/>
            <a:ext cx="8558212" cy="4205288"/>
            <a:chOff x="-1748259" y="2290763"/>
            <a:chExt cx="7998108" cy="4393733"/>
          </a:xfrm>
        </p:grpSpPr>
        <p:sp>
          <p:nvSpPr>
            <p:cNvPr id="52" name="Oval 51"/>
            <p:cNvSpPr/>
            <p:nvPr/>
          </p:nvSpPr>
          <p:spPr bwMode="auto">
            <a:xfrm>
              <a:off x="3258904" y="2290763"/>
              <a:ext cx="2455365" cy="2290580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>
                <a:latin typeface="+mj-lt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3777017" y="2743201"/>
              <a:ext cx="1406800" cy="1333872"/>
            </a:xfrm>
            <a:custGeom>
              <a:avLst/>
              <a:gdLst>
                <a:gd name="connsiteX0" fmla="*/ 0 w 1603325"/>
                <a:gd name="connsiteY0" fmla="*/ 801663 h 1603325"/>
                <a:gd name="connsiteX1" fmla="*/ 801663 w 1603325"/>
                <a:gd name="connsiteY1" fmla="*/ 0 h 1603325"/>
                <a:gd name="connsiteX2" fmla="*/ 1603326 w 1603325"/>
                <a:gd name="connsiteY2" fmla="*/ 801663 h 1603325"/>
                <a:gd name="connsiteX3" fmla="*/ 801663 w 1603325"/>
                <a:gd name="connsiteY3" fmla="*/ 1603326 h 1603325"/>
                <a:gd name="connsiteX4" fmla="*/ 0 w 1603325"/>
                <a:gd name="connsiteY4" fmla="*/ 801663 h 160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325" h="1603325">
                  <a:moveTo>
                    <a:pt x="0" y="801663"/>
                  </a:moveTo>
                  <a:cubicBezTo>
                    <a:pt x="0" y="358917"/>
                    <a:pt x="358917" y="0"/>
                    <a:pt x="801663" y="0"/>
                  </a:cubicBezTo>
                  <a:cubicBezTo>
                    <a:pt x="1244409" y="0"/>
                    <a:pt x="1603326" y="358917"/>
                    <a:pt x="1603326" y="801663"/>
                  </a:cubicBezTo>
                  <a:cubicBezTo>
                    <a:pt x="1603326" y="1244409"/>
                    <a:pt x="1244409" y="1603326"/>
                    <a:pt x="801663" y="1603326"/>
                  </a:cubicBezTo>
                  <a:cubicBezTo>
                    <a:pt x="358917" y="1603326"/>
                    <a:pt x="0" y="1244409"/>
                    <a:pt x="0" y="80166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lIns="630257" tIns="532370" rIns="194057" bIns="394983" spcCol="127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4261820" y="3118424"/>
              <a:ext cx="491073" cy="3532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 i="1" dirty="0">
                  <a:solidFill>
                    <a:srgbClr val="2A3F82"/>
                  </a:solidFill>
                  <a:latin typeface="+mj-lt"/>
                </a:rPr>
                <a:t>TRA</a:t>
              </a:r>
            </a:p>
          </p:txBody>
        </p:sp>
        <p:sp>
          <p:nvSpPr>
            <p:cNvPr id="72" name="Oval 4"/>
            <p:cNvSpPr/>
            <p:nvPr/>
          </p:nvSpPr>
          <p:spPr>
            <a:xfrm>
              <a:off x="-131248" y="6010191"/>
              <a:ext cx="734576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CAM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211001" y="3445018"/>
              <a:ext cx="1038848" cy="953612"/>
              <a:chOff x="1443118" y="2929662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69" name="Oval 68"/>
              <p:cNvSpPr/>
              <p:nvPr/>
            </p:nvSpPr>
            <p:spPr>
              <a:xfrm>
                <a:off x="1443118" y="2929662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0" name="Oval 4"/>
              <p:cNvSpPr/>
              <p:nvPr/>
            </p:nvSpPr>
            <p:spPr>
              <a:xfrm>
                <a:off x="1611609" y="3143261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TRA Guidelines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sp>
          <p:nvSpPr>
            <p:cNvPr id="68" name="Oval 4"/>
            <p:cNvSpPr/>
            <p:nvPr/>
          </p:nvSpPr>
          <p:spPr>
            <a:xfrm>
              <a:off x="2180819" y="5335886"/>
              <a:ext cx="734576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CMP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  <p:sp>
          <p:nvSpPr>
            <p:cNvPr id="66" name="Oval 4"/>
            <p:cNvSpPr/>
            <p:nvPr/>
          </p:nvSpPr>
          <p:spPr>
            <a:xfrm>
              <a:off x="4624512" y="5812692"/>
              <a:ext cx="989666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REMIT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2663122" y="3445018"/>
              <a:ext cx="1038848" cy="953612"/>
              <a:chOff x="1440732" y="1637820"/>
              <a:chExt cx="1150534" cy="1150534"/>
            </a:xfrm>
            <a:scene3d>
              <a:camera prst="orthographicFront"/>
              <a:lightRig rig="threePt" dir="t"/>
            </a:scene3d>
          </p:grpSpPr>
          <p:sp>
            <p:nvSpPr>
              <p:cNvPr id="61" name="Oval 60"/>
              <p:cNvSpPr/>
              <p:nvPr/>
            </p:nvSpPr>
            <p:spPr>
              <a:xfrm>
                <a:off x="1440732" y="1637820"/>
                <a:ext cx="1150534" cy="1150534"/>
              </a:xfrm>
              <a:prstGeom prst="ellipse">
                <a:avLst/>
              </a:prstGeom>
              <a:solidFill>
                <a:srgbClr val="B4D13B"/>
              </a:solidFill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2" name="Oval 4"/>
              <p:cNvSpPr/>
              <p:nvPr/>
            </p:nvSpPr>
            <p:spPr>
              <a:xfrm>
                <a:off x="1609224" y="1806312"/>
                <a:ext cx="813550" cy="81355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de-DE" sz="1200" b="1" i="1" dirty="0">
                    <a:solidFill>
                      <a:srgbClr val="2A3F82"/>
                    </a:solidFill>
                    <a:latin typeface="+mj-lt"/>
                  </a:rPr>
                  <a:t>TRA Platform</a:t>
                </a:r>
                <a:endParaRPr lang="en-GB" sz="1200" b="1" i="1" dirty="0">
                  <a:solidFill>
                    <a:srgbClr val="2A3F82"/>
                  </a:solidFill>
                  <a:latin typeface="+mj-lt"/>
                </a:endParaRPr>
              </a:p>
            </p:txBody>
          </p:sp>
        </p:grpSp>
        <p:sp>
          <p:nvSpPr>
            <p:cNvPr id="64" name="Oval 4"/>
            <p:cNvSpPr/>
            <p:nvPr/>
          </p:nvSpPr>
          <p:spPr>
            <a:xfrm>
              <a:off x="-1748259" y="5749838"/>
              <a:ext cx="961759" cy="67430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b="1" i="1" dirty="0">
                  <a:solidFill>
                    <a:srgbClr val="2A3F82"/>
                  </a:solidFill>
                  <a:latin typeface="+mj-lt"/>
                </a:rPr>
                <a:t>TYNDP</a:t>
              </a:r>
              <a:endParaRPr lang="en-GB" sz="1200" b="1" i="1" dirty="0">
                <a:solidFill>
                  <a:srgbClr val="2A3F82"/>
                </a:solidFill>
                <a:latin typeface="+mj-lt"/>
              </a:endParaRPr>
            </a:p>
          </p:txBody>
        </p:sp>
      </p:grpSp>
      <p:sp>
        <p:nvSpPr>
          <p:cNvPr id="19" name="Freeform 18"/>
          <p:cNvSpPr/>
          <p:nvPr/>
        </p:nvSpPr>
        <p:spPr>
          <a:xfrm>
            <a:off x="2836863" y="3249613"/>
            <a:ext cx="1498600" cy="2789237"/>
          </a:xfrm>
          <a:custGeom>
            <a:avLst/>
            <a:gdLst>
              <a:gd name="connsiteX0" fmla="*/ 0 w 2865920"/>
              <a:gd name="connsiteY0" fmla="*/ 2347784 h 2347784"/>
              <a:gd name="connsiteX1" fmla="*/ 897924 w 2865920"/>
              <a:gd name="connsiteY1" fmla="*/ 2125362 h 2347784"/>
              <a:gd name="connsiteX2" fmla="*/ 1408670 w 2865920"/>
              <a:gd name="connsiteY2" fmla="*/ 2092411 h 2347784"/>
              <a:gd name="connsiteX3" fmla="*/ 2290119 w 2865920"/>
              <a:gd name="connsiteY3" fmla="*/ 1837038 h 2347784"/>
              <a:gd name="connsiteX4" fmla="*/ 2858530 w 2865920"/>
              <a:gd name="connsiteY4" fmla="*/ 560173 h 2347784"/>
              <a:gd name="connsiteX5" fmla="*/ 2561968 w 2865920"/>
              <a:gd name="connsiteY5" fmla="*/ 0 h 234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5920" h="2347784">
                <a:moveTo>
                  <a:pt x="0" y="2347784"/>
                </a:moveTo>
                <a:cubicBezTo>
                  <a:pt x="331573" y="2257854"/>
                  <a:pt x="663146" y="2167924"/>
                  <a:pt x="897924" y="2125362"/>
                </a:cubicBezTo>
                <a:cubicBezTo>
                  <a:pt x="1132702" y="2082800"/>
                  <a:pt x="1176638" y="2140465"/>
                  <a:pt x="1408670" y="2092411"/>
                </a:cubicBezTo>
                <a:cubicBezTo>
                  <a:pt x="1640702" y="2044357"/>
                  <a:pt x="2048476" y="2092411"/>
                  <a:pt x="2290119" y="1837038"/>
                </a:cubicBezTo>
                <a:cubicBezTo>
                  <a:pt x="2531762" y="1581665"/>
                  <a:pt x="2813222" y="866346"/>
                  <a:pt x="2858530" y="560173"/>
                </a:cubicBezTo>
                <a:cubicBezTo>
                  <a:pt x="2903838" y="254000"/>
                  <a:pt x="2732903" y="127000"/>
                  <a:pt x="2561968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Freeform 19"/>
          <p:cNvSpPr/>
          <p:nvPr/>
        </p:nvSpPr>
        <p:spPr>
          <a:xfrm flipH="1">
            <a:off x="2092325" y="5100638"/>
            <a:ext cx="46038" cy="579437"/>
          </a:xfrm>
          <a:custGeom>
            <a:avLst/>
            <a:gdLst>
              <a:gd name="connsiteX0" fmla="*/ 41422 w 57898"/>
              <a:gd name="connsiteY0" fmla="*/ 858848 h 858848"/>
              <a:gd name="connsiteX1" fmla="*/ 233 w 57898"/>
              <a:gd name="connsiteY1" fmla="*/ 133918 h 858848"/>
              <a:gd name="connsiteX2" fmla="*/ 57898 w 57898"/>
              <a:gd name="connsiteY2" fmla="*/ 2113 h 85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898" h="858848">
                <a:moveTo>
                  <a:pt x="41422" y="858848"/>
                </a:moveTo>
                <a:cubicBezTo>
                  <a:pt x="19454" y="567777"/>
                  <a:pt x="-2513" y="276707"/>
                  <a:pt x="233" y="133918"/>
                </a:cubicBezTo>
                <a:cubicBezTo>
                  <a:pt x="2979" y="-8871"/>
                  <a:pt x="30438" y="-3379"/>
                  <a:pt x="57898" y="2113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2603500" y="1474788"/>
            <a:ext cx="674688" cy="287337"/>
          </a:xfrm>
          <a:custGeom>
            <a:avLst/>
            <a:gdLst>
              <a:gd name="connsiteX0" fmla="*/ 675502 w 675502"/>
              <a:gd name="connsiteY0" fmla="*/ 0 h 288324"/>
              <a:gd name="connsiteX1" fmla="*/ 32951 w 675502"/>
              <a:gd name="connsiteY1" fmla="*/ 271849 h 288324"/>
              <a:gd name="connsiteX2" fmla="*/ 32951 w 675502"/>
              <a:gd name="connsiteY2" fmla="*/ 271849 h 288324"/>
              <a:gd name="connsiteX3" fmla="*/ 0 w 675502"/>
              <a:gd name="connsiteY3" fmla="*/ 288324 h 28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5502" h="288324">
                <a:moveTo>
                  <a:pt x="675502" y="0"/>
                </a:moveTo>
                <a:lnTo>
                  <a:pt x="32951" y="271849"/>
                </a:lnTo>
                <a:lnTo>
                  <a:pt x="32951" y="271849"/>
                </a:lnTo>
                <a:lnTo>
                  <a:pt x="0" y="288324"/>
                </a:ln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3575050" y="1803400"/>
            <a:ext cx="80963" cy="714375"/>
          </a:xfrm>
          <a:custGeom>
            <a:avLst/>
            <a:gdLst>
              <a:gd name="connsiteX0" fmla="*/ 75043 w 82177"/>
              <a:gd name="connsiteY0" fmla="*/ 0 h 713947"/>
              <a:gd name="connsiteX1" fmla="*/ 75043 w 82177"/>
              <a:gd name="connsiteY1" fmla="*/ 74141 h 713947"/>
              <a:gd name="connsiteX2" fmla="*/ 903 w 82177"/>
              <a:gd name="connsiteY2" fmla="*/ 313038 h 713947"/>
              <a:gd name="connsiteX3" fmla="*/ 33854 w 82177"/>
              <a:gd name="connsiteY3" fmla="*/ 659028 h 713947"/>
              <a:gd name="connsiteX4" fmla="*/ 33854 w 82177"/>
              <a:gd name="connsiteY4" fmla="*/ 708455 h 71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77" h="713947">
                <a:moveTo>
                  <a:pt x="75043" y="0"/>
                </a:moveTo>
                <a:cubicBezTo>
                  <a:pt x="81221" y="10984"/>
                  <a:pt x="87400" y="21968"/>
                  <a:pt x="75043" y="74141"/>
                </a:cubicBezTo>
                <a:cubicBezTo>
                  <a:pt x="62686" y="126314"/>
                  <a:pt x="7768" y="215557"/>
                  <a:pt x="903" y="313038"/>
                </a:cubicBezTo>
                <a:cubicBezTo>
                  <a:pt x="-5962" y="410519"/>
                  <a:pt x="28362" y="593125"/>
                  <a:pt x="33854" y="659028"/>
                </a:cubicBezTo>
                <a:cubicBezTo>
                  <a:pt x="39346" y="724931"/>
                  <a:pt x="36600" y="716693"/>
                  <a:pt x="33854" y="708455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2890838" y="2009775"/>
            <a:ext cx="1874837" cy="3033713"/>
          </a:xfrm>
          <a:custGeom>
            <a:avLst/>
            <a:gdLst>
              <a:gd name="connsiteX0" fmla="*/ 1869989 w 1873673"/>
              <a:gd name="connsiteY0" fmla="*/ 3031525 h 3033878"/>
              <a:gd name="connsiteX1" fmla="*/ 1861751 w 1873673"/>
              <a:gd name="connsiteY1" fmla="*/ 2743200 h 3033878"/>
              <a:gd name="connsiteX2" fmla="*/ 1771135 w 1873673"/>
              <a:gd name="connsiteY2" fmla="*/ 1210963 h 3033878"/>
              <a:gd name="connsiteX3" fmla="*/ 1696995 w 1873673"/>
              <a:gd name="connsiteY3" fmla="*/ 395417 h 3033878"/>
              <a:gd name="connsiteX4" fmla="*/ 1219200 w 1873673"/>
              <a:gd name="connsiteY4" fmla="*/ 82379 h 3033878"/>
              <a:gd name="connsiteX5" fmla="*/ 0 w 1873673"/>
              <a:gd name="connsiteY5" fmla="*/ 0 h 3033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3673" h="3033878">
                <a:moveTo>
                  <a:pt x="1869989" y="3031525"/>
                </a:moveTo>
                <a:cubicBezTo>
                  <a:pt x="1874108" y="3039076"/>
                  <a:pt x="1878227" y="3046627"/>
                  <a:pt x="1861751" y="2743200"/>
                </a:cubicBezTo>
                <a:cubicBezTo>
                  <a:pt x="1845275" y="2439773"/>
                  <a:pt x="1798594" y="1602260"/>
                  <a:pt x="1771135" y="1210963"/>
                </a:cubicBezTo>
                <a:cubicBezTo>
                  <a:pt x="1743676" y="819666"/>
                  <a:pt x="1788984" y="583514"/>
                  <a:pt x="1696995" y="395417"/>
                </a:cubicBezTo>
                <a:cubicBezTo>
                  <a:pt x="1605006" y="207320"/>
                  <a:pt x="1502032" y="148282"/>
                  <a:pt x="1219200" y="82379"/>
                </a:cubicBezTo>
                <a:cubicBezTo>
                  <a:pt x="936368" y="16476"/>
                  <a:pt x="468184" y="8238"/>
                  <a:pt x="0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68" name="Freeform 7167"/>
          <p:cNvSpPr/>
          <p:nvPr/>
        </p:nvSpPr>
        <p:spPr>
          <a:xfrm>
            <a:off x="5280025" y="4110038"/>
            <a:ext cx="2528888" cy="1187450"/>
          </a:xfrm>
          <a:custGeom>
            <a:avLst/>
            <a:gdLst>
              <a:gd name="connsiteX0" fmla="*/ 0 w 2529016"/>
              <a:gd name="connsiteY0" fmla="*/ 1186249 h 1186249"/>
              <a:gd name="connsiteX1" fmla="*/ 543697 w 2529016"/>
              <a:gd name="connsiteY1" fmla="*/ 1062681 h 1186249"/>
              <a:gd name="connsiteX2" fmla="*/ 1581665 w 2529016"/>
              <a:gd name="connsiteY2" fmla="*/ 568411 h 1186249"/>
              <a:gd name="connsiteX3" fmla="*/ 2529016 w 2529016"/>
              <a:gd name="connsiteY3" fmla="*/ 0 h 1186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9016" h="1186249">
                <a:moveTo>
                  <a:pt x="0" y="1186249"/>
                </a:moveTo>
                <a:cubicBezTo>
                  <a:pt x="140043" y="1175951"/>
                  <a:pt x="280086" y="1165654"/>
                  <a:pt x="543697" y="1062681"/>
                </a:cubicBezTo>
                <a:cubicBezTo>
                  <a:pt x="807308" y="959708"/>
                  <a:pt x="1250779" y="745524"/>
                  <a:pt x="1581665" y="568411"/>
                </a:cubicBezTo>
                <a:cubicBezTo>
                  <a:pt x="1912552" y="391297"/>
                  <a:pt x="2220784" y="195648"/>
                  <a:pt x="2529016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69" name="Freeform 7168"/>
          <p:cNvSpPr/>
          <p:nvPr/>
        </p:nvSpPr>
        <p:spPr>
          <a:xfrm>
            <a:off x="4929188" y="4127500"/>
            <a:ext cx="185737" cy="947738"/>
          </a:xfrm>
          <a:custGeom>
            <a:avLst/>
            <a:gdLst>
              <a:gd name="connsiteX0" fmla="*/ 187062 w 187062"/>
              <a:gd name="connsiteY0" fmla="*/ 0 h 947351"/>
              <a:gd name="connsiteX1" fmla="*/ 5830 w 187062"/>
              <a:gd name="connsiteY1" fmla="*/ 181232 h 947351"/>
              <a:gd name="connsiteX2" fmla="*/ 47019 w 187062"/>
              <a:gd name="connsiteY2" fmla="*/ 436605 h 947351"/>
              <a:gd name="connsiteX3" fmla="*/ 71733 w 187062"/>
              <a:gd name="connsiteY3" fmla="*/ 601362 h 947351"/>
              <a:gd name="connsiteX4" fmla="*/ 79970 w 187062"/>
              <a:gd name="connsiteY4" fmla="*/ 947351 h 947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062" h="947351">
                <a:moveTo>
                  <a:pt x="187062" y="0"/>
                </a:moveTo>
                <a:cubicBezTo>
                  <a:pt x="108116" y="54232"/>
                  <a:pt x="29170" y="108465"/>
                  <a:pt x="5830" y="181232"/>
                </a:cubicBezTo>
                <a:cubicBezTo>
                  <a:pt x="-17511" y="254000"/>
                  <a:pt x="36035" y="366583"/>
                  <a:pt x="47019" y="436605"/>
                </a:cubicBezTo>
                <a:cubicBezTo>
                  <a:pt x="58003" y="506627"/>
                  <a:pt x="66241" y="516238"/>
                  <a:pt x="71733" y="601362"/>
                </a:cubicBezTo>
                <a:cubicBezTo>
                  <a:pt x="77225" y="686486"/>
                  <a:pt x="78597" y="816918"/>
                  <a:pt x="79970" y="947351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0" name="Freeform 7169"/>
          <p:cNvSpPr/>
          <p:nvPr/>
        </p:nvSpPr>
        <p:spPr>
          <a:xfrm>
            <a:off x="2520950" y="4737100"/>
            <a:ext cx="725488" cy="889000"/>
          </a:xfrm>
          <a:custGeom>
            <a:avLst/>
            <a:gdLst>
              <a:gd name="connsiteX0" fmla="*/ 0 w 724930"/>
              <a:gd name="connsiteY0" fmla="*/ 889686 h 889686"/>
              <a:gd name="connsiteX1" fmla="*/ 214184 w 724930"/>
              <a:gd name="connsiteY1" fmla="*/ 733167 h 889686"/>
              <a:gd name="connsiteX2" fmla="*/ 477795 w 724930"/>
              <a:gd name="connsiteY2" fmla="*/ 510746 h 889686"/>
              <a:gd name="connsiteX3" fmla="*/ 724930 w 724930"/>
              <a:gd name="connsiteY3" fmla="*/ 0 h 889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930" h="889686">
                <a:moveTo>
                  <a:pt x="0" y="889686"/>
                </a:moveTo>
                <a:cubicBezTo>
                  <a:pt x="67276" y="843005"/>
                  <a:pt x="134552" y="796324"/>
                  <a:pt x="214184" y="733167"/>
                </a:cubicBezTo>
                <a:cubicBezTo>
                  <a:pt x="293816" y="670010"/>
                  <a:pt x="392671" y="632940"/>
                  <a:pt x="477795" y="510746"/>
                </a:cubicBezTo>
                <a:cubicBezTo>
                  <a:pt x="562919" y="388551"/>
                  <a:pt x="724930" y="0"/>
                  <a:pt x="724930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2" name="Freeform 7171"/>
          <p:cNvSpPr/>
          <p:nvPr/>
        </p:nvSpPr>
        <p:spPr>
          <a:xfrm>
            <a:off x="104775" y="1993900"/>
            <a:ext cx="1676400" cy="3836988"/>
          </a:xfrm>
          <a:custGeom>
            <a:avLst/>
            <a:gdLst>
              <a:gd name="connsiteX0" fmla="*/ 1666584 w 1676484"/>
              <a:gd name="connsiteY0" fmla="*/ 3829947 h 3836351"/>
              <a:gd name="connsiteX1" fmla="*/ 1575968 w 1676484"/>
              <a:gd name="connsiteY1" fmla="*/ 3796996 h 3836351"/>
              <a:gd name="connsiteX2" fmla="*/ 554476 w 1676484"/>
              <a:gd name="connsiteY2" fmla="*/ 3327439 h 3836351"/>
              <a:gd name="connsiteX3" fmla="*/ 159060 w 1676484"/>
              <a:gd name="connsiteY3" fmla="*/ 2627223 h 3836351"/>
              <a:gd name="connsiteX4" fmla="*/ 117871 w 1676484"/>
              <a:gd name="connsiteY4" fmla="*/ 345342 h 3836351"/>
              <a:gd name="connsiteX5" fmla="*/ 1674822 w 1676484"/>
              <a:gd name="connsiteY5" fmla="*/ 48780 h 3836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6484" h="3836351">
                <a:moveTo>
                  <a:pt x="1666584" y="3829947"/>
                </a:moveTo>
                <a:cubicBezTo>
                  <a:pt x="1713951" y="3855347"/>
                  <a:pt x="1575968" y="3796996"/>
                  <a:pt x="1575968" y="3796996"/>
                </a:cubicBezTo>
                <a:cubicBezTo>
                  <a:pt x="1390617" y="3713245"/>
                  <a:pt x="790627" y="3522401"/>
                  <a:pt x="554476" y="3327439"/>
                </a:cubicBezTo>
                <a:cubicBezTo>
                  <a:pt x="318325" y="3132477"/>
                  <a:pt x="231827" y="3124239"/>
                  <a:pt x="159060" y="2627223"/>
                </a:cubicBezTo>
                <a:cubicBezTo>
                  <a:pt x="86293" y="2130207"/>
                  <a:pt x="-134756" y="775082"/>
                  <a:pt x="117871" y="345342"/>
                </a:cubicBezTo>
                <a:cubicBezTo>
                  <a:pt x="370498" y="-84398"/>
                  <a:pt x="1022660" y="-17809"/>
                  <a:pt x="1674822" y="4878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4" name="Freeform 7173"/>
          <p:cNvSpPr/>
          <p:nvPr/>
        </p:nvSpPr>
        <p:spPr>
          <a:xfrm>
            <a:off x="0" y="1290638"/>
            <a:ext cx="3286125" cy="3702050"/>
          </a:xfrm>
          <a:custGeom>
            <a:avLst/>
            <a:gdLst>
              <a:gd name="connsiteX0" fmla="*/ 3329646 w 3329646"/>
              <a:gd name="connsiteY0" fmla="*/ 35407 h 3702121"/>
              <a:gd name="connsiteX1" fmla="*/ 2728284 w 3329646"/>
              <a:gd name="connsiteY1" fmla="*/ 18931 h 3702121"/>
              <a:gd name="connsiteX2" fmla="*/ 1591463 w 3329646"/>
              <a:gd name="connsiteY2" fmla="*/ 18931 h 3702121"/>
              <a:gd name="connsiteX3" fmla="*/ 372263 w 3329646"/>
              <a:gd name="connsiteY3" fmla="*/ 266066 h 3702121"/>
              <a:gd name="connsiteX4" fmla="*/ 116890 w 3329646"/>
              <a:gd name="connsiteY4" fmla="*/ 1279320 h 3702121"/>
              <a:gd name="connsiteX5" fmla="*/ 133365 w 3329646"/>
              <a:gd name="connsiteY5" fmla="*/ 3503537 h 3702121"/>
              <a:gd name="connsiteX6" fmla="*/ 1723268 w 3329646"/>
              <a:gd name="connsiteY6" fmla="*/ 3594153 h 3702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29646" h="3702121">
                <a:moveTo>
                  <a:pt x="3329646" y="35407"/>
                </a:moveTo>
                <a:cubicBezTo>
                  <a:pt x="3173813" y="28542"/>
                  <a:pt x="2728284" y="18931"/>
                  <a:pt x="2728284" y="18931"/>
                </a:cubicBezTo>
                <a:cubicBezTo>
                  <a:pt x="2438587" y="16185"/>
                  <a:pt x="1984133" y="-22258"/>
                  <a:pt x="1591463" y="18931"/>
                </a:cubicBezTo>
                <a:cubicBezTo>
                  <a:pt x="1198793" y="60120"/>
                  <a:pt x="618025" y="56001"/>
                  <a:pt x="372263" y="266066"/>
                </a:cubicBezTo>
                <a:cubicBezTo>
                  <a:pt x="126501" y="476131"/>
                  <a:pt x="156706" y="739742"/>
                  <a:pt x="116890" y="1279320"/>
                </a:cubicBezTo>
                <a:cubicBezTo>
                  <a:pt x="77074" y="1818898"/>
                  <a:pt x="-134365" y="3117732"/>
                  <a:pt x="133365" y="3503537"/>
                </a:cubicBezTo>
                <a:cubicBezTo>
                  <a:pt x="401095" y="3889342"/>
                  <a:pt x="1723268" y="3594153"/>
                  <a:pt x="1723268" y="3594153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5" name="Freeform 7174"/>
          <p:cNvSpPr/>
          <p:nvPr/>
        </p:nvSpPr>
        <p:spPr>
          <a:xfrm>
            <a:off x="2768600" y="4060825"/>
            <a:ext cx="2265363" cy="1714500"/>
          </a:xfrm>
          <a:custGeom>
            <a:avLst/>
            <a:gdLst>
              <a:gd name="connsiteX0" fmla="*/ 0 w 2266132"/>
              <a:gd name="connsiteY0" fmla="*/ 1713470 h 1713470"/>
              <a:gd name="connsiteX1" fmla="*/ 659027 w 2266132"/>
              <a:gd name="connsiteY1" fmla="*/ 1482811 h 1713470"/>
              <a:gd name="connsiteX2" fmla="*/ 1342767 w 2266132"/>
              <a:gd name="connsiteY2" fmla="*/ 749643 h 1713470"/>
              <a:gd name="connsiteX3" fmla="*/ 2117124 w 2266132"/>
              <a:gd name="connsiteY3" fmla="*/ 131805 h 1713470"/>
              <a:gd name="connsiteX4" fmla="*/ 2265405 w 2266132"/>
              <a:gd name="connsiteY4" fmla="*/ 0 h 171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6132" h="1713470">
                <a:moveTo>
                  <a:pt x="0" y="1713470"/>
                </a:moveTo>
                <a:cubicBezTo>
                  <a:pt x="217616" y="1678459"/>
                  <a:pt x="435233" y="1643449"/>
                  <a:pt x="659027" y="1482811"/>
                </a:cubicBezTo>
                <a:cubicBezTo>
                  <a:pt x="882822" y="1322173"/>
                  <a:pt x="1099751" y="974811"/>
                  <a:pt x="1342767" y="749643"/>
                </a:cubicBezTo>
                <a:cubicBezTo>
                  <a:pt x="1585783" y="524475"/>
                  <a:pt x="1963351" y="256746"/>
                  <a:pt x="2117124" y="131805"/>
                </a:cubicBezTo>
                <a:cubicBezTo>
                  <a:pt x="2270897" y="6864"/>
                  <a:pt x="2268151" y="3432"/>
                  <a:pt x="2265405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6" name="Freeform 7175"/>
          <p:cNvSpPr/>
          <p:nvPr/>
        </p:nvSpPr>
        <p:spPr>
          <a:xfrm>
            <a:off x="4102100" y="2043113"/>
            <a:ext cx="4592638" cy="1433512"/>
          </a:xfrm>
          <a:custGeom>
            <a:avLst/>
            <a:gdLst>
              <a:gd name="connsiteX0" fmla="*/ 0 w 4592214"/>
              <a:gd name="connsiteY0" fmla="*/ 592830 h 1433090"/>
              <a:gd name="connsiteX1" fmla="*/ 766119 w 4592214"/>
              <a:gd name="connsiteY1" fmla="*/ 90322 h 1433090"/>
              <a:gd name="connsiteX2" fmla="*/ 2117125 w 4592214"/>
              <a:gd name="connsiteY2" fmla="*/ 16181 h 1433090"/>
              <a:gd name="connsiteX3" fmla="*/ 4308389 w 4592214"/>
              <a:gd name="connsiteY3" fmla="*/ 279792 h 1433090"/>
              <a:gd name="connsiteX4" fmla="*/ 4497860 w 4592214"/>
              <a:gd name="connsiteY4" fmla="*/ 1433090 h 143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214" h="1433090">
                <a:moveTo>
                  <a:pt x="0" y="592830"/>
                </a:moveTo>
                <a:cubicBezTo>
                  <a:pt x="206632" y="389630"/>
                  <a:pt x="413265" y="186430"/>
                  <a:pt x="766119" y="90322"/>
                </a:cubicBezTo>
                <a:cubicBezTo>
                  <a:pt x="1118973" y="-5786"/>
                  <a:pt x="1526747" y="-15397"/>
                  <a:pt x="2117125" y="16181"/>
                </a:cubicBezTo>
                <a:cubicBezTo>
                  <a:pt x="2707503" y="47759"/>
                  <a:pt x="3911600" y="43641"/>
                  <a:pt x="4308389" y="279792"/>
                </a:cubicBezTo>
                <a:cubicBezTo>
                  <a:pt x="4705178" y="515943"/>
                  <a:pt x="4601519" y="974516"/>
                  <a:pt x="4497860" y="143309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7" name="Freeform 7176"/>
          <p:cNvSpPr/>
          <p:nvPr/>
        </p:nvSpPr>
        <p:spPr>
          <a:xfrm>
            <a:off x="3995738" y="4241800"/>
            <a:ext cx="4076700" cy="611188"/>
          </a:xfrm>
          <a:custGeom>
            <a:avLst/>
            <a:gdLst>
              <a:gd name="connsiteX0" fmla="*/ 0 w 4077838"/>
              <a:gd name="connsiteY0" fmla="*/ 164757 h 610875"/>
              <a:gd name="connsiteX1" fmla="*/ 724930 w 4077838"/>
              <a:gd name="connsiteY1" fmla="*/ 263611 h 610875"/>
              <a:gd name="connsiteX2" fmla="*/ 1886465 w 4077838"/>
              <a:gd name="connsiteY2" fmla="*/ 395417 h 610875"/>
              <a:gd name="connsiteX3" fmla="*/ 3426941 w 4077838"/>
              <a:gd name="connsiteY3" fmla="*/ 609600 h 610875"/>
              <a:gd name="connsiteX4" fmla="*/ 3970638 w 4077838"/>
              <a:gd name="connsiteY4" fmla="*/ 288325 h 610875"/>
              <a:gd name="connsiteX5" fmla="*/ 4077730 w 4077838"/>
              <a:gd name="connsiteY5" fmla="*/ 0 h 61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7838" h="610875">
                <a:moveTo>
                  <a:pt x="0" y="164757"/>
                </a:moveTo>
                <a:lnTo>
                  <a:pt x="724930" y="263611"/>
                </a:lnTo>
                <a:lnTo>
                  <a:pt x="1886465" y="395417"/>
                </a:lnTo>
                <a:cubicBezTo>
                  <a:pt x="2336800" y="453082"/>
                  <a:pt x="3079579" y="627449"/>
                  <a:pt x="3426941" y="609600"/>
                </a:cubicBezTo>
                <a:cubicBezTo>
                  <a:pt x="3774303" y="591751"/>
                  <a:pt x="3862173" y="389925"/>
                  <a:pt x="3970638" y="288325"/>
                </a:cubicBezTo>
                <a:cubicBezTo>
                  <a:pt x="4079103" y="186725"/>
                  <a:pt x="4078416" y="93362"/>
                  <a:pt x="4077730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8" name="Freeform 7177"/>
          <p:cNvSpPr/>
          <p:nvPr/>
        </p:nvSpPr>
        <p:spPr>
          <a:xfrm>
            <a:off x="7875588" y="5297488"/>
            <a:ext cx="463550" cy="255587"/>
          </a:xfrm>
          <a:custGeom>
            <a:avLst/>
            <a:gdLst>
              <a:gd name="connsiteX0" fmla="*/ 0 w 161518"/>
              <a:gd name="connsiteY0" fmla="*/ 357181 h 357181"/>
              <a:gd name="connsiteX1" fmla="*/ 156519 w 161518"/>
              <a:gd name="connsiteY1" fmla="*/ 233613 h 357181"/>
              <a:gd name="connsiteX2" fmla="*/ 123568 w 161518"/>
              <a:gd name="connsiteY2" fmla="*/ 93570 h 357181"/>
              <a:gd name="connsiteX3" fmla="*/ 131805 w 161518"/>
              <a:gd name="connsiteY3" fmla="*/ 11192 h 357181"/>
              <a:gd name="connsiteX4" fmla="*/ 131805 w 161518"/>
              <a:gd name="connsiteY4" fmla="*/ 2954 h 35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518" h="357181">
                <a:moveTo>
                  <a:pt x="0" y="357181"/>
                </a:moveTo>
                <a:cubicBezTo>
                  <a:pt x="67962" y="317364"/>
                  <a:pt x="135924" y="277548"/>
                  <a:pt x="156519" y="233613"/>
                </a:cubicBezTo>
                <a:cubicBezTo>
                  <a:pt x="177114" y="189678"/>
                  <a:pt x="127687" y="130640"/>
                  <a:pt x="123568" y="93570"/>
                </a:cubicBezTo>
                <a:cubicBezTo>
                  <a:pt x="119449" y="56500"/>
                  <a:pt x="130432" y="26295"/>
                  <a:pt x="131805" y="11192"/>
                </a:cubicBezTo>
                <a:cubicBezTo>
                  <a:pt x="133178" y="-3911"/>
                  <a:pt x="132491" y="-479"/>
                  <a:pt x="131805" y="2954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9" name="Rectangle 7178"/>
          <p:cNvSpPr/>
          <p:nvPr/>
        </p:nvSpPr>
        <p:spPr>
          <a:xfrm>
            <a:off x="8073189" y="4427832"/>
            <a:ext cx="53091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</p:txBody>
      </p:sp>
      <p:sp>
        <p:nvSpPr>
          <p:cNvPr id="7180" name="Freeform 7179"/>
          <p:cNvSpPr/>
          <p:nvPr/>
        </p:nvSpPr>
        <p:spPr>
          <a:xfrm>
            <a:off x="233363" y="3114675"/>
            <a:ext cx="425450" cy="2405063"/>
          </a:xfrm>
          <a:custGeom>
            <a:avLst/>
            <a:gdLst>
              <a:gd name="connsiteX0" fmla="*/ 211148 w 425332"/>
              <a:gd name="connsiteY0" fmla="*/ 2405448 h 2405448"/>
              <a:gd name="connsiteX1" fmla="*/ 13440 w 425332"/>
              <a:gd name="connsiteY1" fmla="*/ 1993556 h 2405448"/>
              <a:gd name="connsiteX2" fmla="*/ 62867 w 425332"/>
              <a:gd name="connsiteY2" fmla="*/ 510746 h 2405448"/>
              <a:gd name="connsiteX3" fmla="*/ 425332 w 425332"/>
              <a:gd name="connsiteY3" fmla="*/ 0 h 2405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32" h="2405448">
                <a:moveTo>
                  <a:pt x="211148" y="2405448"/>
                </a:moveTo>
                <a:cubicBezTo>
                  <a:pt x="124650" y="2357394"/>
                  <a:pt x="38153" y="2309340"/>
                  <a:pt x="13440" y="1993556"/>
                </a:cubicBezTo>
                <a:cubicBezTo>
                  <a:pt x="-11274" y="1677772"/>
                  <a:pt x="-5782" y="843005"/>
                  <a:pt x="62867" y="510746"/>
                </a:cubicBezTo>
                <a:cubicBezTo>
                  <a:pt x="131516" y="178487"/>
                  <a:pt x="278424" y="89243"/>
                  <a:pt x="425332" y="0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81" name="Freeform 7180"/>
          <p:cNvSpPr/>
          <p:nvPr/>
        </p:nvSpPr>
        <p:spPr>
          <a:xfrm>
            <a:off x="3822700" y="4695825"/>
            <a:ext cx="560388" cy="428625"/>
          </a:xfrm>
          <a:custGeom>
            <a:avLst/>
            <a:gdLst>
              <a:gd name="connsiteX0" fmla="*/ 0 w 560173"/>
              <a:gd name="connsiteY0" fmla="*/ 0 h 428367"/>
              <a:gd name="connsiteX1" fmla="*/ 247135 w 560173"/>
              <a:gd name="connsiteY1" fmla="*/ 140043 h 428367"/>
              <a:gd name="connsiteX2" fmla="*/ 378940 w 560173"/>
              <a:gd name="connsiteY2" fmla="*/ 288324 h 428367"/>
              <a:gd name="connsiteX3" fmla="*/ 560173 w 560173"/>
              <a:gd name="connsiteY3" fmla="*/ 428367 h 42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173" h="428367">
                <a:moveTo>
                  <a:pt x="0" y="0"/>
                </a:moveTo>
                <a:cubicBezTo>
                  <a:pt x="91989" y="45994"/>
                  <a:pt x="183978" y="91989"/>
                  <a:pt x="247135" y="140043"/>
                </a:cubicBezTo>
                <a:cubicBezTo>
                  <a:pt x="310292" y="188097"/>
                  <a:pt x="326767" y="240270"/>
                  <a:pt x="378940" y="288324"/>
                </a:cubicBezTo>
                <a:cubicBezTo>
                  <a:pt x="431113" y="336378"/>
                  <a:pt x="495643" y="382372"/>
                  <a:pt x="560173" y="428367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5006592" y="2442195"/>
            <a:ext cx="3439785" cy="960657"/>
          </a:xfrm>
          <a:custGeom>
            <a:avLst/>
            <a:gdLst>
              <a:gd name="connsiteX0" fmla="*/ 152706 w 3439785"/>
              <a:gd name="connsiteY0" fmla="*/ 960657 h 960657"/>
              <a:gd name="connsiteX1" fmla="*/ 11457 w 3439785"/>
              <a:gd name="connsiteY1" fmla="*/ 782237 h 960657"/>
              <a:gd name="connsiteX2" fmla="*/ 33759 w 3439785"/>
              <a:gd name="connsiteY2" fmla="*/ 574081 h 960657"/>
              <a:gd name="connsiteX3" fmla="*/ 234481 w 3439785"/>
              <a:gd name="connsiteY3" fmla="*/ 395662 h 960657"/>
              <a:gd name="connsiteX4" fmla="*/ 524413 w 3439785"/>
              <a:gd name="connsiteY4" fmla="*/ 209808 h 960657"/>
              <a:gd name="connsiteX5" fmla="*/ 814345 w 3439785"/>
              <a:gd name="connsiteY5" fmla="*/ 83427 h 960657"/>
              <a:gd name="connsiteX6" fmla="*/ 1260393 w 3439785"/>
              <a:gd name="connsiteY6" fmla="*/ 23954 h 960657"/>
              <a:gd name="connsiteX7" fmla="*/ 1654403 w 3439785"/>
              <a:gd name="connsiteY7" fmla="*/ 1652 h 960657"/>
              <a:gd name="connsiteX8" fmla="*/ 2152491 w 3439785"/>
              <a:gd name="connsiteY8" fmla="*/ 1652 h 960657"/>
              <a:gd name="connsiteX9" fmla="*/ 2516764 w 3439785"/>
              <a:gd name="connsiteY9" fmla="*/ 1652 h 960657"/>
              <a:gd name="connsiteX10" fmla="*/ 2962813 w 3439785"/>
              <a:gd name="connsiteY10" fmla="*/ 23954 h 960657"/>
              <a:gd name="connsiteX11" fmla="*/ 3237876 w 3439785"/>
              <a:gd name="connsiteY11" fmla="*/ 217242 h 960657"/>
              <a:gd name="connsiteX12" fmla="*/ 3386559 w 3439785"/>
              <a:gd name="connsiteY12" fmla="*/ 336188 h 960657"/>
              <a:gd name="connsiteX13" fmla="*/ 3438598 w 3439785"/>
              <a:gd name="connsiteY13" fmla="*/ 522042 h 960657"/>
              <a:gd name="connsiteX14" fmla="*/ 3416296 w 3439785"/>
              <a:gd name="connsiteY14" fmla="*/ 767369 h 960657"/>
              <a:gd name="connsiteX15" fmla="*/ 3341954 w 3439785"/>
              <a:gd name="connsiteY15" fmla="*/ 901184 h 960657"/>
              <a:gd name="connsiteX16" fmla="*/ 3334520 w 3439785"/>
              <a:gd name="connsiteY16" fmla="*/ 916052 h 960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785" h="960657">
                <a:moveTo>
                  <a:pt x="152706" y="960657"/>
                </a:moveTo>
                <a:cubicBezTo>
                  <a:pt x="91993" y="903661"/>
                  <a:pt x="31281" y="846666"/>
                  <a:pt x="11457" y="782237"/>
                </a:cubicBezTo>
                <a:cubicBezTo>
                  <a:pt x="-8367" y="717808"/>
                  <a:pt x="-3412" y="638510"/>
                  <a:pt x="33759" y="574081"/>
                </a:cubicBezTo>
                <a:cubicBezTo>
                  <a:pt x="70930" y="509652"/>
                  <a:pt x="152705" y="456374"/>
                  <a:pt x="234481" y="395662"/>
                </a:cubicBezTo>
                <a:cubicBezTo>
                  <a:pt x="316257" y="334950"/>
                  <a:pt x="427769" y="261847"/>
                  <a:pt x="524413" y="209808"/>
                </a:cubicBezTo>
                <a:cubicBezTo>
                  <a:pt x="621057" y="157769"/>
                  <a:pt x="691682" y="114403"/>
                  <a:pt x="814345" y="83427"/>
                </a:cubicBezTo>
                <a:cubicBezTo>
                  <a:pt x="937008" y="52451"/>
                  <a:pt x="1120383" y="37583"/>
                  <a:pt x="1260393" y="23954"/>
                </a:cubicBezTo>
                <a:cubicBezTo>
                  <a:pt x="1400403" y="10325"/>
                  <a:pt x="1505720" y="5369"/>
                  <a:pt x="1654403" y="1652"/>
                </a:cubicBezTo>
                <a:cubicBezTo>
                  <a:pt x="1803086" y="-2065"/>
                  <a:pt x="2152491" y="1652"/>
                  <a:pt x="2152491" y="1652"/>
                </a:cubicBezTo>
                <a:cubicBezTo>
                  <a:pt x="2296218" y="1652"/>
                  <a:pt x="2381710" y="-2065"/>
                  <a:pt x="2516764" y="1652"/>
                </a:cubicBezTo>
                <a:cubicBezTo>
                  <a:pt x="2651818" y="5369"/>
                  <a:pt x="2842628" y="-11978"/>
                  <a:pt x="2962813" y="23954"/>
                </a:cubicBezTo>
                <a:cubicBezTo>
                  <a:pt x="3082998" y="59886"/>
                  <a:pt x="3167252" y="165203"/>
                  <a:pt x="3237876" y="217242"/>
                </a:cubicBezTo>
                <a:cubicBezTo>
                  <a:pt x="3308500" y="269281"/>
                  <a:pt x="3353105" y="285388"/>
                  <a:pt x="3386559" y="336188"/>
                </a:cubicBezTo>
                <a:cubicBezTo>
                  <a:pt x="3420013" y="386988"/>
                  <a:pt x="3433642" y="450179"/>
                  <a:pt x="3438598" y="522042"/>
                </a:cubicBezTo>
                <a:cubicBezTo>
                  <a:pt x="3443554" y="593905"/>
                  <a:pt x="3432403" y="704179"/>
                  <a:pt x="3416296" y="767369"/>
                </a:cubicBezTo>
                <a:cubicBezTo>
                  <a:pt x="3400189" y="830559"/>
                  <a:pt x="3355583" y="876403"/>
                  <a:pt x="3341954" y="901184"/>
                </a:cubicBezTo>
                <a:cubicBezTo>
                  <a:pt x="3328325" y="925964"/>
                  <a:pt x="3331422" y="921008"/>
                  <a:pt x="3334520" y="916052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4430751" y="1360449"/>
            <a:ext cx="4485268" cy="2237678"/>
          </a:xfrm>
          <a:custGeom>
            <a:avLst/>
            <a:gdLst>
              <a:gd name="connsiteX0" fmla="*/ 0 w 4485268"/>
              <a:gd name="connsiteY0" fmla="*/ 7434 h 2237678"/>
              <a:gd name="connsiteX1" fmla="*/ 468351 w 4485268"/>
              <a:gd name="connsiteY1" fmla="*/ 0 h 2237678"/>
              <a:gd name="connsiteX2" fmla="*/ 862361 w 4485268"/>
              <a:gd name="connsiteY2" fmla="*/ 7434 h 2237678"/>
              <a:gd name="connsiteX3" fmla="*/ 1211766 w 4485268"/>
              <a:gd name="connsiteY3" fmla="*/ 37171 h 2237678"/>
              <a:gd name="connsiteX4" fmla="*/ 1620644 w 4485268"/>
              <a:gd name="connsiteY4" fmla="*/ 133814 h 2237678"/>
              <a:gd name="connsiteX5" fmla="*/ 2088995 w 4485268"/>
              <a:gd name="connsiteY5" fmla="*/ 133814 h 2237678"/>
              <a:gd name="connsiteX6" fmla="*/ 2252547 w 4485268"/>
              <a:gd name="connsiteY6" fmla="*/ 163551 h 2237678"/>
              <a:gd name="connsiteX7" fmla="*/ 2847278 w 4485268"/>
              <a:gd name="connsiteY7" fmla="*/ 185853 h 2237678"/>
              <a:gd name="connsiteX8" fmla="*/ 3382537 w 4485268"/>
              <a:gd name="connsiteY8" fmla="*/ 245327 h 2237678"/>
              <a:gd name="connsiteX9" fmla="*/ 3583259 w 4485268"/>
              <a:gd name="connsiteY9" fmla="*/ 267629 h 2237678"/>
              <a:gd name="connsiteX10" fmla="*/ 3850888 w 4485268"/>
              <a:gd name="connsiteY10" fmla="*/ 379141 h 2237678"/>
              <a:gd name="connsiteX11" fmla="*/ 4252332 w 4485268"/>
              <a:gd name="connsiteY11" fmla="*/ 550127 h 2237678"/>
              <a:gd name="connsiteX12" fmla="*/ 4341542 w 4485268"/>
              <a:gd name="connsiteY12" fmla="*/ 735980 h 2237678"/>
              <a:gd name="connsiteX13" fmla="*/ 4475356 w 4485268"/>
              <a:gd name="connsiteY13" fmla="*/ 959005 h 2237678"/>
              <a:gd name="connsiteX14" fmla="*/ 4475356 w 4485268"/>
              <a:gd name="connsiteY14" fmla="*/ 1211766 h 2237678"/>
              <a:gd name="connsiteX15" fmla="*/ 4475356 w 4485268"/>
              <a:gd name="connsiteY15" fmla="*/ 1457092 h 2237678"/>
              <a:gd name="connsiteX16" fmla="*/ 4467922 w 4485268"/>
              <a:gd name="connsiteY16" fmla="*/ 1806497 h 2237678"/>
              <a:gd name="connsiteX17" fmla="*/ 4438186 w 4485268"/>
              <a:gd name="connsiteY17" fmla="*/ 1955180 h 2237678"/>
              <a:gd name="connsiteX18" fmla="*/ 4378712 w 4485268"/>
              <a:gd name="connsiteY18" fmla="*/ 2118731 h 2237678"/>
              <a:gd name="connsiteX19" fmla="*/ 4348976 w 4485268"/>
              <a:gd name="connsiteY19" fmla="*/ 2163336 h 2237678"/>
              <a:gd name="connsiteX20" fmla="*/ 4326673 w 4485268"/>
              <a:gd name="connsiteY20" fmla="*/ 2200507 h 2237678"/>
              <a:gd name="connsiteX21" fmla="*/ 4296937 w 4485268"/>
              <a:gd name="connsiteY21" fmla="*/ 2237678 h 223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485268" h="2237678">
                <a:moveTo>
                  <a:pt x="0" y="7434"/>
                </a:moveTo>
                <a:lnTo>
                  <a:pt x="468351" y="0"/>
                </a:lnTo>
                <a:cubicBezTo>
                  <a:pt x="612078" y="0"/>
                  <a:pt x="738459" y="1239"/>
                  <a:pt x="862361" y="7434"/>
                </a:cubicBezTo>
                <a:cubicBezTo>
                  <a:pt x="986263" y="13629"/>
                  <a:pt x="1085386" y="16108"/>
                  <a:pt x="1211766" y="37171"/>
                </a:cubicBezTo>
                <a:cubicBezTo>
                  <a:pt x="1338146" y="58234"/>
                  <a:pt x="1474439" y="117707"/>
                  <a:pt x="1620644" y="133814"/>
                </a:cubicBezTo>
                <a:cubicBezTo>
                  <a:pt x="1766849" y="149921"/>
                  <a:pt x="1983678" y="128858"/>
                  <a:pt x="2088995" y="133814"/>
                </a:cubicBezTo>
                <a:cubicBezTo>
                  <a:pt x="2194312" y="138770"/>
                  <a:pt x="2126167" y="154878"/>
                  <a:pt x="2252547" y="163551"/>
                </a:cubicBezTo>
                <a:cubicBezTo>
                  <a:pt x="2378927" y="172224"/>
                  <a:pt x="2658946" y="172224"/>
                  <a:pt x="2847278" y="185853"/>
                </a:cubicBezTo>
                <a:cubicBezTo>
                  <a:pt x="3035610" y="199482"/>
                  <a:pt x="3382537" y="245327"/>
                  <a:pt x="3382537" y="245327"/>
                </a:cubicBezTo>
                <a:cubicBezTo>
                  <a:pt x="3505200" y="258956"/>
                  <a:pt x="3505201" y="245327"/>
                  <a:pt x="3583259" y="267629"/>
                </a:cubicBezTo>
                <a:cubicBezTo>
                  <a:pt x="3661318" y="289931"/>
                  <a:pt x="3850888" y="379141"/>
                  <a:pt x="3850888" y="379141"/>
                </a:cubicBezTo>
                <a:cubicBezTo>
                  <a:pt x="3962400" y="426224"/>
                  <a:pt x="4170556" y="490654"/>
                  <a:pt x="4252332" y="550127"/>
                </a:cubicBezTo>
                <a:cubicBezTo>
                  <a:pt x="4334108" y="609600"/>
                  <a:pt x="4304371" y="667834"/>
                  <a:pt x="4341542" y="735980"/>
                </a:cubicBezTo>
                <a:cubicBezTo>
                  <a:pt x="4378713" y="804126"/>
                  <a:pt x="4453054" y="879707"/>
                  <a:pt x="4475356" y="959005"/>
                </a:cubicBezTo>
                <a:cubicBezTo>
                  <a:pt x="4497658" y="1038303"/>
                  <a:pt x="4475356" y="1211766"/>
                  <a:pt x="4475356" y="1211766"/>
                </a:cubicBezTo>
                <a:cubicBezTo>
                  <a:pt x="4475356" y="1294780"/>
                  <a:pt x="4476595" y="1357970"/>
                  <a:pt x="4475356" y="1457092"/>
                </a:cubicBezTo>
                <a:cubicBezTo>
                  <a:pt x="4474117" y="1556214"/>
                  <a:pt x="4474117" y="1723482"/>
                  <a:pt x="4467922" y="1806497"/>
                </a:cubicBezTo>
                <a:cubicBezTo>
                  <a:pt x="4461727" y="1889512"/>
                  <a:pt x="4453054" y="1903141"/>
                  <a:pt x="4438186" y="1955180"/>
                </a:cubicBezTo>
                <a:cubicBezTo>
                  <a:pt x="4423318" y="2007219"/>
                  <a:pt x="4393580" y="2084038"/>
                  <a:pt x="4378712" y="2118731"/>
                </a:cubicBezTo>
                <a:cubicBezTo>
                  <a:pt x="4363844" y="2153424"/>
                  <a:pt x="4357649" y="2149707"/>
                  <a:pt x="4348976" y="2163336"/>
                </a:cubicBezTo>
                <a:cubicBezTo>
                  <a:pt x="4340303" y="2176965"/>
                  <a:pt x="4335346" y="2188117"/>
                  <a:pt x="4326673" y="2200507"/>
                </a:cubicBezTo>
                <a:cubicBezTo>
                  <a:pt x="4318000" y="2212897"/>
                  <a:pt x="4307468" y="2225287"/>
                  <a:pt x="4296937" y="2237678"/>
                </a:cubicBezTo>
              </a:path>
            </a:pathLst>
          </a:custGeom>
          <a:noFill/>
          <a:ln>
            <a:prstDash val="sysDash"/>
            <a:headEnd type="stealt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6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4608512"/>
          </a:xfrm>
        </p:spPr>
        <p:txBody>
          <a:bodyPr/>
          <a:lstStyle/>
          <a:p>
            <a:r>
              <a:rPr lang="en-US" dirty="0" smtClean="0"/>
              <a:t>Why are we updating the TP now?</a:t>
            </a:r>
          </a:p>
          <a:p>
            <a:pPr lvl="1"/>
            <a:r>
              <a:rPr lang="en-GB" dirty="0" smtClean="0"/>
              <a:t>Commission decision of </a:t>
            </a:r>
            <a:r>
              <a:rPr lang="en-GB" dirty="0"/>
              <a:t>24 August </a:t>
            </a:r>
            <a:r>
              <a:rPr lang="en-GB" dirty="0" smtClean="0"/>
              <a:t>2012 on </a:t>
            </a:r>
            <a:r>
              <a:rPr lang="en-GB" dirty="0"/>
              <a:t>amending Annex I to Regulation (EC) No 715/2009 of the European Parliament and of the Council on conditions for access to the natural gas transmission </a:t>
            </a:r>
            <a:r>
              <a:rPr lang="en-GB" dirty="0" smtClean="0"/>
              <a:t>networks</a:t>
            </a:r>
            <a:endParaRPr lang="en-US" dirty="0" smtClean="0"/>
          </a:p>
          <a:p>
            <a:r>
              <a:rPr lang="en-US" dirty="0" smtClean="0"/>
              <a:t>What are the challenges?</a:t>
            </a:r>
          </a:p>
          <a:p>
            <a:pPr lvl="1"/>
            <a:r>
              <a:rPr lang="en-US" dirty="0" smtClean="0"/>
              <a:t>We have to meet current and (as far as possible) future transparency </a:t>
            </a:r>
            <a:r>
              <a:rPr lang="en-US" dirty="0" smtClean="0"/>
              <a:t>needs</a:t>
            </a:r>
            <a:endParaRPr lang="en-US" dirty="0" smtClean="0"/>
          </a:p>
          <a:p>
            <a:r>
              <a:rPr lang="en-US" dirty="0" smtClean="0"/>
              <a:t>What are the risks?</a:t>
            </a:r>
          </a:p>
          <a:p>
            <a:pPr lvl="1"/>
            <a:r>
              <a:rPr lang="en-US" dirty="0" smtClean="0"/>
              <a:t>New requirements not yet well-defined (codes / guidelines / REMIT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What are the opportunities?</a:t>
            </a:r>
          </a:p>
          <a:p>
            <a:pPr lvl="1"/>
            <a:r>
              <a:rPr lang="en-US" dirty="0" smtClean="0"/>
              <a:t>IT developments on tools and data handling</a:t>
            </a:r>
          </a:p>
          <a:p>
            <a:pPr lvl="1"/>
            <a:r>
              <a:rPr lang="en-US" dirty="0" smtClean="0"/>
              <a:t>Wider ENTSOG needs can be covered</a:t>
            </a:r>
          </a:p>
          <a:p>
            <a:r>
              <a:rPr lang="en-US" dirty="0" smtClean="0"/>
              <a:t>Why are we organizing the WS?</a:t>
            </a:r>
          </a:p>
          <a:p>
            <a:pPr lvl="1"/>
            <a:r>
              <a:rPr lang="en-US" dirty="0" smtClean="0"/>
              <a:t>To inform</a:t>
            </a:r>
          </a:p>
          <a:p>
            <a:pPr lvl="1"/>
            <a:r>
              <a:rPr lang="en-US" dirty="0" smtClean="0"/>
              <a:t>To initiate feedback process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Transparency Platform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96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Panagiotis Panousos </a:t>
            </a:r>
            <a:br>
              <a:rPr lang="de-DE" dirty="0"/>
            </a:br>
            <a:r>
              <a:rPr lang="en-US" dirty="0"/>
              <a:t>Business Area Manager System Operations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2332831" cy="287933"/>
          </a:xfrm>
        </p:spPr>
        <p:txBody>
          <a:bodyPr/>
          <a:lstStyle/>
          <a:p>
            <a:r>
              <a:rPr lang="de-DE" dirty="0"/>
              <a:t>panagiotis.panousos@entsog.eu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11760" y="3068960"/>
            <a:ext cx="4176464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rgbClr val="2A3F82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AT" sz="2400" dirty="0" smtClean="0"/>
              <a:t>Do you have further questions?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23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Document - Identifier_DocCode_YYMMDD_DocType_Content</Template>
  <TotalTime>676</TotalTime>
  <Words>226</Words>
  <Application>Microsoft Office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 Document - Identifier_DocCode_YYMMDD_DocType_Content</vt:lpstr>
      <vt:lpstr>Transparency Platform Project introduction</vt:lpstr>
      <vt:lpstr>System Operation: scope and relations</vt:lpstr>
      <vt:lpstr>System Operation: scope and relations</vt:lpstr>
      <vt:lpstr>System Operation: scope and relations</vt:lpstr>
      <vt:lpstr>The Concept of project</vt:lpstr>
      <vt:lpstr>Panagiotis Panousos  Business Area Manager System Operations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Transparency Platform</dc:title>
  <dc:creator>Martin Reisner</dc:creator>
  <dc:description>Test file to explore size and formatting issues</dc:description>
  <cp:lastModifiedBy>Martin Reisner</cp:lastModifiedBy>
  <cp:revision>93</cp:revision>
  <cp:lastPrinted>2012-02-02T11:14:35Z</cp:lastPrinted>
  <dcterms:created xsi:type="dcterms:W3CDTF">2012-08-28T07:51:04Z</dcterms:created>
  <dcterms:modified xsi:type="dcterms:W3CDTF">2012-09-10T09:22:20Z</dcterms:modified>
</cp:coreProperties>
</file>