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1" r:id="rId2"/>
    <p:sldId id="282" r:id="rId3"/>
    <p:sldId id="283" r:id="rId4"/>
    <p:sldId id="285" r:id="rId5"/>
    <p:sldId id="298" r:id="rId6"/>
    <p:sldId id="299" r:id="rId7"/>
    <p:sldId id="300" r:id="rId8"/>
    <p:sldId id="301" r:id="rId9"/>
    <p:sldId id="302" r:id="rId10"/>
    <p:sldId id="303" r:id="rId11"/>
    <p:sldId id="297" r:id="rId12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FBFBF"/>
    <a:srgbClr val="87888A"/>
    <a:srgbClr val="E11022"/>
    <a:srgbClr val="829824"/>
    <a:srgbClr val="3E6CA4"/>
    <a:srgbClr val="6B95C7"/>
    <a:srgbClr val="000579"/>
    <a:srgbClr val="B1C7E1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726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132" y="-7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10/09/2012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10/09/2012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37787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58490404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33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00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57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044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2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5" r:id="rId2"/>
    <p:sldLayoutId id="2147483692" r:id="rId3"/>
    <p:sldLayoutId id="2147483689" r:id="rId4"/>
    <p:sldLayoutId id="2147483691" r:id="rId5"/>
    <p:sldLayoutId id="2147483687" r:id="rId6"/>
    <p:sldLayoutId id="2147483690" r:id="rId7"/>
    <p:sldLayoutId id="2147483682" r:id="rId8"/>
    <p:sldLayoutId id="2147483683" r:id="rId9"/>
    <p:sldLayoutId id="2147483686" r:id="rId10"/>
    <p:sldLayoutId id="21474836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Update on Transparency Obligations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Martin Reisner</a:t>
            </a:r>
          </a:p>
          <a:p>
            <a:r>
              <a:rPr lang="en-GB" dirty="0" smtClean="0"/>
              <a:t>Junior Adviser, Transparency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ENTSOG’s Transparency Workshop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843808" y="6237289"/>
            <a:ext cx="3744416" cy="360064"/>
          </a:xfrm>
        </p:spPr>
        <p:txBody>
          <a:bodyPr/>
          <a:lstStyle/>
          <a:p>
            <a:r>
              <a:rPr lang="en-GB" dirty="0" smtClean="0"/>
              <a:t>Brussels – 11 September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1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Challenges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10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4464496"/>
          </a:xfrm>
        </p:spPr>
        <p:txBody>
          <a:bodyPr/>
          <a:lstStyle/>
          <a:p>
            <a:r>
              <a:rPr lang="en-US" dirty="0" smtClean="0"/>
              <a:t>All TSO fully publish information according to requirements</a:t>
            </a:r>
          </a:p>
          <a:p>
            <a:endParaRPr lang="en-US" dirty="0"/>
          </a:p>
          <a:p>
            <a:r>
              <a:rPr lang="en-US" dirty="0" smtClean="0"/>
              <a:t>Uncertainties for future </a:t>
            </a:r>
            <a:r>
              <a:rPr lang="en-US" dirty="0"/>
              <a:t>development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…REMIT</a:t>
            </a:r>
          </a:p>
          <a:p>
            <a:pPr lvl="1"/>
            <a:r>
              <a:rPr lang="en-US" dirty="0" smtClean="0"/>
              <a:t>…other regulations</a:t>
            </a:r>
          </a:p>
          <a:p>
            <a:pPr lvl="1"/>
            <a:endParaRPr lang="en-US" dirty="0"/>
          </a:p>
          <a:p>
            <a:r>
              <a:rPr lang="en-US" dirty="0" smtClean="0"/>
              <a:t>Reporting to different entities</a:t>
            </a:r>
          </a:p>
          <a:p>
            <a:pPr lvl="1"/>
            <a:r>
              <a:rPr lang="en-US" dirty="0" smtClean="0"/>
              <a:t>the same set of data</a:t>
            </a:r>
          </a:p>
          <a:p>
            <a:pPr lvl="1"/>
            <a:r>
              <a:rPr lang="en-US" dirty="0" smtClean="0"/>
              <a:t>a different / individual set of data</a:t>
            </a:r>
          </a:p>
          <a:p>
            <a:endParaRPr lang="en-US" dirty="0" smtClean="0"/>
          </a:p>
          <a:p>
            <a:r>
              <a:rPr lang="en-US" dirty="0" smtClean="0"/>
              <a:t>Coordination for higher efficiency is needed</a:t>
            </a:r>
          </a:p>
          <a:p>
            <a:pPr lvl="1"/>
            <a:r>
              <a:rPr lang="en-US" dirty="0" smtClean="0"/>
              <a:t>…on a national level</a:t>
            </a:r>
          </a:p>
          <a:p>
            <a:pPr lvl="1"/>
            <a:r>
              <a:rPr lang="en-US" dirty="0" smtClean="0"/>
              <a:t>…of obligations due to different regulations 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228600" lvl="1" indent="0">
              <a:buNone/>
            </a:pPr>
            <a:endParaRPr lang="en-US" dirty="0" smtClean="0"/>
          </a:p>
          <a:p>
            <a:pPr marL="228600" lvl="1" indent="0">
              <a:buNone/>
            </a:pPr>
            <a:endParaRPr lang="en-US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93096"/>
            <a:ext cx="273685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387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Martin Reisner</a:t>
            </a:r>
            <a:br>
              <a:rPr lang="de-DE" dirty="0" smtClean="0"/>
            </a:br>
            <a:r>
              <a:rPr lang="de-DE" dirty="0" smtClean="0"/>
              <a:t>Junior Adviser, Interoperability/Transparency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3224" y="5185767"/>
            <a:ext cx="2332831" cy="287933"/>
          </a:xfrm>
        </p:spPr>
        <p:txBody>
          <a:bodyPr/>
          <a:lstStyle/>
          <a:p>
            <a:r>
              <a:rPr lang="de-DE" dirty="0" smtClean="0"/>
              <a:t>martin.reisner@entsog.eu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11760" y="3068960"/>
            <a:ext cx="4176464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rgbClr val="2A3F82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AT" sz="2400" dirty="0" smtClean="0"/>
              <a:t>Do you have further questions?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8802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CMP</a:t>
            </a:r>
          </a:p>
          <a:p>
            <a:pPr lvl="1"/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Decision</a:t>
            </a:r>
          </a:p>
          <a:p>
            <a:pPr lvl="1"/>
            <a:r>
              <a:rPr lang="en-US" dirty="0" smtClean="0"/>
              <a:t>Transparency</a:t>
            </a:r>
          </a:p>
          <a:p>
            <a:endParaRPr lang="en-US" dirty="0"/>
          </a:p>
          <a:p>
            <a:r>
              <a:rPr lang="en-US" dirty="0" smtClean="0"/>
              <a:t>REMIT</a:t>
            </a:r>
          </a:p>
          <a:p>
            <a:pPr lvl="1"/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Obligations</a:t>
            </a:r>
          </a:p>
          <a:p>
            <a:pPr lvl="1"/>
            <a:r>
              <a:rPr lang="en-US" dirty="0" smtClean="0"/>
              <a:t>Latest activities</a:t>
            </a:r>
          </a:p>
          <a:p>
            <a:endParaRPr lang="en-US" dirty="0"/>
          </a:p>
          <a:p>
            <a:r>
              <a:rPr lang="en-US" dirty="0" smtClean="0"/>
              <a:t>Challenges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 descr="http://www.lvwebsolution.com/images/content-wri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653136"/>
            <a:ext cx="1454274" cy="145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524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Congestion Management Procedures 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Initial proposal from the European </a:t>
            </a:r>
            <a:r>
              <a:rPr lang="en-US" dirty="0" smtClean="0"/>
              <a:t>Commission in late 2010</a:t>
            </a:r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EC Stakeholder Workshops </a:t>
            </a:r>
            <a:r>
              <a:rPr lang="en-US" dirty="0" smtClean="0"/>
              <a:t>and public consultation during 2011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Formal </a:t>
            </a:r>
            <a:r>
              <a:rPr lang="en-US" dirty="0" err="1" smtClean="0"/>
              <a:t>comitology</a:t>
            </a:r>
            <a:r>
              <a:rPr lang="en-US" dirty="0" smtClean="0"/>
              <a:t> process completed during early 2012</a:t>
            </a:r>
            <a:endParaRPr lang="en-US" dirty="0" smtClean="0"/>
          </a:p>
          <a:p>
            <a:pPr lvl="1"/>
            <a:r>
              <a:rPr lang="en-US" dirty="0" smtClean="0"/>
              <a:t>2 </a:t>
            </a:r>
            <a:r>
              <a:rPr lang="en-US" dirty="0" smtClean="0"/>
              <a:t>Gas Committee meetings held in January and April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Publication in the Official Journal of the European Union on 24 August </a:t>
            </a:r>
            <a:r>
              <a:rPr lang="en-US" dirty="0" smtClean="0"/>
              <a:t>2012 following decision by both Parliament and Council not to oppose adaption: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9" t="28783" r="10395" b="43893"/>
          <a:stretch/>
        </p:blipFill>
        <p:spPr bwMode="auto">
          <a:xfrm>
            <a:off x="1547664" y="4771761"/>
            <a:ext cx="6048671" cy="139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0991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Congestion </a:t>
            </a:r>
            <a:r>
              <a:rPr lang="en-US" dirty="0"/>
              <a:t>Management </a:t>
            </a:r>
            <a:r>
              <a:rPr lang="en-US" dirty="0" smtClean="0"/>
              <a:t>Procedures II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ENTSOG has identified 2 parts: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Procedures </a:t>
            </a:r>
            <a:r>
              <a:rPr lang="en-US" dirty="0" smtClean="0"/>
              <a:t>intended to mitigate </a:t>
            </a:r>
            <a:r>
              <a:rPr lang="en-US" dirty="0" smtClean="0"/>
              <a:t>contractual congestion</a:t>
            </a:r>
          </a:p>
          <a:p>
            <a:pPr lvl="2"/>
            <a:r>
              <a:rPr lang="en-US" dirty="0" smtClean="0"/>
              <a:t>Oversubscription / buy-back scheme</a:t>
            </a:r>
          </a:p>
          <a:p>
            <a:pPr lvl="2"/>
            <a:r>
              <a:rPr lang="en-US" dirty="0" smtClean="0"/>
              <a:t>Firm day-ahead use-it-or-lose-it mechanism</a:t>
            </a:r>
          </a:p>
          <a:p>
            <a:pPr lvl="2"/>
            <a:r>
              <a:rPr lang="en-US" dirty="0" smtClean="0"/>
              <a:t>Surrender of contracted capacity</a:t>
            </a:r>
          </a:p>
          <a:p>
            <a:pPr lvl="2"/>
            <a:r>
              <a:rPr lang="en-US" dirty="0"/>
              <a:t>Long-term use-it-or-lose-it </a:t>
            </a:r>
            <a:r>
              <a:rPr lang="en-US" dirty="0" smtClean="0"/>
              <a:t>mechanism</a:t>
            </a:r>
          </a:p>
          <a:p>
            <a:pPr lvl="2"/>
            <a:endParaRPr lang="en-US" dirty="0" smtClean="0"/>
          </a:p>
          <a:p>
            <a:pPr marL="457200" lvl="2" indent="0">
              <a:buNone/>
            </a:pPr>
            <a:endParaRPr lang="en-US" dirty="0"/>
          </a:p>
          <a:p>
            <a:pPr lvl="1"/>
            <a:r>
              <a:rPr lang="en-US" dirty="0"/>
              <a:t>Amending Chapter 3 of Annex I to Regulation (EC) No </a:t>
            </a:r>
            <a:r>
              <a:rPr lang="en-US" dirty="0" smtClean="0"/>
              <a:t>715/2009</a:t>
            </a:r>
          </a:p>
          <a:p>
            <a:pPr lvl="2"/>
            <a:r>
              <a:rPr lang="en-US" dirty="0" smtClean="0"/>
              <a:t>Additional information to be published</a:t>
            </a:r>
          </a:p>
          <a:p>
            <a:pPr lvl="2"/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Content of the Commission’s Decision</a:t>
            </a:r>
            <a:endParaRPr lang="en-US" dirty="0"/>
          </a:p>
        </p:txBody>
      </p:sp>
      <p:pic>
        <p:nvPicPr>
          <p:cNvPr id="2050" name="Picture 2" descr="http://www.ipjur.com/blog2/uploads/varia/EU_COMMISS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46992"/>
            <a:ext cx="2368996" cy="177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695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dirty="0"/>
              <a:t>Congestion Management </a:t>
            </a:r>
            <a:r>
              <a:rPr lang="en-US" dirty="0" smtClean="0"/>
              <a:t>Procedures III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Additional information to be published</a:t>
            </a:r>
          </a:p>
          <a:p>
            <a:endParaRPr lang="en-US" dirty="0" smtClean="0"/>
          </a:p>
          <a:p>
            <a:pPr lvl="1"/>
            <a:r>
              <a:rPr lang="en-US" dirty="0"/>
              <a:t>occurrence of unsuccessful, legally valid requests for firm capacity products with a duration of one month or longer including the number and volume of the unsuccessful </a:t>
            </a:r>
            <a:r>
              <a:rPr lang="en-US" dirty="0" smtClean="0"/>
              <a:t>requests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/>
              <a:t>the case of auctions, where and when firm capacity products with a duration of one month or longer have cleared at prices higher than the reserve </a:t>
            </a:r>
            <a:r>
              <a:rPr lang="en-US" dirty="0" smtClean="0"/>
              <a:t>price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where and when no firm capacity product with a duration of one month or longer has </a:t>
            </a:r>
            <a:r>
              <a:rPr lang="en-US" dirty="0" smtClean="0"/>
              <a:t>been </a:t>
            </a:r>
            <a:r>
              <a:rPr lang="en-US" dirty="0"/>
              <a:t>offered in the regular allocation </a:t>
            </a:r>
            <a:r>
              <a:rPr lang="en-US" dirty="0" smtClean="0"/>
              <a:t>process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total capacity made available through the application of the congestion-management procedures laid down in points 2.2.2, 2.2.3, 2.2.4 and 2.2.5 per applied congestion-management </a:t>
            </a:r>
            <a:r>
              <a:rPr lang="en-US" dirty="0" smtClean="0"/>
              <a:t>procedure</a:t>
            </a:r>
          </a:p>
          <a:p>
            <a:pPr lvl="1"/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Transparency</a:t>
            </a:r>
            <a:endParaRPr lang="en-US" dirty="0"/>
          </a:p>
        </p:txBody>
      </p:sp>
      <p:pic>
        <p:nvPicPr>
          <p:cNvPr id="3074" name="Picture 2" descr="http://jeffhurtblog.com/wp-content/uploads/2010/07/transpar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020" y="5437650"/>
            <a:ext cx="1916229" cy="12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685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dirty="0"/>
              <a:t>Congestion Management </a:t>
            </a:r>
            <a:r>
              <a:rPr lang="en-US" dirty="0" smtClean="0"/>
              <a:t>Procedures VI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6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Information has to by published starting from 1 October 2013…</a:t>
            </a:r>
          </a:p>
          <a:p>
            <a:endParaRPr lang="en-US" dirty="0"/>
          </a:p>
          <a:p>
            <a:r>
              <a:rPr lang="en-US" dirty="0"/>
              <a:t>…in a downloadable format that has been agreed between transmission system operators and the national regulatory authorities — on the basis of an opinion on a </a:t>
            </a:r>
            <a:r>
              <a:rPr lang="en-US" dirty="0" smtClean="0"/>
              <a:t>harmonized </a:t>
            </a:r>
            <a:r>
              <a:rPr lang="en-US" dirty="0"/>
              <a:t>format that shall be provided by the Agency — and that allows for quantitative </a:t>
            </a:r>
            <a:r>
              <a:rPr lang="en-US" dirty="0" smtClean="0"/>
              <a:t>analyses…</a:t>
            </a:r>
          </a:p>
          <a:p>
            <a:endParaRPr lang="en-US" dirty="0"/>
          </a:p>
          <a:p>
            <a:r>
              <a:rPr lang="en-US" dirty="0" smtClean="0"/>
              <a:t>…on one Union-wide central platform…</a:t>
            </a:r>
          </a:p>
          <a:p>
            <a:endParaRPr lang="en-US" dirty="0" smtClean="0"/>
          </a:p>
          <a:p>
            <a:r>
              <a:rPr lang="en-US" dirty="0" smtClean="0"/>
              <a:t>…established by ENTSOG…</a:t>
            </a:r>
          </a:p>
          <a:p>
            <a:endParaRPr lang="en-US" dirty="0" smtClean="0"/>
          </a:p>
          <a:p>
            <a:r>
              <a:rPr lang="en-US" dirty="0" smtClean="0"/>
              <a:t>…on a cost-efficient basis.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Transparency</a:t>
            </a:r>
            <a:endParaRPr lang="en-US" dirty="0"/>
          </a:p>
        </p:txBody>
      </p:sp>
      <p:pic>
        <p:nvPicPr>
          <p:cNvPr id="4098" name="Picture 2" descr="http://money.usnews.com/dbimages/master/15257/FE_PR_EfficientHome_Aud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84920"/>
            <a:ext cx="2613298" cy="173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225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REMIT 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7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b="1" u="sng" dirty="0"/>
              <a:t>R</a:t>
            </a:r>
            <a:r>
              <a:rPr lang="en-US" dirty="0"/>
              <a:t>egulation of the European Parliament and of the Council on wholesale </a:t>
            </a:r>
            <a:r>
              <a:rPr lang="en-US" b="1" u="sng" dirty="0"/>
              <a:t>e</a:t>
            </a:r>
            <a:r>
              <a:rPr lang="en-US" dirty="0"/>
              <a:t>nergy </a:t>
            </a:r>
            <a:r>
              <a:rPr lang="en-US" b="1" u="sng" dirty="0"/>
              <a:t>m</a:t>
            </a:r>
            <a:r>
              <a:rPr lang="en-US" dirty="0"/>
              <a:t>arket </a:t>
            </a:r>
            <a:r>
              <a:rPr lang="en-US" b="1" u="sng" dirty="0"/>
              <a:t>i</a:t>
            </a:r>
            <a:r>
              <a:rPr lang="en-US" dirty="0"/>
              <a:t>ntegrity and </a:t>
            </a:r>
            <a:r>
              <a:rPr lang="en-US" b="1" u="sng" dirty="0"/>
              <a:t>t</a:t>
            </a:r>
            <a:r>
              <a:rPr lang="en-US" dirty="0"/>
              <a:t>ransparency</a:t>
            </a:r>
          </a:p>
          <a:p>
            <a:endParaRPr lang="en-US" dirty="0" smtClean="0"/>
          </a:p>
          <a:p>
            <a:r>
              <a:rPr lang="en-US" dirty="0"/>
              <a:t>REMIT covers trading of commodity and financial instruments for financial and non-financial counterparties</a:t>
            </a:r>
          </a:p>
          <a:p>
            <a:endParaRPr lang="en-US" dirty="0" smtClean="0"/>
          </a:p>
          <a:p>
            <a:r>
              <a:rPr lang="en-US" dirty="0"/>
              <a:t>“Market participants” – including transmission operators – are subject to new reporting obligations regarding commodity trading, e.g. for balancing purposes. Many reporting obligations also refer to storage and LNG regasification data.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Due to </a:t>
            </a:r>
            <a:r>
              <a:rPr lang="en-US" dirty="0" smtClean="0"/>
              <a:t>different interpretation </a:t>
            </a:r>
            <a:r>
              <a:rPr lang="en-US" dirty="0"/>
              <a:t> ACER’s 1</a:t>
            </a:r>
            <a:r>
              <a:rPr lang="en-US" baseline="30000" dirty="0"/>
              <a:t>st</a:t>
            </a:r>
            <a:r>
              <a:rPr lang="en-US" dirty="0"/>
              <a:t> Guidance </a:t>
            </a:r>
          </a:p>
          <a:p>
            <a:pPr lvl="1"/>
            <a:r>
              <a:rPr lang="en-US" dirty="0"/>
              <a:t>Focusing mainly on electricity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5122" name="Picture 2" descr="http://t1.gstatic.com/images?q=tbn:ANd9GcTuU1MFt9otagHK-jdCO63iBzhh9NfZq3vhnF07P4yNExkpafDZ&amp;t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149080"/>
            <a:ext cx="1914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059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REMIT II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8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Reporting of inside information</a:t>
            </a:r>
          </a:p>
          <a:p>
            <a:pPr lvl="1"/>
            <a:r>
              <a:rPr lang="en-US" dirty="0"/>
              <a:t>What is an inside information?</a:t>
            </a:r>
          </a:p>
          <a:p>
            <a:pPr lvl="1"/>
            <a:r>
              <a:rPr lang="en-US" dirty="0"/>
              <a:t>How should it be reported and to whom?</a:t>
            </a:r>
          </a:p>
          <a:p>
            <a:endParaRPr lang="en-US" dirty="0"/>
          </a:p>
          <a:p>
            <a:r>
              <a:rPr lang="en-US" dirty="0"/>
              <a:t>Publication of transparency information</a:t>
            </a:r>
          </a:p>
          <a:p>
            <a:pPr lvl="1"/>
            <a:r>
              <a:rPr lang="en-US" dirty="0"/>
              <a:t>TSOs: Annex 1 of Reg. 715 (Transparency Guidelines)</a:t>
            </a:r>
          </a:p>
          <a:p>
            <a:pPr lvl="1"/>
            <a:r>
              <a:rPr lang="en-US" dirty="0"/>
              <a:t>Outages / unplanned maintenance has to be published immediately</a:t>
            </a:r>
          </a:p>
          <a:p>
            <a:pPr lvl="1"/>
            <a:r>
              <a:rPr lang="en-US" dirty="0"/>
              <a:t>Is balancing energy or fuel gas subject of inside information?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Public Consultation on ‘Registration Format’</a:t>
            </a:r>
          </a:p>
          <a:p>
            <a:pPr lvl="1"/>
            <a:r>
              <a:rPr lang="en-US" dirty="0"/>
              <a:t>Registration before participating the market</a:t>
            </a:r>
          </a:p>
          <a:p>
            <a:pPr lvl="1"/>
            <a:r>
              <a:rPr lang="en-US" dirty="0"/>
              <a:t>Just once at any NRA</a:t>
            </a:r>
          </a:p>
          <a:p>
            <a:pPr lvl="1"/>
            <a:r>
              <a:rPr lang="en-US" dirty="0"/>
              <a:t>ACER will/can publish a list of market participants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Obligations for Market Participants</a:t>
            </a:r>
          </a:p>
        </p:txBody>
      </p:sp>
      <p:pic>
        <p:nvPicPr>
          <p:cNvPr id="6146" name="Picture 2" descr="http://alsn.mda.org/files/alsn/imagecache/story_main_image_620x/groups%2520illustration%2520ALS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97152"/>
            <a:ext cx="3088645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006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REMIT III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9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Public Consultation on ‘Records of Transactions’</a:t>
            </a:r>
          </a:p>
          <a:p>
            <a:endParaRPr lang="en-US" dirty="0"/>
          </a:p>
          <a:p>
            <a:r>
              <a:rPr lang="en-US" dirty="0"/>
              <a:t>ENTSOG’s key messages</a:t>
            </a:r>
          </a:p>
          <a:p>
            <a:pPr lvl="1"/>
            <a:r>
              <a:rPr lang="en-US" dirty="0"/>
              <a:t>Data security</a:t>
            </a:r>
          </a:p>
          <a:p>
            <a:pPr lvl="1"/>
            <a:r>
              <a:rPr lang="en-US" dirty="0"/>
              <a:t>Avoidance of Double Reporting</a:t>
            </a:r>
          </a:p>
          <a:p>
            <a:pPr lvl="1"/>
            <a:r>
              <a:rPr lang="en-US" dirty="0"/>
              <a:t>TSOs obligation covered by Reg. 715</a:t>
            </a:r>
          </a:p>
          <a:p>
            <a:endParaRPr lang="en-US" dirty="0"/>
          </a:p>
          <a:p>
            <a:r>
              <a:rPr lang="en-US" dirty="0"/>
              <a:t>ACER Workshop on 19 July</a:t>
            </a:r>
          </a:p>
          <a:p>
            <a:endParaRPr lang="en-US" dirty="0"/>
          </a:p>
          <a:p>
            <a:r>
              <a:rPr lang="en-US" dirty="0"/>
              <a:t>Publication of Discussion Paper</a:t>
            </a:r>
          </a:p>
          <a:p>
            <a:pPr lvl="1"/>
            <a:r>
              <a:rPr lang="en-US" dirty="0"/>
              <a:t>2 Options: </a:t>
            </a:r>
          </a:p>
          <a:p>
            <a:pPr lvl="2"/>
            <a:r>
              <a:rPr lang="en-US" dirty="0"/>
              <a:t>Disclosure of information through (existing) transparency platform (Reg. 715/714)</a:t>
            </a:r>
          </a:p>
          <a:p>
            <a:pPr lvl="2"/>
            <a:r>
              <a:rPr lang="en-US" dirty="0"/>
              <a:t>Nomination of platforms for disclosure by NRAs on a regional/national level</a:t>
            </a:r>
          </a:p>
          <a:p>
            <a:endParaRPr lang="en-US" dirty="0"/>
          </a:p>
          <a:p>
            <a:r>
              <a:rPr lang="en-US" dirty="0"/>
              <a:t>ENTSOG’s response</a:t>
            </a:r>
          </a:p>
          <a:p>
            <a:pPr lvl="1"/>
            <a:r>
              <a:rPr lang="en-US" dirty="0"/>
              <a:t>TSOs fulfill obligation by publishing information on ENTSOGs Transparency Platform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Latest activities</a:t>
            </a:r>
          </a:p>
        </p:txBody>
      </p:sp>
      <p:pic>
        <p:nvPicPr>
          <p:cNvPr id="7170" name="Picture 2" descr="http://www.salesmachine.biz/uploads/RTEmagicC_2_1_Marketing_Workshop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59624"/>
            <a:ext cx="282888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581975"/>
      </p:ext>
    </p:extLst>
  </p:cSld>
  <p:clrMapOvr>
    <a:masterClrMapping/>
  </p:clrMapOvr>
</p:sld>
</file>

<file path=ppt/theme/theme1.xml><?xml version="1.0" encoding="utf-8"?>
<a:theme xmlns:a="http://schemas.openxmlformats.org/drawingml/2006/main" name="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Document - Identifier_DocCode_YYMMDD_DocType_Content</Template>
  <TotalTime>621</TotalTime>
  <Words>659</Words>
  <Application>Microsoft Office PowerPoint</Application>
  <PresentationFormat>On-screen Show (4:3)</PresentationFormat>
  <Paragraphs>139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New Document - Identifier_DocCode_YYMMDD_DocType_Content</vt:lpstr>
      <vt:lpstr>Update on Transparency Obligations</vt:lpstr>
      <vt:lpstr>Content</vt:lpstr>
      <vt:lpstr>Congestion Management Procedures I</vt:lpstr>
      <vt:lpstr> Congestion Management Procedures II</vt:lpstr>
      <vt:lpstr>  Congestion Management Procedures III</vt:lpstr>
      <vt:lpstr>  Congestion Management Procedures VI</vt:lpstr>
      <vt:lpstr>REMIT I</vt:lpstr>
      <vt:lpstr>REMIT II</vt:lpstr>
      <vt:lpstr>REMIT III</vt:lpstr>
      <vt:lpstr>Future Challenges</vt:lpstr>
      <vt:lpstr>Martin Reisner Junior Adviser, Interoperability/Transparency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of Transparency Platform</dc:title>
  <dc:creator>Martin Reisner</dc:creator>
  <dc:description>Test file to explore size and formatting issues</dc:description>
  <cp:lastModifiedBy>Martin Reisner</cp:lastModifiedBy>
  <cp:revision>63</cp:revision>
  <cp:lastPrinted>2012-02-02T11:14:35Z</cp:lastPrinted>
  <dcterms:created xsi:type="dcterms:W3CDTF">2012-08-28T07:51:04Z</dcterms:created>
  <dcterms:modified xsi:type="dcterms:W3CDTF">2012-09-10T13:03:32Z</dcterms:modified>
</cp:coreProperties>
</file>