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427" r:id="rId6"/>
    <p:sldId id="444" r:id="rId7"/>
    <p:sldId id="450" r:id="rId8"/>
    <p:sldId id="451" r:id="rId9"/>
    <p:sldId id="452" r:id="rId10"/>
    <p:sldId id="453" r:id="rId11"/>
    <p:sldId id="454" r:id="rId12"/>
    <p:sldId id="455" r:id="rId13"/>
    <p:sldId id="456" r:id="rId14"/>
    <p:sldId id="457" r:id="rId15"/>
    <p:sldId id="449" r:id="rId16"/>
    <p:sldId id="458" r:id="rId17"/>
    <p:sldId id="440" r:id="rId18"/>
    <p:sldId id="435" r:id="rId19"/>
    <p:sldId id="439" r:id="rId20"/>
    <p:sldId id="446" r:id="rId21"/>
    <p:sldId id="445" r:id="rId22"/>
    <p:sldId id="447" r:id="rId23"/>
    <p:sldId id="381" r:id="rId24"/>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CA4"/>
    <a:srgbClr val="6B95C7"/>
    <a:srgbClr val="000000"/>
    <a:srgbClr val="B1C7E1"/>
    <a:srgbClr val="BFBFBF"/>
    <a:srgbClr val="000579"/>
    <a:srgbClr val="829824"/>
    <a:srgbClr val="E11022"/>
    <a:srgbClr val="D9D9D9"/>
    <a:srgbClr val="A4B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0" autoAdjust="0"/>
    <p:restoredTop sz="94831" autoAdjust="0"/>
  </p:normalViewPr>
  <p:slideViewPr>
    <p:cSldViewPr>
      <p:cViewPr>
        <p:scale>
          <a:sx n="70" d="100"/>
          <a:sy n="70" d="100"/>
        </p:scale>
        <p:origin x="-2124" y="-12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BE"/>
          </a:p>
        </p:txBody>
      </p:sp>
      <p:sp>
        <p:nvSpPr>
          <p:cNvPr id="3" name="Espace réservé de la date 2"/>
          <p:cNvSpPr>
            <a:spLocks noGrp="1"/>
          </p:cNvSpPr>
          <p:nvPr>
            <p:ph type="dt" sz="quarter" idx="1"/>
          </p:nvPr>
        </p:nvSpPr>
        <p:spPr>
          <a:xfrm>
            <a:off x="3970938" y="0"/>
            <a:ext cx="303784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8CFCF4F-E7B9-4B8E-ADF6-9028043023D1}" type="datetime1">
              <a:rPr lang="fr-FR"/>
              <a:pPr>
                <a:defRPr/>
              </a:pPr>
              <a:t>15/05/2014</a:t>
            </a:fld>
            <a:endParaRPr lang="fr-BE"/>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970938" y="8829966"/>
            <a:ext cx="303784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79509CD-62CF-4D94-928B-D790620A6EA5}" type="slidenum">
              <a:rPr lang="fr-BE"/>
              <a:pPr>
                <a:defRPr/>
              </a:pPr>
              <a:t>‹#›</a:t>
            </a:fld>
            <a:endParaRPr lang="fr-BE"/>
          </a:p>
        </p:txBody>
      </p:sp>
    </p:spTree>
    <p:extLst>
      <p:ext uri="{BB962C8B-B14F-4D97-AF65-F5344CB8AC3E}">
        <p14:creationId xmlns:p14="http://schemas.microsoft.com/office/powerpoint/2010/main" val="2351169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BE"/>
          </a:p>
        </p:txBody>
      </p:sp>
      <p:sp>
        <p:nvSpPr>
          <p:cNvPr id="3" name="Espace réservé de la date 2"/>
          <p:cNvSpPr>
            <a:spLocks noGrp="1"/>
          </p:cNvSpPr>
          <p:nvPr>
            <p:ph type="dt" idx="1"/>
          </p:nvPr>
        </p:nvSpPr>
        <p:spPr>
          <a:xfrm>
            <a:off x="3970938" y="0"/>
            <a:ext cx="303784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15DB1AA2-2630-437E-B348-6E2E9750D163}" type="datetime1">
              <a:rPr lang="fr-FR"/>
              <a:pPr>
                <a:defRPr/>
              </a:pPr>
              <a:t>15/05/2014</a:t>
            </a:fld>
            <a:endParaRPr lang="fr-BE"/>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970938" y="8829966"/>
            <a:ext cx="303784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15D7753-1580-4264-89D1-13C02C8B185B}" type="slidenum">
              <a:rPr lang="fr-BE"/>
              <a:pPr>
                <a:defRPr/>
              </a:pPr>
              <a:t>‹#›</a:t>
            </a:fld>
            <a:endParaRPr lang="fr-BE"/>
          </a:p>
        </p:txBody>
      </p:sp>
    </p:spTree>
    <p:extLst>
      <p:ext uri="{BB962C8B-B14F-4D97-AF65-F5344CB8AC3E}">
        <p14:creationId xmlns:p14="http://schemas.microsoft.com/office/powerpoint/2010/main" val="19423476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5" y="0"/>
            <a:ext cx="9098089" cy="6858000"/>
          </a:xfrm>
          <a:prstGeom prst="rect">
            <a:avLst/>
          </a:prstGeom>
        </p:spPr>
      </p:pic>
      <p:sp>
        <p:nvSpPr>
          <p:cNvPr id="6" name="Title 4"/>
          <p:cNvSpPr>
            <a:spLocks noGrp="1"/>
          </p:cNvSpPr>
          <p:nvPr>
            <p:ph type="ctrTitle" hasCustomPrompt="1"/>
          </p:nvPr>
        </p:nvSpPr>
        <p:spPr bwMode="auto">
          <a:xfrm>
            <a:off x="611560" y="2530800"/>
            <a:ext cx="7929618" cy="857256"/>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lvl1pPr>
              <a:defRPr b="1" baseline="0">
                <a:solidFill>
                  <a:schemeClr val="tx1"/>
                </a:solidFill>
                <a:latin typeface="+mj-lt"/>
              </a:defRPr>
            </a:lvl1pPr>
          </a:lstStyle>
          <a:p>
            <a:r>
              <a:rPr lang="en-GB" sz="4400" noProof="0" smtClean="0">
                <a:solidFill>
                  <a:schemeClr val="tx1"/>
                </a:solidFill>
                <a:ea typeface="ＭＳ Ｐゴシック"/>
                <a:cs typeface="ＭＳ Ｐゴシック"/>
              </a:rPr>
              <a:t>Cover title</a:t>
            </a:r>
          </a:p>
        </p:txBody>
      </p:sp>
      <p:sp>
        <p:nvSpPr>
          <p:cNvPr id="7" name="Text Placeholder 17"/>
          <p:cNvSpPr>
            <a:spLocks noGrp="1"/>
          </p:cNvSpPr>
          <p:nvPr>
            <p:ph type="body" sz="quarter" idx="12" hasCustomPrompt="1"/>
          </p:nvPr>
        </p:nvSpPr>
        <p:spPr>
          <a:xfrm>
            <a:off x="2178095" y="4941168"/>
            <a:ext cx="4770169" cy="936104"/>
          </a:xfrm>
          <a:prstGeom prst="rect">
            <a:avLst/>
          </a:prstGeom>
        </p:spPr>
        <p:txBody>
          <a:bodyPr/>
          <a:lstStyle>
            <a:lvl1pPr marL="0" indent="0" algn="ctr">
              <a:buFontTx/>
              <a:buNone/>
              <a:defRPr sz="2400" b="1" i="0" baseline="0">
                <a:solidFill>
                  <a:srgbClr val="000000"/>
                </a:solidFill>
              </a:defRPr>
            </a:lvl1pPr>
          </a:lstStyle>
          <a:p>
            <a:pPr lvl="0"/>
            <a:r>
              <a:rPr lang="en-GB" noProof="0" smtClean="0"/>
              <a:t>Name: ENTSOG representative</a:t>
            </a:r>
            <a:br>
              <a:rPr lang="en-GB" noProof="0" smtClean="0"/>
            </a:br>
            <a:r>
              <a:rPr lang="en-GB" noProof="0" smtClean="0"/>
              <a:t>Position: Adviser/EGM/President</a:t>
            </a:r>
            <a:endParaRPr lang="en-GB" noProof="0"/>
          </a:p>
        </p:txBody>
      </p:sp>
      <p:sp>
        <p:nvSpPr>
          <p:cNvPr id="8" name="Text Placeholder 19"/>
          <p:cNvSpPr>
            <a:spLocks noGrp="1"/>
          </p:cNvSpPr>
          <p:nvPr>
            <p:ph type="body" sz="quarter" idx="13" hasCustomPrompt="1"/>
          </p:nvPr>
        </p:nvSpPr>
        <p:spPr>
          <a:xfrm>
            <a:off x="1259632" y="3789363"/>
            <a:ext cx="6768752" cy="503733"/>
          </a:xfrm>
          <a:prstGeom prst="rect">
            <a:avLst/>
          </a:prstGeom>
        </p:spPr>
        <p:txBody>
          <a:bodyPr/>
          <a:lstStyle>
            <a:lvl1pPr marL="0" indent="0" algn="ctr">
              <a:buFontTx/>
              <a:buNone/>
              <a:defRPr sz="2800" b="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dirty="0" smtClean="0"/>
              <a:t>Cover subtitle</a:t>
            </a:r>
            <a:endParaRPr lang="en-GB" noProof="0" dirty="0"/>
          </a:p>
        </p:txBody>
      </p:sp>
      <p:sp>
        <p:nvSpPr>
          <p:cNvPr id="9" name="Text Placeholder 21"/>
          <p:cNvSpPr>
            <a:spLocks noGrp="1"/>
          </p:cNvSpPr>
          <p:nvPr>
            <p:ph type="body" sz="quarter" idx="14" hasCustomPrompt="1"/>
          </p:nvPr>
        </p:nvSpPr>
        <p:spPr>
          <a:xfrm>
            <a:off x="3166492" y="6237289"/>
            <a:ext cx="2807568" cy="360064"/>
          </a:xfrm>
          <a:prstGeom prst="rect">
            <a:avLst/>
          </a:prstGeom>
        </p:spPr>
        <p:txBody>
          <a:bodyPr/>
          <a:lstStyle>
            <a:lvl1pPr marL="0" indent="0" algn="ctr">
              <a:buNone/>
              <a:defRPr sz="1800" b="1" baseline="0">
                <a:solidFill>
                  <a:srgbClr val="87888A"/>
                </a:solidFill>
              </a:defRPr>
            </a:lvl1pPr>
          </a:lstStyle>
          <a:p>
            <a:pPr lvl="0"/>
            <a:r>
              <a:rPr lang="en-GB" noProof="0" smtClean="0"/>
              <a:t>&lt;Place&gt; -- DD Month YYYY</a:t>
            </a:r>
            <a:endParaRPr lang="en-GB" noProof="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3" name="Titre 1"/>
          <p:cNvSpPr>
            <a:spLocks noGrp="1"/>
          </p:cNvSpPr>
          <p:nvPr>
            <p:ph type="title" hasCustomPrompt="1"/>
          </p:nvPr>
        </p:nvSpPr>
        <p:spPr>
          <a:xfrm>
            <a:off x="2267744" y="4149079"/>
            <a:ext cx="4680520" cy="432049"/>
          </a:xfrm>
          <a:prstGeom prst="rect">
            <a:avLst/>
          </a:prstGeom>
        </p:spPr>
        <p:txBody>
          <a:bodyPr>
            <a:noAutofit/>
          </a:bodyPr>
          <a:lstStyle>
            <a:lvl1pPr algn="l">
              <a:defRPr sz="1200" b="0" baseline="0">
                <a:solidFill>
                  <a:srgbClr val="000000"/>
                </a:solidFill>
                <a:latin typeface="Calibri" pitchFamily="34" charset="0"/>
                <a:cs typeface="Arial" pitchFamily="34" charset="0"/>
              </a:defRPr>
            </a:lvl1pPr>
          </a:lstStyle>
          <a:p>
            <a:r>
              <a:rPr lang="en-GB" sz="1200" dirty="0" smtClean="0"/>
              <a:t>XY</a:t>
            </a:r>
            <a:br>
              <a:rPr lang="en-GB" sz="1200" dirty="0" smtClean="0"/>
            </a:br>
            <a:r>
              <a:rPr lang="en-GB" sz="1200" dirty="0" smtClean="0"/>
              <a:t>&lt;Position&gt;</a:t>
            </a:r>
            <a:endParaRPr lang="en-GB" noProof="0" dirty="0"/>
          </a:p>
        </p:txBody>
      </p:sp>
      <p:sp>
        <p:nvSpPr>
          <p:cNvPr id="5" name="Titre 1"/>
          <p:cNvSpPr txBox="1">
            <a:spLocks/>
          </p:cNvSpPr>
          <p:nvPr userDrawn="1"/>
        </p:nvSpPr>
        <p:spPr>
          <a:xfrm>
            <a:off x="468464" y="2348880"/>
            <a:ext cx="8280000" cy="540000"/>
          </a:xfrm>
          <a:prstGeom prst="rect">
            <a:avLst/>
          </a:prstGeom>
        </p:spPr>
        <p:txBody>
          <a:bodyPr>
            <a:noAutofit/>
          </a:bodyPr>
          <a:lstStyle>
            <a:lvl1pPr algn="ctr" rtl="0" eaLnBrk="0" fontAlgn="base" hangingPunct="0">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smtClean="0"/>
              <a:t>Thank You for Your Attention</a:t>
            </a:r>
            <a:endParaRPr lang="en-GB" dirty="0"/>
          </a:p>
        </p:txBody>
      </p:sp>
      <p:sp>
        <p:nvSpPr>
          <p:cNvPr id="7" name="Titre 1"/>
          <p:cNvSpPr txBox="1">
            <a:spLocks/>
          </p:cNvSpPr>
          <p:nvPr userDrawn="1"/>
        </p:nvSpPr>
        <p:spPr>
          <a:xfrm>
            <a:off x="2267744" y="4581128"/>
            <a:ext cx="4680520" cy="540000"/>
          </a:xfrm>
          <a:prstGeom prst="rect">
            <a:avLst/>
          </a:prstGeom>
        </p:spPr>
        <p:txBody>
          <a:bodyPr>
            <a:noAutofit/>
          </a:bodyPr>
          <a:lstStyle>
            <a:lvl1pPr algn="ctr" rtl="0" eaLnBrk="0" fontAlgn="base" hangingPunct="0">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1200" b="0" kern="1200" baseline="0" dirty="0" smtClean="0">
                <a:solidFill>
                  <a:srgbClr val="000000"/>
                </a:solidFill>
                <a:latin typeface="Calibri" pitchFamily="34" charset="0"/>
                <a:ea typeface="ＭＳ Ｐゴシック" charset="-128"/>
                <a:cs typeface="Arial" pitchFamily="34" charset="0"/>
              </a:rPr>
              <a:t>ENTSOG -- European Network of Transmission System Operators for Gas</a:t>
            </a:r>
            <a:br>
              <a:rPr lang="en-GB" sz="1200" b="0" kern="1200" baseline="0" dirty="0" smtClean="0">
                <a:solidFill>
                  <a:srgbClr val="000000"/>
                </a:solidFill>
                <a:latin typeface="Calibri" pitchFamily="34" charset="0"/>
                <a:ea typeface="ＭＳ Ｐゴシック" charset="-128"/>
                <a:cs typeface="Arial" pitchFamily="34" charset="0"/>
              </a:rPr>
            </a:br>
            <a:r>
              <a:rPr lang="en-GB" sz="1200" b="0" kern="1200" baseline="0" dirty="0" smtClean="0">
                <a:solidFill>
                  <a:srgbClr val="000000"/>
                </a:solidFill>
                <a:latin typeface="Calibri" pitchFamily="34" charset="0"/>
                <a:ea typeface="ＭＳ Ｐゴシック" charset="-128"/>
                <a:cs typeface="Arial" pitchFamily="34" charset="0"/>
              </a:rPr>
              <a:t>Avenue de </a:t>
            </a:r>
            <a:r>
              <a:rPr lang="en-GB" sz="1200" b="0" kern="1200" baseline="0" dirty="0" err="1" smtClean="0">
                <a:solidFill>
                  <a:srgbClr val="000000"/>
                </a:solidFill>
                <a:latin typeface="Calibri" pitchFamily="34" charset="0"/>
                <a:ea typeface="ＭＳ Ｐゴシック" charset="-128"/>
                <a:cs typeface="Arial" pitchFamily="34" charset="0"/>
              </a:rPr>
              <a:t>Cortenbergh</a:t>
            </a:r>
            <a:r>
              <a:rPr lang="en-GB" sz="1200" b="0" kern="1200" baseline="0" dirty="0" smtClean="0">
                <a:solidFill>
                  <a:srgbClr val="000000"/>
                </a:solidFill>
                <a:latin typeface="Calibri" pitchFamily="34" charset="0"/>
                <a:ea typeface="ＭＳ Ｐゴシック" charset="-128"/>
                <a:cs typeface="Arial" pitchFamily="34" charset="0"/>
              </a:rPr>
              <a:t> 100, B-1000 Brussels</a:t>
            </a:r>
            <a:endParaRPr lang="en-GB" sz="1200" b="0" kern="1200" baseline="0" dirty="0">
              <a:solidFill>
                <a:srgbClr val="000000"/>
              </a:solidFill>
              <a:latin typeface="Calibri" pitchFamily="34" charset="0"/>
              <a:ea typeface="ＭＳ Ｐゴシック" charset="-128"/>
              <a:cs typeface="Arial" pitchFamily="34" charset="0"/>
            </a:endParaRPr>
          </a:p>
        </p:txBody>
      </p:sp>
      <p:sp>
        <p:nvSpPr>
          <p:cNvPr id="8" name="Titre 1"/>
          <p:cNvSpPr txBox="1">
            <a:spLocks/>
          </p:cNvSpPr>
          <p:nvPr userDrawn="1"/>
        </p:nvSpPr>
        <p:spPr>
          <a:xfrm>
            <a:off x="2267744" y="5193256"/>
            <a:ext cx="4680520" cy="540000"/>
          </a:xfrm>
          <a:prstGeom prst="rect">
            <a:avLst/>
          </a:prstGeom>
        </p:spPr>
        <p:txBody>
          <a:bodyPr>
            <a:noAutofit/>
          </a:bodyPr>
          <a:lstStyle>
            <a:lvl1pPr algn="ctr" rtl="0" eaLnBrk="0" fontAlgn="base" hangingPunct="0">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1200" b="0" kern="1200" baseline="0" dirty="0" smtClean="0">
                <a:solidFill>
                  <a:srgbClr val="000000"/>
                </a:solidFill>
                <a:latin typeface="Calibri" pitchFamily="34" charset="0"/>
                <a:ea typeface="ＭＳ Ｐゴシック" charset="-128"/>
                <a:cs typeface="Arial" pitchFamily="34" charset="0"/>
              </a:rPr>
              <a:t>EML:</a:t>
            </a:r>
          </a:p>
          <a:p>
            <a:pPr algn="l"/>
            <a:r>
              <a:rPr lang="de-DE" sz="1200" b="0" kern="1200" baseline="0" dirty="0" smtClean="0">
                <a:solidFill>
                  <a:srgbClr val="000000"/>
                </a:solidFill>
                <a:latin typeface="Calibri" pitchFamily="34" charset="0"/>
                <a:ea typeface="ＭＳ Ｐゴシック" charset="-128"/>
                <a:cs typeface="Arial" pitchFamily="34" charset="0"/>
              </a:rPr>
              <a:t>WWW: </a:t>
            </a:r>
            <a:r>
              <a:rPr lang="de-DE" sz="1200" b="0" u="sng" kern="1200" baseline="0" dirty="0" smtClean="0">
                <a:solidFill>
                  <a:schemeClr val="tx1"/>
                </a:solidFill>
                <a:latin typeface="Calibri" pitchFamily="34" charset="0"/>
                <a:ea typeface="ＭＳ Ｐゴシック" charset="-128"/>
                <a:cs typeface="Arial" pitchFamily="34" charset="0"/>
              </a:rPr>
              <a:t>www.entsog.eu</a:t>
            </a:r>
            <a:endParaRPr lang="en-GB" sz="1200" b="0" u="sng" kern="1200" baseline="0" dirty="0">
              <a:solidFill>
                <a:schemeClr val="tx1"/>
              </a:solidFill>
              <a:latin typeface="Calibri" pitchFamily="34" charset="0"/>
              <a:ea typeface="ＭＳ Ｐゴシック" charset="-128"/>
              <a:cs typeface="Arial" pitchFamily="34" charset="0"/>
            </a:endParaRPr>
          </a:p>
        </p:txBody>
      </p:sp>
      <p:sp>
        <p:nvSpPr>
          <p:cNvPr id="13" name="Text Placeholder 12"/>
          <p:cNvSpPr>
            <a:spLocks noGrp="1"/>
          </p:cNvSpPr>
          <p:nvPr>
            <p:ph type="body" sz="quarter" idx="10" hasCustomPrompt="1"/>
          </p:nvPr>
        </p:nvSpPr>
        <p:spPr>
          <a:xfrm>
            <a:off x="2743225" y="5185767"/>
            <a:ext cx="1152054" cy="287933"/>
          </a:xfrm>
          <a:prstGeom prst="rect">
            <a:avLst/>
          </a:prstGeom>
        </p:spPr>
        <p:txBody>
          <a:bodyPr/>
          <a:lstStyle>
            <a:lvl1pPr marL="0" indent="0">
              <a:buNone/>
              <a:defRPr sz="1200" u="sng"/>
            </a:lvl1pPr>
            <a:lvl2pPr>
              <a:defRPr sz="1200"/>
            </a:lvl2pPr>
            <a:lvl3pPr>
              <a:defRPr sz="1200"/>
            </a:lvl3pPr>
            <a:lvl4pPr>
              <a:defRPr sz="1200"/>
            </a:lvl4pPr>
            <a:lvl5pPr>
              <a:defRPr sz="1200"/>
            </a:lvl5pPr>
          </a:lstStyle>
          <a:p>
            <a:pPr lvl="0"/>
            <a:r>
              <a:rPr lang="en-GB" noProof="0" smtClean="0"/>
              <a:t>x.y@entsog.eu</a:t>
            </a:r>
            <a:endParaRPr lang="en-GB" noProof="0"/>
          </a:p>
        </p:txBody>
      </p:sp>
    </p:spTree>
    <p:extLst>
      <p:ext uri="{BB962C8B-B14F-4D97-AF65-F5344CB8AC3E}">
        <p14:creationId xmlns:p14="http://schemas.microsoft.com/office/powerpoint/2010/main" val="19386659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Shift + Alt + right Arrow">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8" name="Text Placeholder 7"/>
          <p:cNvSpPr>
            <a:spLocks noGrp="1"/>
          </p:cNvSpPr>
          <p:nvPr>
            <p:ph type="body" sz="quarter" idx="16" hasCustomPrompt="1"/>
          </p:nvPr>
        </p:nvSpPr>
        <p:spPr>
          <a:xfrm>
            <a:off x="455162" y="899195"/>
            <a:ext cx="8280920" cy="433000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sym typeface="Wingdings" pitchFamily="2" charset="2"/>
              </a:defRPr>
            </a:lvl1pPr>
            <a:lvl2pPr marL="171450" indent="-171450">
              <a:spcBef>
                <a:spcPts val="600"/>
              </a:spcBef>
              <a:buClr>
                <a:schemeClr val="accent3"/>
              </a:buClr>
              <a:buFont typeface="Calibri" pitchFamily="34" charset="0"/>
              <a:buChar char="&gt;"/>
              <a:defRPr sz="1800" kern="1200" spc="0" baseline="0">
                <a:solidFill>
                  <a:srgbClr val="000000"/>
                </a:solidFill>
              </a:defRPr>
            </a:lvl2pPr>
            <a:lvl3pPr marL="400050" indent="-171450">
              <a:spcBef>
                <a:spcPts val="300"/>
              </a:spcBef>
              <a:buClr>
                <a:schemeClr val="accent3"/>
              </a:buClr>
              <a:buFont typeface="Wingdings" pitchFamily="2" charset="2"/>
              <a:buChar char="§"/>
              <a:defRPr sz="1800" baseline="0">
                <a:solidFill>
                  <a:srgbClr val="000000"/>
                </a:solidFill>
              </a:defRPr>
            </a:lvl3pPr>
            <a:lvl4pPr marL="628650" indent="-171450">
              <a:spcBef>
                <a:spcPts val="300"/>
              </a:spcBef>
              <a:buClr>
                <a:schemeClr val="accent3"/>
              </a:buClr>
              <a:buFont typeface="Courier New" pitchFamily="49" charset="0"/>
              <a:buChar char="o"/>
              <a:defRPr sz="1600">
                <a:solidFill>
                  <a:srgbClr val="000000"/>
                </a:solidFill>
              </a:defRPr>
            </a:lvl4pPr>
            <a:lvl5pPr marL="857250" indent="-171450">
              <a:spcBef>
                <a:spcPts val="300"/>
              </a:spcBef>
              <a:buClr>
                <a:schemeClr val="accent3"/>
              </a:buClr>
              <a:buFont typeface="Arial" pitchFamily="34" charset="0"/>
              <a:buChar char="-"/>
              <a:defRPr sz="1600">
                <a:solidFill>
                  <a:srgbClr val="000000"/>
                </a:solidFill>
              </a:defRPr>
            </a:lvl5pPr>
          </a:lstStyle>
          <a:p>
            <a:pPr marL="0" marR="0" lvl="0" indent="0" algn="l" defTabSz="914400" rtl="0" eaLnBrk="0" fontAlgn="base" latinLnBrk="0" hangingPunct="0">
              <a:lnSpc>
                <a:spcPct val="100000"/>
              </a:lnSpc>
              <a:spcBef>
                <a:spcPts val="0"/>
              </a:spcBef>
              <a:spcAft>
                <a:spcPct val="0"/>
              </a:spcAft>
              <a:buClr>
                <a:schemeClr val="accent3"/>
              </a:buClr>
              <a:buSzTx/>
              <a:buFontTx/>
              <a:buNone/>
              <a:tabLst/>
              <a:defRPr/>
            </a:pPr>
            <a:r>
              <a:rPr lang="en-GB" b="1" i="1" kern="100" noProof="0" dirty="0" smtClean="0">
                <a:solidFill>
                  <a:srgbClr val="000000"/>
                </a:solidFill>
                <a:latin typeface="+mj-lt"/>
              </a:rPr>
              <a:t>Diff. bullet levels with: Shift + Alt + </a:t>
            </a:r>
            <a:r>
              <a:rPr lang="en-GB" b="1" i="1" kern="100" noProof="0" dirty="0" err="1" smtClean="0">
                <a:solidFill>
                  <a:srgbClr val="000000"/>
                </a:solidFill>
                <a:latin typeface="+mj-lt"/>
              </a:rPr>
              <a:t>rightArrow</a:t>
            </a:r>
            <a:endParaRPr lang="en-GB" noProof="0" dirty="0" smtClean="0"/>
          </a:p>
          <a:p>
            <a:pPr lvl="1"/>
            <a:r>
              <a:rPr lang="de-DE" noProof="0" dirty="0" smtClean="0"/>
              <a:t>Second level (Calibri, 18, black)</a:t>
            </a:r>
            <a:endParaRPr lang="en-GB" noProof="0" dirty="0" smtClean="0"/>
          </a:p>
          <a:p>
            <a:pPr lvl="2"/>
            <a:r>
              <a:rPr lang="en-GB" noProof="0" dirty="0" smtClean="0"/>
              <a:t>Third level (Calibri, 18, black)</a:t>
            </a:r>
          </a:p>
          <a:p>
            <a:pPr lvl="3"/>
            <a:r>
              <a:rPr lang="en-GB" noProof="0" dirty="0" smtClean="0"/>
              <a:t>Fourth level (Calibri, 16, black)</a:t>
            </a:r>
          </a:p>
          <a:p>
            <a:pPr lvl="4"/>
            <a:r>
              <a:rPr lang="en-GB" noProof="0" dirty="0" smtClean="0"/>
              <a:t>Fifth level</a:t>
            </a:r>
          </a:p>
          <a:p>
            <a:pPr lvl="0"/>
            <a:endParaRPr lang="en-GB" noProof="0" dirty="0" smtClean="0"/>
          </a:p>
        </p:txBody>
      </p:sp>
      <p:sp>
        <p:nvSpPr>
          <p:cNvPr id="2"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1"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12" name="Text Placeholder 17"/>
          <p:cNvSpPr>
            <a:spLocks noGrp="1"/>
          </p:cNvSpPr>
          <p:nvPr>
            <p:ph type="body" sz="quarter" idx="14" hasCustomPrompt="1"/>
          </p:nvPr>
        </p:nvSpPr>
        <p:spPr>
          <a:xfrm>
            <a:off x="505644" y="5373216"/>
            <a:ext cx="8168079" cy="374571"/>
          </a:xfrm>
          <a:prstGeom prst="roundRect">
            <a:avLst/>
          </a:prstGeom>
          <a:noFill/>
          <a:ln w="50800" cap="rnd"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a:buFontTx/>
              <a:buNone/>
              <a:defRPr lang="en-GB" sz="1600" i="1" dirty="0">
                <a:solidFill>
                  <a:schemeClr val="tx1"/>
                </a:solidFill>
                <a:ea typeface="+mn-ea"/>
                <a:cs typeface="Arial" pitchFamily="34" charset="0"/>
              </a:defRPr>
            </a:lvl1pPr>
          </a:lstStyle>
          <a:p>
            <a:pPr lvl="0" algn="ctr">
              <a:spcBef>
                <a:spcPct val="0"/>
              </a:spcBef>
            </a:pPr>
            <a:r>
              <a:rPr lang="en-GB" sz="1600" i="1" dirty="0" smtClean="0">
                <a:solidFill>
                  <a:srgbClr val="000000"/>
                </a:solidFill>
                <a:latin typeface="+mn-lt"/>
                <a:cs typeface="Arial" pitchFamily="34" charset="0"/>
              </a:rPr>
              <a:t>&lt;…&gt; (Calibri, Italic, 16, black, </a:t>
            </a:r>
            <a:r>
              <a:rPr lang="en-GB" sz="1600" i="1" dirty="0" err="1" smtClean="0">
                <a:solidFill>
                  <a:srgbClr val="000000"/>
                </a:solidFill>
                <a:latin typeface="+mn-lt"/>
                <a:cs typeface="Arial" pitchFamily="34" charset="0"/>
              </a:rPr>
              <a:t>center</a:t>
            </a:r>
            <a:r>
              <a:rPr lang="en-GB" sz="1600" i="1" dirty="0" smtClean="0">
                <a:solidFill>
                  <a:srgbClr val="000000"/>
                </a:solidFill>
                <a:latin typeface="+mn-lt"/>
                <a:cs typeface="Arial" pitchFamily="34" charset="0"/>
              </a:rPr>
              <a: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3928" y="6063555"/>
            <a:ext cx="956903" cy="616732"/>
          </a:xfrm>
          <a:prstGeom prst="rect">
            <a:avLst/>
          </a:prstGeom>
        </p:spPr>
      </p:pic>
    </p:spTree>
    <p:extLst>
      <p:ext uri="{BB962C8B-B14F-4D97-AF65-F5344CB8AC3E}">
        <p14:creationId xmlns:p14="http://schemas.microsoft.com/office/powerpoint/2010/main" val="3704685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ch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1"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graphicFrame>
        <p:nvGraphicFramePr>
          <p:cNvPr id="7" name="Table 6"/>
          <p:cNvGraphicFramePr>
            <a:graphicFrameLocks noGrp="1"/>
          </p:cNvGraphicFramePr>
          <p:nvPr userDrawn="1">
            <p:extLst>
              <p:ext uri="{D42A27DB-BD31-4B8C-83A1-F6EECF244321}">
                <p14:modId xmlns:p14="http://schemas.microsoft.com/office/powerpoint/2010/main" val="3912130545"/>
              </p:ext>
            </p:extLst>
          </p:nvPr>
        </p:nvGraphicFramePr>
        <p:xfrm>
          <a:off x="395536" y="548680"/>
          <a:ext cx="8064896" cy="5290064"/>
        </p:xfrm>
        <a:graphic>
          <a:graphicData uri="http://schemas.openxmlformats.org/drawingml/2006/table">
            <a:tbl>
              <a:tblPr firstRow="1" bandRow="1">
                <a:tableStyleId>{5C22544A-7EE6-4342-B048-85BDC9FD1C3A}</a:tableStyleId>
              </a:tblPr>
              <a:tblGrid>
                <a:gridCol w="2232248"/>
                <a:gridCol w="494030"/>
                <a:gridCol w="494030"/>
                <a:gridCol w="494030"/>
                <a:gridCol w="1178554"/>
                <a:gridCol w="1178554"/>
                <a:gridCol w="1993450"/>
              </a:tblGrid>
              <a:tr h="296752">
                <a:tc>
                  <a:txBody>
                    <a:bodyPr/>
                    <a:lstStyle/>
                    <a:p>
                      <a:r>
                        <a:rPr lang="en-GB" sz="1800" b="1" i="1" noProof="0" dirty="0" smtClean="0">
                          <a:solidFill>
                            <a:srgbClr val="1F4484"/>
                          </a:solidFill>
                        </a:rPr>
                        <a:t>ENTSOG</a:t>
                      </a:r>
                      <a:r>
                        <a:rPr lang="en-GB" sz="1800" b="1" i="1" baseline="0" noProof="0" dirty="0" smtClean="0">
                          <a:solidFill>
                            <a:srgbClr val="1F4484"/>
                          </a:solidFill>
                        </a:rPr>
                        <a:t> </a:t>
                      </a:r>
                      <a:r>
                        <a:rPr lang="en-GB" sz="1800" b="1" i="1" noProof="0" dirty="0" smtClean="0">
                          <a:solidFill>
                            <a:srgbClr val="1F4484"/>
                          </a:solidFill>
                        </a:rPr>
                        <a:t>Colour chart</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i="1" noProof="0" dirty="0" smtClean="0">
                          <a:solidFill>
                            <a:srgbClr val="1F4484"/>
                          </a:solidFill>
                        </a:rPr>
                        <a:t>R</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i="1" noProof="0" dirty="0" smtClean="0">
                          <a:solidFill>
                            <a:srgbClr val="1F4484"/>
                          </a:solidFill>
                        </a:rPr>
                        <a:t>G</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i="1" noProof="0" dirty="0" smtClean="0">
                          <a:solidFill>
                            <a:srgbClr val="1F4484"/>
                          </a:solidFill>
                        </a:rPr>
                        <a:t>B</a:t>
                      </a:r>
                      <a:endParaRPr lang="en-GB" sz="1800" b="1" i="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1" noProof="0" dirty="0" smtClean="0">
                          <a:solidFill>
                            <a:srgbClr val="1F4484"/>
                          </a:solidFill>
                        </a:rPr>
                        <a:t>CMYK</a:t>
                      </a:r>
                      <a:endParaRPr lang="en-GB" sz="1800" b="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800" b="1" noProof="0" dirty="0" smtClean="0">
                          <a:solidFill>
                            <a:srgbClr val="1F4484"/>
                          </a:solidFill>
                        </a:rPr>
                        <a:t>used in (eg. NeMo)</a:t>
                      </a:r>
                      <a:endParaRPr lang="en-GB" sz="1800" b="1" noProof="0" dirty="0">
                        <a:solidFill>
                          <a:srgbClr val="1F4484"/>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4016">
                <a:tc>
                  <a:txBody>
                    <a:bodyPr/>
                    <a:lstStyle/>
                    <a:p>
                      <a:r>
                        <a:rPr lang="en-GB" sz="1400" b="1" baseline="0" noProof="0" dirty="0" smtClean="0">
                          <a:solidFill>
                            <a:srgbClr val="1F4484"/>
                          </a:solidFill>
                        </a:rPr>
                        <a:t>Dark Grey</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128</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130</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133</a:t>
                      </a:r>
                      <a:endParaRPr lang="en-GB" sz="1400" b="1" baseline="0"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0/0/0/60</a:t>
                      </a:r>
                      <a:endParaRPr lang="en-GB" sz="1400" b="1"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0828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1F4484"/>
                          </a:solidFill>
                          <a:latin typeface="+mn-lt"/>
                          <a:ea typeface="+mn-ea"/>
                          <a:cs typeface="+mn-cs"/>
                        </a:rPr>
                        <a:t>Presentation, (NP)</a:t>
                      </a:r>
                      <a:endParaRPr lang="en-GB" sz="1400" b="1" kern="1200" noProof="0" dirty="0" smtClean="0">
                        <a:solidFill>
                          <a:srgbClr val="1F4484"/>
                        </a:solidFill>
                        <a:latin typeface="+mn-lt"/>
                        <a:ea typeface="+mn-ea"/>
                        <a:cs typeface="+mn-cs"/>
                      </a:endParaRPr>
                    </a:p>
                  </a:txBody>
                  <a:tcPr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144016">
                <a:tc>
                  <a:txBody>
                    <a:bodyPr/>
                    <a:lstStyle/>
                    <a:p>
                      <a:r>
                        <a:rPr lang="en-GB" sz="1400" b="1" baseline="0" noProof="0" dirty="0" smtClean="0">
                          <a:solidFill>
                            <a:srgbClr val="1F4484"/>
                          </a:solidFill>
                        </a:rPr>
                        <a:t>Grey</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25/20/20/0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44016">
                <a:tc>
                  <a:txBody>
                    <a:bodyPr/>
                    <a:lstStyle/>
                    <a:p>
                      <a:r>
                        <a:rPr lang="en-GB" sz="1400" b="1" baseline="0" noProof="0" dirty="0" smtClean="0">
                          <a:solidFill>
                            <a:srgbClr val="1F4484"/>
                          </a:solidFill>
                        </a:rPr>
                        <a:t>Light Grey</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217</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217</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217</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14/10/11/0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44016">
                <a:tc>
                  <a:txBody>
                    <a:bodyPr/>
                    <a:lstStyle/>
                    <a:p>
                      <a:r>
                        <a:rPr lang="de-DE" sz="1400" b="1" baseline="0" noProof="0" dirty="0" smtClean="0">
                          <a:solidFill>
                            <a:srgbClr val="D9D9D9"/>
                          </a:solidFill>
                        </a:rPr>
                        <a:t>Grey</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baseline="0" noProof="0" dirty="0" smtClean="0">
                          <a:solidFill>
                            <a:srgbClr val="D9D9D9"/>
                          </a:solidFill>
                        </a:rPr>
                        <a:t>234</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baseline="0" noProof="0" dirty="0" smtClean="0">
                          <a:solidFill>
                            <a:srgbClr val="D9D9D9"/>
                          </a:solidFill>
                        </a:rPr>
                        <a:t>231</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baseline="0" noProof="0" dirty="0" smtClean="0">
                          <a:solidFill>
                            <a:srgbClr val="D9D9D9"/>
                          </a:solidFill>
                        </a:rPr>
                        <a:t>222</a:t>
                      </a:r>
                      <a:endParaRPr lang="en-GB" sz="1400" b="1" baseline="0"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baseline="0" noProof="0" dirty="0" smtClean="0">
                          <a:solidFill>
                            <a:srgbClr val="D9D9D9"/>
                          </a:solidFill>
                          <a:latin typeface="+mn-lt"/>
                          <a:ea typeface="+mn-ea"/>
                          <a:cs typeface="+mn-cs"/>
                        </a:rPr>
                        <a:t>7/6/11/0</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7DE"/>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en-GB" sz="1400" b="1" baseline="0" noProof="0" dirty="0" smtClean="0">
                          <a:solidFill>
                            <a:srgbClr val="1F4484"/>
                          </a:solidFill>
                        </a:rPr>
                        <a:t>Dark Blue (ENTSOG)</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31</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68</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132</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99/84/18/6</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484"/>
                    </a:solidFill>
                  </a:tcPr>
                </a:tc>
                <a:tc>
                  <a:txBody>
                    <a:bodyPr/>
                    <a:lstStyle/>
                    <a:p>
                      <a:r>
                        <a:rPr lang="de-DE" sz="1400" b="1" kern="1200" noProof="0" dirty="0" smtClean="0">
                          <a:solidFill>
                            <a:srgbClr val="1F4484"/>
                          </a:solidFill>
                          <a:latin typeface="+mn-lt"/>
                          <a:ea typeface="+mn-ea"/>
                          <a:cs typeface="+mn-cs"/>
                        </a:rPr>
                        <a:t>Presentation,</a:t>
                      </a:r>
                      <a:r>
                        <a:rPr lang="de-DE" sz="1400" b="1" kern="1200" baseline="0" noProof="0" dirty="0" smtClean="0">
                          <a:solidFill>
                            <a:srgbClr val="1F4484"/>
                          </a:solidFill>
                          <a:latin typeface="+mn-lt"/>
                          <a:ea typeface="+mn-ea"/>
                          <a:cs typeface="+mn-cs"/>
                        </a:rPr>
                        <a:t> (LNG)</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Blue</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19</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156</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216</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75/23/0/0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39CD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Blue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62</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108</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164</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1F4484"/>
                          </a:solidFill>
                          <a:latin typeface="+mn-lt"/>
                          <a:ea typeface="+mn-ea"/>
                          <a:cs typeface="+mn-cs"/>
                        </a:rPr>
                        <a:t>82/57/12/1</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E6CA4"/>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Middle Blue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107</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149</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199</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1F4484"/>
                          </a:solidFill>
                          <a:latin typeface="+mn-lt"/>
                          <a:ea typeface="+mn-ea"/>
                          <a:cs typeface="+mn-cs"/>
                        </a:rPr>
                        <a:t>0/34/4/0</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B95C7"/>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Light Blue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177</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199</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225</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1F4484"/>
                          </a:solidFill>
                          <a:latin typeface="+mn-lt"/>
                          <a:ea typeface="+mn-ea"/>
                          <a:cs typeface="+mn-cs"/>
                        </a:rPr>
                        <a:t>29/14/3/0</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1C7E1"/>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8080">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Bluish</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217</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233</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247</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noProof="0" dirty="0" smtClean="0">
                          <a:solidFill>
                            <a:srgbClr val="D9D9D9"/>
                          </a:solidFill>
                          <a:latin typeface="+mn-lt"/>
                          <a:ea typeface="+mn-ea"/>
                          <a:cs typeface="+mn-cs"/>
                        </a:rPr>
                        <a:t>13/3/0/0</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9E9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Dark Green</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130</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152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36</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54/25/100/5</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29824"/>
                    </a:solidFill>
                  </a:tcPr>
                </a:tc>
                <a:tc>
                  <a:txBody>
                    <a:bodyPr/>
                    <a:lstStyle/>
                    <a:p>
                      <a:r>
                        <a:rPr lang="de-DE" sz="1400" b="1" kern="1200" noProof="0" dirty="0" smtClean="0">
                          <a:solidFill>
                            <a:srgbClr val="1F4484"/>
                          </a:solidFill>
                          <a:latin typeface="+mn-lt"/>
                          <a:ea typeface="+mn-ea"/>
                          <a:cs typeface="+mn-cs"/>
                        </a:rPr>
                        <a:t>Presentation, (Libya)</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Green</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128</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195</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66</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55/0/100/0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0C342"/>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Middle Green</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159</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186</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44</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43/10/100/0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FBA2C"/>
                    </a:solidFill>
                  </a:tcPr>
                </a:tc>
                <a:tc>
                  <a:txBody>
                    <a:bodyPr/>
                    <a:lstStyle/>
                    <a:p>
                      <a:r>
                        <a:rPr lang="de-DE" sz="1400" b="1" kern="1200" noProof="0" dirty="0" smtClean="0">
                          <a:solidFill>
                            <a:srgbClr val="1F4484"/>
                          </a:solidFill>
                          <a:latin typeface="+mn-lt"/>
                          <a:ea typeface="+mn-ea"/>
                          <a:cs typeface="+mn-cs"/>
                        </a:rPr>
                        <a:t>Presentation, (Algeria)</a:t>
                      </a:r>
                      <a:r>
                        <a:rPr lang="de-DE" sz="1400" b="1" kern="1200" baseline="0" noProof="0" dirty="0" smtClean="0">
                          <a:solidFill>
                            <a:srgbClr val="1F4484"/>
                          </a:solidFill>
                          <a:latin typeface="+mn-lt"/>
                          <a:ea typeface="+mn-ea"/>
                          <a:cs typeface="+mn-cs"/>
                        </a:rPr>
                        <a:t> </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en-GB" sz="1400" b="1" baseline="0" noProof="0" dirty="0" smtClean="0">
                          <a:solidFill>
                            <a:srgbClr val="1F4484"/>
                          </a:solidFill>
                        </a:rPr>
                        <a:t>Green (ENTSOG)</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193</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213</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55</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29/1/96/0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1D537"/>
                    </a:solidFill>
                  </a:tcPr>
                </a:tc>
                <a:tc>
                  <a:txBody>
                    <a:bodyPr/>
                    <a:lstStyle/>
                    <a:p>
                      <a:r>
                        <a:rPr lang="de-DE" sz="1400" b="1" kern="1200" noProof="0" dirty="0" smtClean="0">
                          <a:solidFill>
                            <a:srgbClr val="1F4484"/>
                          </a:solidFill>
                          <a:latin typeface="+mn-lt"/>
                          <a:ea typeface="+mn-ea"/>
                          <a:cs typeface="+mn-cs"/>
                        </a:rPr>
                        <a:t>Presentation</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Greenish</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205</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228</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174</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21/0/40/0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DE4AE"/>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de-DE" sz="1400" b="1" noProof="0" dirty="0" smtClean="0">
                          <a:solidFill>
                            <a:srgbClr val="1F4484"/>
                          </a:solidFill>
                        </a:rPr>
                        <a:t>Light</a:t>
                      </a:r>
                      <a:r>
                        <a:rPr lang="de-DE" sz="1400" b="1" baseline="0" noProof="0" dirty="0" smtClean="0">
                          <a:solidFill>
                            <a:srgbClr val="1F4484"/>
                          </a:solidFill>
                        </a:rPr>
                        <a:t> Purple</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kern="1200" dirty="0" smtClean="0">
                          <a:solidFill>
                            <a:srgbClr val="1F4484"/>
                          </a:solidFill>
                          <a:latin typeface="+mn-lt"/>
                          <a:ea typeface="+mn-ea"/>
                          <a:cs typeface="+mn-cs"/>
                        </a:rPr>
                        <a:t>141</a:t>
                      </a:r>
                      <a:endParaRPr lang="en-GB" sz="1400" b="1" kern="120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117</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171</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49/58/7/0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D75A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1F4484"/>
                          </a:solidFill>
                          <a:latin typeface="+mn-lt"/>
                          <a:ea typeface="+mn-ea"/>
                          <a:cs typeface="+mn-cs"/>
                        </a:rPr>
                        <a:t>Presentation, (UGS)</a:t>
                      </a:r>
                      <a:endParaRPr lang="en-GB" sz="1400" b="1" kern="1200" noProof="0" dirty="0" smtClean="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Pink</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dirty="0" smtClean="0">
                          <a:solidFill>
                            <a:srgbClr val="D9D9D9"/>
                          </a:solidFill>
                          <a:latin typeface="+mn-lt"/>
                          <a:ea typeface="+mn-ea"/>
                          <a:cs typeface="+mn-cs"/>
                        </a:rPr>
                        <a:t>204</a:t>
                      </a:r>
                      <a:endParaRPr lang="en-GB" sz="1400" b="1" kern="1200" baseline="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72</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152</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17/86/1/0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489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r>
                        <a:rPr lang="en-GB" sz="1400" b="1" baseline="0" noProof="0" dirty="0" smtClean="0">
                          <a:solidFill>
                            <a:srgbClr val="1F4484"/>
                          </a:solidFill>
                        </a:rPr>
                        <a:t>Red</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232</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38</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400" b="1" baseline="0" noProof="0" dirty="0" smtClean="0">
                          <a:solidFill>
                            <a:srgbClr val="1F4484"/>
                          </a:solidFill>
                        </a:rPr>
                        <a:t>44</a:t>
                      </a:r>
                      <a:endParaRPr lang="en-GB" sz="1400" b="1" baseline="0"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2/98/93/0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262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1F4484"/>
                          </a:solidFill>
                          <a:latin typeface="+mn-lt"/>
                          <a:ea typeface="+mn-ea"/>
                          <a:cs typeface="+mn-cs"/>
                        </a:rPr>
                        <a:t>Presentation, (Russia)</a:t>
                      </a:r>
                      <a:endParaRPr lang="en-GB" sz="1400" b="1" kern="1200" noProof="0" dirty="0" smtClean="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Dark Orange</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1F4484"/>
                          </a:solidFill>
                          <a:latin typeface="+mn-lt"/>
                          <a:ea typeface="+mn-ea"/>
                          <a:cs typeface="+mn-cs"/>
                        </a:rPr>
                        <a:t>235</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1F4484"/>
                          </a:solidFill>
                          <a:latin typeface="+mn-lt"/>
                          <a:ea typeface="+mn-ea"/>
                          <a:cs typeface="+mn-cs"/>
                        </a:rPr>
                        <a:t>122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1F4484"/>
                          </a:solidFill>
                          <a:latin typeface="+mn-lt"/>
                          <a:ea typeface="+mn-ea"/>
                          <a:cs typeface="+mn-cs"/>
                        </a:rPr>
                        <a:t>59</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4/64/87/0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7A3B"/>
                    </a:solidFill>
                  </a:tcPr>
                </a:tc>
                <a:tc>
                  <a:txBody>
                    <a:bodyPr/>
                    <a:lstStyle/>
                    <a:p>
                      <a:r>
                        <a:rPr lang="de-DE" sz="1400" b="1" kern="1200" noProof="0" dirty="0" smtClean="0">
                          <a:solidFill>
                            <a:srgbClr val="1F4484"/>
                          </a:solidFill>
                          <a:latin typeface="+mn-lt"/>
                          <a:ea typeface="+mn-ea"/>
                          <a:cs typeface="+mn-cs"/>
                        </a:rPr>
                        <a:t>Presentation, (Caspia)</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6712">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Orange</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249</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180</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41</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1/32/94/0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42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kern="1200" noProof="0" dirty="0" smtClean="0">
                          <a:solidFill>
                            <a:srgbClr val="D9D9D9"/>
                          </a:solidFill>
                          <a:latin typeface="+mn-lt"/>
                          <a:ea typeface="+mn-ea"/>
                          <a:cs typeface="+mn-cs"/>
                        </a:rPr>
                        <a:t>Cap. map</a:t>
                      </a:r>
                      <a:endParaRPr lang="en-GB" sz="1400" b="1" kern="1200" noProof="0" dirty="0" smtClean="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Dark Yellow</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242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202</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1F4484"/>
                          </a:solidFill>
                          <a:latin typeface="+mn-lt"/>
                          <a:ea typeface="+mn-ea"/>
                          <a:cs typeface="+mn-cs"/>
                        </a:rPr>
                        <a:t>0</a:t>
                      </a:r>
                      <a:endParaRPr lang="en-GB" sz="1400" b="1" kern="1200" baseline="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1F4484"/>
                          </a:solidFill>
                        </a:rPr>
                        <a:t>6/18/100/0</a:t>
                      </a:r>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1F4484"/>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A00"/>
                    </a:solidFill>
                  </a:tcPr>
                </a:tc>
                <a:tc>
                  <a:txBody>
                    <a:bodyPr/>
                    <a:lstStyle/>
                    <a:p>
                      <a:r>
                        <a:rPr lang="de-DE" sz="1400" b="1" kern="1200" noProof="0" dirty="0" smtClean="0">
                          <a:solidFill>
                            <a:srgbClr val="1F4484"/>
                          </a:solidFill>
                          <a:latin typeface="+mn-lt"/>
                          <a:ea typeface="+mn-ea"/>
                          <a:cs typeface="+mn-cs"/>
                        </a:rPr>
                        <a:t>Presentation, (Norway)</a:t>
                      </a:r>
                      <a:endParaRPr lang="en-GB" sz="1400" b="1" kern="1200" noProof="0" dirty="0">
                        <a:solidFill>
                          <a:srgbClr val="1F4484"/>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Yellow</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248</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234</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50</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5/1/90/0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8EA32"/>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230384">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Light Yellow</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251</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de-DE" sz="1400" b="1" kern="1200" baseline="0" noProof="0" dirty="0" smtClean="0">
                          <a:solidFill>
                            <a:srgbClr val="D9D9D9"/>
                          </a:solidFill>
                          <a:latin typeface="+mn-lt"/>
                          <a:ea typeface="+mn-ea"/>
                          <a:cs typeface="+mn-cs"/>
                        </a:rPr>
                        <a:t>247</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GB" sz="1400" b="1" kern="1200" baseline="0" noProof="0" dirty="0" smtClean="0">
                          <a:solidFill>
                            <a:srgbClr val="D9D9D9"/>
                          </a:solidFill>
                          <a:latin typeface="+mn-lt"/>
                          <a:ea typeface="+mn-ea"/>
                          <a:cs typeface="+mn-cs"/>
                        </a:rPr>
                        <a:t>194</a:t>
                      </a:r>
                      <a:endParaRPr lang="en-GB" sz="1400" b="1" kern="1200" baseline="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de-DE" sz="1400" b="1" noProof="0" dirty="0" smtClean="0">
                          <a:solidFill>
                            <a:srgbClr val="D9D9D9"/>
                          </a:solidFill>
                        </a:rPr>
                        <a:t>2/0/30/0</a:t>
                      </a:r>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400" b="1" noProof="0" dirty="0">
                        <a:solidFill>
                          <a:srgbClr val="D9D9D9"/>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BF7C2"/>
                    </a:solidFill>
                  </a:tcPr>
                </a:tc>
                <a:tc>
                  <a:txBody>
                    <a:bodyPr/>
                    <a:lstStyle/>
                    <a:p>
                      <a:r>
                        <a:rPr lang="de-DE" sz="1400" b="1" kern="1200" noProof="0" dirty="0" smtClean="0">
                          <a:solidFill>
                            <a:srgbClr val="D9D9D9"/>
                          </a:solidFill>
                          <a:latin typeface="+mn-lt"/>
                          <a:ea typeface="+mn-ea"/>
                          <a:cs typeface="+mn-cs"/>
                        </a:rPr>
                        <a:t>Cap. map</a:t>
                      </a:r>
                      <a:endParaRPr lang="en-GB" sz="1400" b="1" kern="1200" noProof="0" dirty="0">
                        <a:solidFill>
                          <a:srgbClr val="D9D9D9"/>
                        </a:solidFill>
                        <a:latin typeface="+mn-lt"/>
                        <a:ea typeface="+mn-ea"/>
                        <a:cs typeface="+mn-cs"/>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12"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dirty="0" smtClean="0"/>
              <a:t>Title</a:t>
            </a:r>
            <a:endParaRPr lang="en-GB"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7" name="Titre 1"/>
          <p:cNvSpPr>
            <a:spLocks noGrp="1"/>
          </p:cNvSpPr>
          <p:nvPr>
            <p:ph type="title" hasCustomPrompt="1"/>
          </p:nvPr>
        </p:nvSpPr>
        <p:spPr>
          <a:xfrm>
            <a:off x="457200" y="2744984"/>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dirty="0" smtClean="0"/>
              <a:t>Chapter</a:t>
            </a:r>
            <a:endParaRPr lang="en-GB"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141392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hift+Alt+right Arrow">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8"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7" name="Text Placeholder 7"/>
          <p:cNvSpPr>
            <a:spLocks noGrp="1"/>
          </p:cNvSpPr>
          <p:nvPr>
            <p:ph type="body" sz="quarter" idx="16" hasCustomPrompt="1"/>
          </p:nvPr>
        </p:nvSpPr>
        <p:spPr>
          <a:xfrm>
            <a:off x="455162" y="899195"/>
            <a:ext cx="8280920" cy="433000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sym typeface="Wingdings" pitchFamily="2" charset="2"/>
              </a:defRPr>
            </a:lvl1pPr>
            <a:lvl2pPr marL="171450" indent="-171450">
              <a:spcBef>
                <a:spcPts val="600"/>
              </a:spcBef>
              <a:buClr>
                <a:schemeClr val="accent3"/>
              </a:buClr>
              <a:buFont typeface="Calibri" pitchFamily="34" charset="0"/>
              <a:buChar char="&gt;"/>
              <a:defRPr sz="1800" baseline="0">
                <a:solidFill>
                  <a:srgbClr val="000000"/>
                </a:solidFill>
              </a:defRPr>
            </a:lvl2pPr>
            <a:lvl3pPr marL="400050" indent="-171450">
              <a:spcBef>
                <a:spcPts val="300"/>
              </a:spcBef>
              <a:buClr>
                <a:schemeClr val="accent3"/>
              </a:buClr>
              <a:buFont typeface="Wingdings" pitchFamily="2" charset="2"/>
              <a:buChar char="§"/>
              <a:defRPr sz="1800" baseline="0">
                <a:solidFill>
                  <a:srgbClr val="000000"/>
                </a:solidFill>
              </a:defRPr>
            </a:lvl3pPr>
            <a:lvl4pPr marL="628650" indent="-171450">
              <a:spcBef>
                <a:spcPts val="300"/>
              </a:spcBef>
              <a:buClr>
                <a:schemeClr val="accent3"/>
              </a:buClr>
              <a:buFont typeface="Courier New" pitchFamily="49" charset="0"/>
              <a:buChar char="o"/>
              <a:defRPr sz="1600">
                <a:solidFill>
                  <a:srgbClr val="000000"/>
                </a:solidFill>
              </a:defRPr>
            </a:lvl4pPr>
            <a:lvl5pPr marL="857250" indent="-171450">
              <a:spcBef>
                <a:spcPts val="300"/>
              </a:spcBef>
              <a:buClr>
                <a:schemeClr val="accent3"/>
              </a:buClr>
              <a:buFont typeface="Arial" pitchFamily="34" charset="0"/>
              <a:buChar char="-"/>
              <a:defRPr sz="1600">
                <a:solidFill>
                  <a:srgbClr val="000000"/>
                </a:solidFill>
              </a:defRPr>
            </a:lvl5pPr>
          </a:lstStyle>
          <a:p>
            <a:pPr marL="0" marR="0" lvl="0" indent="0" algn="l" defTabSz="914400" rtl="0" eaLnBrk="0" fontAlgn="base" latinLnBrk="0" hangingPunct="0">
              <a:lnSpc>
                <a:spcPct val="100000"/>
              </a:lnSpc>
              <a:spcBef>
                <a:spcPts val="0"/>
              </a:spcBef>
              <a:spcAft>
                <a:spcPct val="0"/>
              </a:spcAft>
              <a:buClr>
                <a:schemeClr val="accent3"/>
              </a:buClr>
              <a:buSzTx/>
              <a:buFontTx/>
              <a:buNone/>
              <a:tabLst/>
              <a:defRPr/>
            </a:pPr>
            <a:r>
              <a:rPr lang="en-GB" b="1" i="1" kern="100" noProof="0" dirty="0" smtClean="0">
                <a:solidFill>
                  <a:srgbClr val="000000"/>
                </a:solidFill>
                <a:latin typeface="+mj-lt"/>
              </a:rPr>
              <a:t>Diff. bullet levels with: Shift + Alt + </a:t>
            </a:r>
            <a:r>
              <a:rPr lang="en-GB" b="1" i="1" kern="100" noProof="0" dirty="0" err="1" smtClean="0">
                <a:solidFill>
                  <a:srgbClr val="000000"/>
                </a:solidFill>
                <a:latin typeface="+mj-lt"/>
              </a:rPr>
              <a:t>rightArrow</a:t>
            </a:r>
            <a:endParaRPr lang="en-GB" noProof="0" dirty="0" smtClean="0"/>
          </a:p>
          <a:p>
            <a:pPr lvl="1"/>
            <a:r>
              <a:rPr lang="de-DE" noProof="0" dirty="0" smtClean="0"/>
              <a:t>Second level (Calibri, 18, black)</a:t>
            </a:r>
            <a:endParaRPr lang="en-GB" noProof="0" dirty="0" smtClean="0"/>
          </a:p>
          <a:p>
            <a:pPr lvl="2"/>
            <a:r>
              <a:rPr lang="en-GB" noProof="0" dirty="0" smtClean="0"/>
              <a:t>Third level (Calibri, 18, black)</a:t>
            </a:r>
          </a:p>
          <a:p>
            <a:pPr lvl="3"/>
            <a:r>
              <a:rPr lang="en-GB" noProof="0" dirty="0" smtClean="0"/>
              <a:t>Fourth level (Calibri, 16, black)</a:t>
            </a:r>
          </a:p>
          <a:p>
            <a:pPr lvl="4"/>
            <a:r>
              <a:rPr lang="en-GB" noProof="0" dirty="0" smtClean="0"/>
              <a:t>Fifth level</a:t>
            </a:r>
          </a:p>
          <a:p>
            <a:pPr lvl="0"/>
            <a:endParaRPr lang="en-GB" noProof="0" dirty="0" smtClean="0"/>
          </a:p>
        </p:txBody>
      </p:sp>
      <p:sp>
        <p:nvSpPr>
          <p:cNvPr id="10"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dirty="0" smtClean="0"/>
              <a:t>Title</a:t>
            </a:r>
            <a:endParaRPr lang="en-GB" noProof="0" dirty="0"/>
          </a:p>
        </p:txBody>
      </p:sp>
      <p:sp>
        <p:nvSpPr>
          <p:cNvPr id="12" name="Text Placeholder 17"/>
          <p:cNvSpPr>
            <a:spLocks noGrp="1"/>
          </p:cNvSpPr>
          <p:nvPr>
            <p:ph type="body" sz="quarter" idx="14" hasCustomPrompt="1"/>
          </p:nvPr>
        </p:nvSpPr>
        <p:spPr>
          <a:xfrm>
            <a:off x="505644" y="5373216"/>
            <a:ext cx="8168079" cy="374571"/>
          </a:xfrm>
          <a:prstGeom prst="roundRect">
            <a:avLst/>
          </a:prstGeom>
          <a:noFill/>
          <a:ln w="50800" cap="rnd"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a:buFontTx/>
              <a:buNone/>
              <a:defRPr lang="en-GB" sz="1600" i="1" dirty="0">
                <a:solidFill>
                  <a:schemeClr val="tx1"/>
                </a:solidFill>
                <a:ea typeface="+mn-ea"/>
                <a:cs typeface="Arial" pitchFamily="34" charset="0"/>
              </a:defRPr>
            </a:lvl1pPr>
          </a:lstStyle>
          <a:p>
            <a:pPr lvl="0" algn="ctr">
              <a:spcBef>
                <a:spcPct val="0"/>
              </a:spcBef>
            </a:pPr>
            <a:r>
              <a:rPr lang="en-GB" sz="1600" i="1" dirty="0" smtClean="0">
                <a:solidFill>
                  <a:srgbClr val="000000"/>
                </a:solidFill>
                <a:latin typeface="+mn-lt"/>
                <a:cs typeface="Arial" pitchFamily="34" charset="0"/>
              </a:rPr>
              <a:t>&lt;…&gt; (Calibri, Italic, 16, black, </a:t>
            </a:r>
            <a:r>
              <a:rPr lang="en-GB" sz="1600" i="1" dirty="0" err="1" smtClean="0">
                <a:solidFill>
                  <a:srgbClr val="000000"/>
                </a:solidFill>
                <a:latin typeface="+mn-lt"/>
                <a:cs typeface="Arial" pitchFamily="34" charset="0"/>
              </a:rPr>
              <a:t>center</a:t>
            </a:r>
            <a:r>
              <a:rPr lang="en-GB" sz="1600" i="1" dirty="0" smtClean="0">
                <a:solidFill>
                  <a:srgbClr val="000000"/>
                </a:solidFill>
                <a:latin typeface="+mn-lt"/>
                <a:cs typeface="Arial" pitchFamily="34" charset="0"/>
              </a:rPr>
              <a:t>)</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abulato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0"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9"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3" name="Text Placeholder 17"/>
          <p:cNvSpPr>
            <a:spLocks noGrp="1"/>
          </p:cNvSpPr>
          <p:nvPr>
            <p:ph type="body" sz="quarter" idx="14" hasCustomPrompt="1"/>
          </p:nvPr>
        </p:nvSpPr>
        <p:spPr>
          <a:xfrm>
            <a:off x="505644" y="5373216"/>
            <a:ext cx="8168079" cy="374571"/>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a:buFontTx/>
              <a:buNone/>
              <a:defRPr lang="en-GB" sz="1600" i="1" dirty="0">
                <a:solidFill>
                  <a:schemeClr val="tx1"/>
                </a:solidFill>
                <a:ea typeface="+mn-ea"/>
                <a:cs typeface="Arial" pitchFamily="34" charset="0"/>
              </a:defRPr>
            </a:lvl1pPr>
          </a:lstStyle>
          <a:p>
            <a:pPr lvl="0" algn="ctr">
              <a:spcBef>
                <a:spcPct val="0"/>
              </a:spcBef>
            </a:pPr>
            <a:r>
              <a:rPr lang="en-GB" sz="1600" i="1" dirty="0" smtClean="0">
                <a:solidFill>
                  <a:srgbClr val="000000"/>
                </a:solidFill>
                <a:latin typeface="+mn-lt"/>
                <a:cs typeface="Arial" pitchFamily="34" charset="0"/>
              </a:rPr>
              <a:t>&lt;…&gt; (Calibri, Italic, 16, black, </a:t>
            </a:r>
            <a:r>
              <a:rPr lang="en-GB" sz="1600" i="1" dirty="0" err="1" smtClean="0">
                <a:solidFill>
                  <a:srgbClr val="000000"/>
                </a:solidFill>
                <a:latin typeface="+mn-lt"/>
                <a:cs typeface="Arial" pitchFamily="34" charset="0"/>
              </a:rPr>
              <a:t>center</a:t>
            </a:r>
            <a:r>
              <a:rPr lang="en-GB" sz="1600" i="1" dirty="0" smtClean="0">
                <a:solidFill>
                  <a:srgbClr val="000000"/>
                </a:solidFill>
                <a:latin typeface="+mn-lt"/>
                <a:cs typeface="Arial" pitchFamily="34" charset="0"/>
              </a:rPr>
              <a:t>)</a:t>
            </a:r>
          </a:p>
        </p:txBody>
      </p:sp>
      <p:sp>
        <p:nvSpPr>
          <p:cNvPr id="14" name="Text Placeholder 7"/>
          <p:cNvSpPr>
            <a:spLocks noGrp="1"/>
          </p:cNvSpPr>
          <p:nvPr>
            <p:ph type="body" sz="quarter" idx="16" hasCustomPrompt="1"/>
          </p:nvPr>
        </p:nvSpPr>
        <p:spPr>
          <a:xfrm>
            <a:off x="455162" y="1412776"/>
            <a:ext cx="8280920" cy="3816424"/>
          </a:xfrm>
          <a:prstGeom prst="rect">
            <a:avLst/>
          </a:prstGeom>
        </p:spPr>
        <p:txBody>
          <a:bodyPr/>
          <a:lstStyle>
            <a:lvl1pPr marL="171450" indent="-171450">
              <a:spcBef>
                <a:spcPts val="600"/>
              </a:spcBef>
              <a:buClr>
                <a:schemeClr val="accent3"/>
              </a:buClr>
              <a:buFont typeface="Calibri" pitchFamily="34" charset="0"/>
              <a:buChar char="&gt;"/>
              <a:defRPr sz="1800" baseline="0">
                <a:solidFill>
                  <a:srgbClr val="000000"/>
                </a:solidFill>
                <a:sym typeface="Wingdings" pitchFamily="2" charset="2"/>
              </a:defRPr>
            </a:lvl1pPr>
            <a:lvl2pPr marL="400050" indent="-171450">
              <a:spcBef>
                <a:spcPts val="300"/>
              </a:spcBef>
              <a:buClr>
                <a:schemeClr val="accent3"/>
              </a:buClr>
              <a:buFont typeface="Wingdings" pitchFamily="2" charset="2"/>
              <a:buChar char="§"/>
              <a:defRPr sz="1800" baseline="0">
                <a:solidFill>
                  <a:srgbClr val="000000"/>
                </a:solidFill>
              </a:defRPr>
            </a:lvl2pPr>
            <a:lvl3pPr marL="628650" indent="-171450">
              <a:spcBef>
                <a:spcPts val="300"/>
              </a:spcBef>
              <a:buClr>
                <a:schemeClr val="accent3"/>
              </a:buClr>
              <a:buFont typeface="Courier New" pitchFamily="49" charset="0"/>
              <a:buChar char="o"/>
              <a:defRPr sz="1600" baseline="0">
                <a:solidFill>
                  <a:srgbClr val="000000"/>
                </a:solidFill>
              </a:defRPr>
            </a:lvl3pPr>
            <a:lvl4pPr marL="857250" indent="-171450">
              <a:spcBef>
                <a:spcPts val="300"/>
              </a:spcBef>
              <a:buClr>
                <a:schemeClr val="accent3"/>
              </a:buClr>
              <a:defRPr sz="1600">
                <a:solidFill>
                  <a:srgbClr val="000000"/>
                </a:solidFill>
              </a:defRPr>
            </a:lvl4pPr>
            <a:lvl5pPr>
              <a:defRPr>
                <a:solidFill>
                  <a:srgbClr val="000000"/>
                </a:solidFill>
              </a:defRPr>
            </a:lvl5pPr>
          </a:lstStyle>
          <a:p>
            <a:pPr lvl="0"/>
            <a:r>
              <a:rPr lang="en-GB" noProof="0" dirty="0" smtClean="0"/>
              <a:t>Diff. bullet levels with “tabulator”</a:t>
            </a:r>
          </a:p>
          <a:p>
            <a:pPr lvl="1"/>
            <a:r>
              <a:rPr lang="en-GB" noProof="0" dirty="0" smtClean="0"/>
              <a:t>Third level (Calibri, 18, black)</a:t>
            </a:r>
          </a:p>
          <a:p>
            <a:pPr lvl="2"/>
            <a:r>
              <a:rPr lang="en-GB" noProof="0" dirty="0" smtClean="0"/>
              <a:t>Fourth level (Calibri, 16, black)</a:t>
            </a:r>
          </a:p>
          <a:p>
            <a:pPr lvl="3"/>
            <a:r>
              <a:rPr lang="en-GB" noProof="0" dirty="0" smtClean="0"/>
              <a:t>Fifth level</a:t>
            </a:r>
          </a:p>
        </p:txBody>
      </p:sp>
      <p:sp>
        <p:nvSpPr>
          <p:cNvPr id="15" name="Text Placeholder 17"/>
          <p:cNvSpPr>
            <a:spLocks noGrp="1"/>
          </p:cNvSpPr>
          <p:nvPr>
            <p:ph type="body" sz="quarter" idx="13" hasCustomPrompt="1"/>
          </p:nvPr>
        </p:nvSpPr>
        <p:spPr>
          <a:xfrm>
            <a:off x="458019" y="900073"/>
            <a:ext cx="8281169" cy="440695"/>
          </a:xfrm>
          <a:prstGeom prst="rect">
            <a:avLst/>
          </a:prstGeom>
        </p:spPr>
        <p:txBody>
          <a:bodyPr/>
          <a:lstStyle>
            <a:lvl1pPr marL="0" indent="0" algn="l">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First Level (Calibri,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Chart: Tabul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2" name="Titre 1"/>
          <p:cNvSpPr>
            <a:spLocks noGrp="1"/>
          </p:cNvSpPr>
          <p:nvPr>
            <p:ph type="title" hasCustomPrompt="1"/>
          </p:nvPr>
        </p:nvSpPr>
        <p:spPr>
          <a:xfrm>
            <a:off x="457200" y="259200"/>
            <a:ext cx="8280000" cy="540000"/>
          </a:xfrm>
          <a:prstGeom prst="rect">
            <a:avLst/>
          </a:prstGeom>
        </p:spPr>
        <p:txBody>
          <a:bodyPr>
            <a:noAutofit/>
          </a:bodyPr>
          <a:lstStyle>
            <a:lvl1pPr algn="ct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1"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4" name="Chart Placeholder 3"/>
          <p:cNvSpPr>
            <a:spLocks noGrp="1"/>
          </p:cNvSpPr>
          <p:nvPr>
            <p:ph type="chart" sz="quarter" idx="13"/>
          </p:nvPr>
        </p:nvSpPr>
        <p:spPr>
          <a:xfrm>
            <a:off x="4932040" y="1700808"/>
            <a:ext cx="3816424" cy="4205039"/>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pitchFamily="34" charset="0"/>
              <a:buNone/>
              <a:tabLst/>
              <a:defRPr lang="en-GB" sz="2200" b="1" i="1" u="none" strike="noStrike" kern="1200" baseline="0" noProof="0">
                <a:solidFill>
                  <a:prstClr val="black"/>
                </a:solidFill>
                <a:effectLst/>
                <a:latin typeface="+mj-lt"/>
                <a:ea typeface="+mn-ea"/>
                <a:cs typeface="+mn-cs"/>
              </a:defRPr>
            </a:lvl1pPr>
          </a:lstStyle>
          <a:p>
            <a:r>
              <a:rPr lang="en-US" smtClean="0"/>
              <a:t>Click icon to add chart</a:t>
            </a:r>
            <a:endParaRPr lang="en-GB" dirty="0"/>
          </a:p>
        </p:txBody>
      </p:sp>
      <p:sp>
        <p:nvSpPr>
          <p:cNvPr id="10" name="Text Placeholder 7"/>
          <p:cNvSpPr>
            <a:spLocks noGrp="1"/>
          </p:cNvSpPr>
          <p:nvPr>
            <p:ph type="body" sz="quarter" idx="16" hasCustomPrompt="1"/>
          </p:nvPr>
        </p:nvSpPr>
        <p:spPr>
          <a:xfrm>
            <a:off x="455162" y="1700807"/>
            <a:ext cx="4417762" cy="4205039"/>
          </a:xfrm>
          <a:prstGeom prst="rect">
            <a:avLst/>
          </a:prstGeom>
        </p:spPr>
        <p:txBody>
          <a:bodyPr/>
          <a:lstStyle>
            <a:lvl1pPr marL="171450" indent="-171450">
              <a:spcBef>
                <a:spcPts val="600"/>
              </a:spcBef>
              <a:buClr>
                <a:schemeClr val="accent3"/>
              </a:buClr>
              <a:buFont typeface="Calibri" pitchFamily="34" charset="0"/>
              <a:buChar char="&gt;"/>
              <a:defRPr sz="1800" baseline="0">
                <a:solidFill>
                  <a:srgbClr val="000000"/>
                </a:solidFill>
              </a:defRPr>
            </a:lvl1pPr>
            <a:lvl2pPr marL="400050" indent="-171450">
              <a:spcBef>
                <a:spcPts val="300"/>
              </a:spcBef>
              <a:buClr>
                <a:schemeClr val="accent3"/>
              </a:buClr>
              <a:buFont typeface="Wingdings" pitchFamily="2" charset="2"/>
              <a:buChar char="§"/>
              <a:defRPr lang="en-US" sz="1800" kern="1200" baseline="0" dirty="0" smtClean="0">
                <a:solidFill>
                  <a:srgbClr val="000000"/>
                </a:solidFill>
                <a:latin typeface="+mn-lt"/>
                <a:ea typeface="ＭＳ Ｐゴシック" pitchFamily="-111" charset="-128"/>
                <a:cs typeface="ＭＳ Ｐゴシック"/>
              </a:defRPr>
            </a:lvl2pPr>
            <a:lvl3pPr marL="628650" indent="-171450">
              <a:spcBef>
                <a:spcPts val="300"/>
              </a:spcBef>
              <a:buClr>
                <a:schemeClr val="accent3"/>
              </a:buClr>
              <a:buFont typeface="Courier New" pitchFamily="49" charset="0"/>
              <a:buChar char="o"/>
              <a:defRPr sz="1600" baseline="0">
                <a:solidFill>
                  <a:srgbClr val="000000"/>
                </a:solidFill>
              </a:defRPr>
            </a:lvl3pPr>
            <a:lvl4pPr marL="857250" indent="-171450">
              <a:spcBef>
                <a:spcPts val="300"/>
              </a:spcBef>
              <a:buClr>
                <a:schemeClr val="accent3"/>
              </a:buClr>
              <a:defRPr sz="1600">
                <a:solidFill>
                  <a:srgbClr val="000000"/>
                </a:solidFill>
              </a:defRPr>
            </a:lvl4pPr>
            <a:lvl5pPr>
              <a:defRPr>
                <a:solidFill>
                  <a:srgbClr val="000000"/>
                </a:solidFill>
              </a:defRPr>
            </a:lvl5pPr>
          </a:lstStyle>
          <a:p>
            <a:pPr lvl="0"/>
            <a:r>
              <a:rPr lang="en-US" dirty="0" smtClean="0"/>
              <a:t>Diff. bullet levels with “tabulator”</a:t>
            </a:r>
          </a:p>
          <a:p>
            <a:pPr lvl="1"/>
            <a:r>
              <a:rPr lang="en-US" dirty="0" smtClean="0"/>
              <a:t>Third level (Calibri, 18, black)</a:t>
            </a:r>
          </a:p>
          <a:p>
            <a:pPr lvl="2"/>
            <a:r>
              <a:rPr lang="en-US" dirty="0" smtClean="0"/>
              <a:t>Fourth level (Calibri, 16, black)</a:t>
            </a:r>
          </a:p>
          <a:p>
            <a:pPr lvl="3"/>
            <a:r>
              <a:rPr lang="en-US" dirty="0" smtClean="0"/>
              <a:t>Fifth level</a:t>
            </a:r>
          </a:p>
        </p:txBody>
      </p:sp>
      <p:sp>
        <p:nvSpPr>
          <p:cNvPr id="12" name="Text Placeholder 17"/>
          <p:cNvSpPr>
            <a:spLocks noGrp="1"/>
          </p:cNvSpPr>
          <p:nvPr>
            <p:ph type="body" sz="quarter" idx="17" hasCustomPrompt="1"/>
          </p:nvPr>
        </p:nvSpPr>
        <p:spPr>
          <a:xfrm>
            <a:off x="458019" y="900073"/>
            <a:ext cx="4417895" cy="728727"/>
          </a:xfrm>
          <a:prstGeom prst="rect">
            <a:avLst/>
          </a:prstGeom>
        </p:spPr>
        <p:txBody>
          <a:bodyPr/>
          <a:lstStyle>
            <a:lvl1pPr marL="0" indent="0" algn="l">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First Level (Calibri,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sp>
        <p:nvSpPr>
          <p:cNvPr id="14" name="Text Placeholder 17"/>
          <p:cNvSpPr>
            <a:spLocks noGrp="1"/>
          </p:cNvSpPr>
          <p:nvPr>
            <p:ph type="body" sz="quarter" idx="18" hasCustomPrompt="1"/>
          </p:nvPr>
        </p:nvSpPr>
        <p:spPr>
          <a:xfrm>
            <a:off x="4932041" y="889670"/>
            <a:ext cx="3816424" cy="728727"/>
          </a:xfrm>
          <a:prstGeom prst="rect">
            <a:avLst/>
          </a:prstGeom>
        </p:spPr>
        <p:txBody>
          <a:bodyPr/>
          <a:lstStyle>
            <a:lvl1pPr marL="0" indent="0" algn="ctr">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Chart Title </a:t>
            </a:r>
            <a:br>
              <a:rPr lang="en-GB" b="1" i="1" kern="100" dirty="0" smtClean="0">
                <a:solidFill>
                  <a:srgbClr val="000000"/>
                </a:solidFill>
                <a:latin typeface="+mj-lt"/>
              </a:rPr>
            </a:br>
            <a:r>
              <a:rPr lang="en-GB" b="1" i="1" kern="100" dirty="0" smtClean="0">
                <a:solidFill>
                  <a:srgbClr val="000000"/>
                </a:solidFill>
                <a:latin typeface="+mj-lt"/>
              </a:rPr>
              <a:t>(Calibri,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11251495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0"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15" name="Chart Placeholder 3"/>
          <p:cNvSpPr>
            <a:spLocks noGrp="1"/>
          </p:cNvSpPr>
          <p:nvPr>
            <p:ph type="chart" sz="quarter" idx="13"/>
          </p:nvPr>
        </p:nvSpPr>
        <p:spPr>
          <a:xfrm>
            <a:off x="458019" y="1700808"/>
            <a:ext cx="8280920" cy="4205039"/>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pitchFamily="34" charset="0"/>
              <a:buNone/>
              <a:tabLst/>
              <a:defRPr lang="en-GB" sz="2200" b="1" i="1" u="none" strike="noStrike" kern="1200" baseline="0" noProof="0">
                <a:solidFill>
                  <a:prstClr val="black"/>
                </a:solidFill>
                <a:effectLst/>
                <a:latin typeface="+mj-lt"/>
                <a:ea typeface="+mn-ea"/>
                <a:cs typeface="+mn-cs"/>
              </a:defRPr>
            </a:lvl1pPr>
          </a:lstStyle>
          <a:p>
            <a:r>
              <a:rPr lang="en-US" smtClean="0"/>
              <a:t>Click icon to add chart</a:t>
            </a:r>
            <a:endParaRPr lang="en-GB" dirty="0"/>
          </a:p>
        </p:txBody>
      </p:sp>
      <p:sp>
        <p:nvSpPr>
          <p:cNvPr id="16" name="Text Placeholder 17"/>
          <p:cNvSpPr>
            <a:spLocks noGrp="1"/>
          </p:cNvSpPr>
          <p:nvPr>
            <p:ph type="body" sz="quarter" idx="18" hasCustomPrompt="1"/>
          </p:nvPr>
        </p:nvSpPr>
        <p:spPr>
          <a:xfrm>
            <a:off x="458020" y="889670"/>
            <a:ext cx="8280920" cy="728727"/>
          </a:xfrm>
          <a:prstGeom prst="rect">
            <a:avLst/>
          </a:prstGeom>
        </p:spPr>
        <p:txBody>
          <a:bodyPr/>
          <a:lstStyle>
            <a:lvl1pPr marL="0" indent="0" algn="ctr">
              <a:lnSpc>
                <a:spcPct val="100000"/>
              </a:lnSpc>
              <a:spcBef>
                <a:spcPts val="0"/>
              </a:spcBef>
              <a:buClr>
                <a:schemeClr val="accent3"/>
              </a:buClr>
              <a:buFontTx/>
              <a:buNone/>
              <a:defRPr lang="en-GB" sz="2200" b="1" i="1" kern="100" smtClean="0">
                <a:solidFill>
                  <a:srgbClr val="000000"/>
                </a:solidFill>
              </a:defRPr>
            </a:lvl1pPr>
            <a:lvl2pPr marL="0" marR="0" indent="-285750" algn="l" defTabSz="914400" rtl="0" eaLnBrk="0" fontAlgn="base" latinLnBrk="0" hangingPunct="0">
              <a:lnSpc>
                <a:spcPct val="100000"/>
              </a:lnSpc>
              <a:spcBef>
                <a:spcPts val="0"/>
              </a:spcBef>
              <a:spcAft>
                <a:spcPct val="0"/>
              </a:spcAft>
              <a:buClr>
                <a:srgbClr val="CBD300"/>
              </a:buClr>
              <a:buSzPct val="130000"/>
              <a:buFont typeface="Wingdings" pitchFamily="2" charset="2"/>
              <a:buChar char="v"/>
              <a:tabLst/>
              <a:defRPr/>
            </a:lvl2pPr>
            <a:lvl3pPr marL="914400" indent="0">
              <a:lnSpc>
                <a:spcPct val="100000"/>
              </a:lnSpc>
              <a:spcBef>
                <a:spcPts val="0"/>
              </a:spcBef>
              <a:buFontTx/>
              <a:buNone/>
              <a:defRPr sz="1600"/>
            </a:lvl3pPr>
          </a:lstStyle>
          <a:p>
            <a:r>
              <a:rPr lang="en-GB" b="1" i="1" kern="100" dirty="0" smtClean="0">
                <a:solidFill>
                  <a:srgbClr val="000000"/>
                </a:solidFill>
                <a:latin typeface="+mj-lt"/>
              </a:rPr>
              <a:t>Chart Title (Calibri, </a:t>
            </a:r>
            <a:r>
              <a:rPr lang="en-GB" b="1" i="1" kern="100" dirty="0" err="1" smtClean="0">
                <a:solidFill>
                  <a:srgbClr val="000000"/>
                </a:solidFill>
                <a:latin typeface="+mj-lt"/>
              </a:rPr>
              <a:t>Bold+Italic</a:t>
            </a:r>
            <a:r>
              <a:rPr lang="en-GB" b="1" i="1" kern="100" dirty="0" smtClean="0">
                <a:solidFill>
                  <a:srgbClr val="000000"/>
                </a:solidFill>
                <a:latin typeface="+mj-lt"/>
              </a:rPr>
              <a:t>, 22, black)</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216648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830" y="865457"/>
            <a:ext cx="4762434" cy="4915424"/>
          </a:xfrm>
          <a:prstGeom prst="rect">
            <a:avLst/>
          </a:prstGeom>
        </p:spPr>
      </p:pic>
      <p:sp>
        <p:nvSpPr>
          <p:cNvPr id="14" name="Titre 1"/>
          <p:cNvSpPr>
            <a:spLocks noGrp="1"/>
          </p:cNvSpPr>
          <p:nvPr>
            <p:ph type="title" hasCustomPrompt="1"/>
          </p:nvPr>
        </p:nvSpPr>
        <p:spPr>
          <a:xfrm>
            <a:off x="457200" y="259200"/>
            <a:ext cx="8280000" cy="540000"/>
          </a:xfrm>
          <a:prstGeom prst="rect">
            <a:avLst/>
          </a:prstGeom>
        </p:spPr>
        <p:txBody>
          <a:bodyPr>
            <a:noAutofit/>
          </a:bodyPr>
          <a:lstStyle>
            <a:lvl1pPr>
              <a:defRPr sz="3200" b="1" baseline="0">
                <a:solidFill>
                  <a:schemeClr val="tx1"/>
                </a:solidFill>
                <a:latin typeface="Calibri" pitchFamily="34" charset="0"/>
                <a:cs typeface="Arial" pitchFamily="34" charset="0"/>
              </a:defRPr>
            </a:lvl1pPr>
          </a:lstStyle>
          <a:p>
            <a:r>
              <a:rPr lang="en-GB" noProof="0" smtClean="0"/>
              <a:t>Title</a:t>
            </a:r>
            <a:endParaRPr lang="en-GB" noProof="0"/>
          </a:p>
        </p:txBody>
      </p:sp>
      <p:sp>
        <p:nvSpPr>
          <p:cNvPr id="15" name="Espace réservé du numéro de diapositive 5"/>
          <p:cNvSpPr>
            <a:spLocks noGrp="1"/>
          </p:cNvSpPr>
          <p:nvPr>
            <p:ph type="sldNum" sz="quarter" idx="13"/>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a:t>
            </a:fld>
            <a:endParaRPr lang="en-GB" noProof="0" dirty="0"/>
          </a:p>
        </p:txBody>
      </p:sp>
      <p:sp>
        <p:nvSpPr>
          <p:cNvPr id="3" name="Table Placeholder 2"/>
          <p:cNvSpPr>
            <a:spLocks noGrp="1"/>
          </p:cNvSpPr>
          <p:nvPr>
            <p:ph type="tbl" sz="quarter" idx="14"/>
          </p:nvPr>
        </p:nvSpPr>
        <p:spPr>
          <a:xfrm>
            <a:off x="467544" y="884904"/>
            <a:ext cx="8280920" cy="5064376"/>
          </a:xfrm>
          <a:prstGeom prst="rect">
            <a:avLst/>
          </a:prstGeom>
        </p:spPr>
        <p:txBody>
          <a:bodyPr/>
          <a:lstStyle>
            <a:lvl1pPr marL="0" indent="0" algn="ctr">
              <a:buNone/>
              <a:defRPr sz="1800"/>
            </a:lvl1pPr>
          </a:lstStyle>
          <a:p>
            <a:r>
              <a:rPr lang="en-US" smtClean="0"/>
              <a:t>Click icon to add table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93548" y="6093296"/>
            <a:ext cx="956903" cy="616732"/>
          </a:xfrm>
          <a:prstGeom prst="rect">
            <a:avLst/>
          </a:prstGeom>
        </p:spPr>
      </p:pic>
    </p:spTree>
    <p:extLst>
      <p:ext uri="{BB962C8B-B14F-4D97-AF65-F5344CB8AC3E}">
        <p14:creationId xmlns:p14="http://schemas.microsoft.com/office/powerpoint/2010/main" val="18567099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5" r:id="rId5"/>
    <p:sldLayoutId id="2147483684" r:id="rId6"/>
    <p:sldLayoutId id="2147483694" r:id="rId7"/>
    <p:sldLayoutId id="2147483695" r:id="rId8"/>
    <p:sldLayoutId id="2147483696" r:id="rId9"/>
    <p:sldLayoutId id="2147483697" r:id="rId10"/>
    <p:sldLayoutId id="214748369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0.emf"/><Relationship Id="rId7" Type="http://schemas.openxmlformats.org/officeDocument/2006/relationships/package" Target="../embeddings/Microsoft_Excel_Worksheet3.xlsx"/><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package" Target="../embeddings/Microsoft_Excel_Worksheet2.xlsx"/><Relationship Id="rId4" Type="http://schemas.openxmlformats.org/officeDocument/2006/relationships/image" Target="../media/image11.emf"/><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package" Target="../embeddings/Microsoft_Excel_Worksheet5.xlsx"/><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fr-FR" sz="4900" dirty="0" err="1" smtClean="0"/>
              <a:t>Cost-Benefit</a:t>
            </a:r>
            <a:r>
              <a:rPr lang="fr-FR" sz="4900" dirty="0" smtClean="0"/>
              <a:t> </a:t>
            </a:r>
            <a:r>
              <a:rPr lang="fr-FR" sz="4900" dirty="0" err="1" smtClean="0"/>
              <a:t>Analysis</a:t>
            </a:r>
            <a:r>
              <a:rPr lang="fr-FR" sz="4900" dirty="0" smtClean="0"/>
              <a:t/>
            </a:r>
            <a:br>
              <a:rPr lang="fr-FR" sz="4900" dirty="0" smtClean="0"/>
            </a:br>
            <a:r>
              <a:rPr lang="en-GB" sz="3600" dirty="0" smtClean="0">
                <a:solidFill>
                  <a:schemeClr val="accent3"/>
                </a:solidFill>
              </a:rPr>
              <a:t>Modelling: indicators &amp; Monetization</a:t>
            </a:r>
            <a:endParaRPr lang="en-GB" sz="3600" dirty="0">
              <a:solidFill>
                <a:schemeClr val="accent3"/>
              </a:solidFill>
            </a:endParaRPr>
          </a:p>
        </p:txBody>
      </p:sp>
      <p:sp>
        <p:nvSpPr>
          <p:cNvPr id="10" name="Text Placeholder 9"/>
          <p:cNvSpPr>
            <a:spLocks noGrp="1"/>
          </p:cNvSpPr>
          <p:nvPr>
            <p:ph type="body" sz="quarter" idx="14"/>
          </p:nvPr>
        </p:nvSpPr>
        <p:spPr>
          <a:xfrm>
            <a:off x="2466975" y="6248400"/>
            <a:ext cx="4191000" cy="360064"/>
          </a:xfrm>
        </p:spPr>
        <p:txBody>
          <a:bodyPr/>
          <a:lstStyle/>
          <a:p>
            <a:r>
              <a:rPr lang="en-GB" dirty="0" smtClean="0"/>
              <a:t>TYNDP/CBA SJWS 6 – 13 May 2014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costs are measured - </a:t>
            </a:r>
            <a:r>
              <a:rPr lang="en-US" dirty="0" smtClean="0"/>
              <a:t>2</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10</a:t>
            </a:fld>
            <a:endParaRPr lang="en-GB" noProof="0" dirty="0"/>
          </a:p>
        </p:txBody>
      </p:sp>
      <p:sp>
        <p:nvSpPr>
          <p:cNvPr id="7" name="Rectangle 6"/>
          <p:cNvSpPr/>
          <p:nvPr/>
        </p:nvSpPr>
        <p:spPr>
          <a:xfrm>
            <a:off x="318765" y="369116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a:off x="525263" y="378427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12" name="Oval 11"/>
          <p:cNvSpPr/>
          <p:nvPr/>
        </p:nvSpPr>
        <p:spPr>
          <a:xfrm>
            <a:off x="1403648" y="380332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3" name="Oval 12"/>
          <p:cNvSpPr/>
          <p:nvPr/>
        </p:nvSpPr>
        <p:spPr>
          <a:xfrm>
            <a:off x="971600" y="437939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19" name="Straight Arrow Connector 18"/>
          <p:cNvCxnSpPr>
            <a:stCxn id="13" idx="1"/>
            <a:endCxn id="11" idx="4"/>
          </p:cNvCxnSpPr>
          <p:nvPr/>
        </p:nvCxnSpPr>
        <p:spPr>
          <a:xfrm flipH="1" flipV="1">
            <a:off x="741287" y="421632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4"/>
            <a:endCxn id="13" idx="6"/>
          </p:cNvCxnSpPr>
          <p:nvPr/>
        </p:nvCxnSpPr>
        <p:spPr>
          <a:xfrm flipH="1">
            <a:off x="1403648" y="423537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979712" y="1484784"/>
            <a:ext cx="100811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1</a:t>
            </a:r>
          </a:p>
          <a:p>
            <a:pPr algn="ctr"/>
            <a:r>
              <a:rPr lang="en-US" sz="1200" b="1" dirty="0" smtClean="0"/>
              <a:t>LNG</a:t>
            </a:r>
            <a:endParaRPr lang="en-US" sz="1200" b="1" dirty="0"/>
          </a:p>
        </p:txBody>
      </p:sp>
      <p:sp>
        <p:nvSpPr>
          <p:cNvPr id="28" name="Oval 27"/>
          <p:cNvSpPr/>
          <p:nvPr/>
        </p:nvSpPr>
        <p:spPr>
          <a:xfrm>
            <a:off x="3779912" y="1484784"/>
            <a:ext cx="1008112" cy="576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2</a:t>
            </a:r>
            <a:endParaRPr lang="en-US" sz="1200" b="1" dirty="0" smtClean="0"/>
          </a:p>
        </p:txBody>
      </p:sp>
      <p:sp>
        <p:nvSpPr>
          <p:cNvPr id="30" name="Oval 29"/>
          <p:cNvSpPr/>
          <p:nvPr/>
        </p:nvSpPr>
        <p:spPr>
          <a:xfrm>
            <a:off x="251520" y="299256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Summer</a:t>
            </a:r>
            <a:endParaRPr lang="en-US" sz="900" dirty="0"/>
          </a:p>
        </p:txBody>
      </p:sp>
      <p:sp>
        <p:nvSpPr>
          <p:cNvPr id="31" name="Oval 30"/>
          <p:cNvSpPr/>
          <p:nvPr/>
        </p:nvSpPr>
        <p:spPr>
          <a:xfrm>
            <a:off x="1259632" y="299695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a:t>
            </a:r>
            <a:r>
              <a:rPr lang="en-US" sz="900" dirty="0"/>
              <a:t>Summer</a:t>
            </a:r>
          </a:p>
        </p:txBody>
      </p:sp>
      <p:cxnSp>
        <p:nvCxnSpPr>
          <p:cNvPr id="33" name="Straight Arrow Connector 32"/>
          <p:cNvCxnSpPr>
            <a:stCxn id="30" idx="4"/>
            <a:endCxn id="11" idx="0"/>
          </p:cNvCxnSpPr>
          <p:nvPr/>
        </p:nvCxnSpPr>
        <p:spPr>
          <a:xfrm>
            <a:off x="683568" y="342461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2" idx="0"/>
          </p:cNvCxnSpPr>
          <p:nvPr/>
        </p:nvCxnSpPr>
        <p:spPr>
          <a:xfrm flipH="1">
            <a:off x="1619672" y="342461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7" name="Flowchart: Magnetic Disk 36"/>
          <p:cNvSpPr/>
          <p:nvPr/>
        </p:nvSpPr>
        <p:spPr>
          <a:xfrm>
            <a:off x="2267744" y="5661248"/>
            <a:ext cx="648072" cy="504056"/>
          </a:xfrm>
          <a:prstGeom prst="flowChartMagneticDisk">
            <a:avLst/>
          </a:prstGeom>
          <a:solidFill>
            <a:schemeClr val="accent5"/>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A</a:t>
            </a:r>
            <a:endParaRPr lang="en-US" sz="800" b="1" dirty="0"/>
          </a:p>
        </p:txBody>
      </p:sp>
      <p:sp>
        <p:nvSpPr>
          <p:cNvPr id="38" name="Flowchart: Magnetic Disk 37"/>
          <p:cNvSpPr/>
          <p:nvPr/>
        </p:nvSpPr>
        <p:spPr>
          <a:xfrm>
            <a:off x="3131840" y="5661248"/>
            <a:ext cx="648072" cy="504056"/>
          </a:xfrm>
          <a:prstGeom prst="flowChartMagneticDisk">
            <a:avLst/>
          </a:prstGeom>
          <a:solidFill>
            <a:schemeClr val="accent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B</a:t>
            </a:r>
            <a:endParaRPr lang="en-US" sz="800" b="1" dirty="0"/>
          </a:p>
        </p:txBody>
      </p:sp>
      <p:sp>
        <p:nvSpPr>
          <p:cNvPr id="39" name="Rectangle 38"/>
          <p:cNvSpPr/>
          <p:nvPr/>
        </p:nvSpPr>
        <p:spPr>
          <a:xfrm>
            <a:off x="247900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Oval 39"/>
          <p:cNvSpPr/>
          <p:nvPr/>
        </p:nvSpPr>
        <p:spPr>
          <a:xfrm>
            <a:off x="268550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41" name="Oval 40"/>
          <p:cNvSpPr/>
          <p:nvPr/>
        </p:nvSpPr>
        <p:spPr>
          <a:xfrm>
            <a:off x="356388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42" name="Oval 41"/>
          <p:cNvSpPr/>
          <p:nvPr/>
        </p:nvSpPr>
        <p:spPr>
          <a:xfrm>
            <a:off x="313184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43" name="Straight Arrow Connector 42"/>
          <p:cNvCxnSpPr>
            <a:stCxn id="40" idx="5"/>
            <a:endCxn id="42" idx="0"/>
          </p:cNvCxnSpPr>
          <p:nvPr/>
        </p:nvCxnSpPr>
        <p:spPr>
          <a:xfrm>
            <a:off x="305427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4"/>
            <a:endCxn id="42" idx="6"/>
          </p:cNvCxnSpPr>
          <p:nvPr/>
        </p:nvCxnSpPr>
        <p:spPr>
          <a:xfrm flipH="1">
            <a:off x="356388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1176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Winter</a:t>
            </a:r>
            <a:endParaRPr lang="en-US" sz="900" dirty="0"/>
          </a:p>
        </p:txBody>
      </p:sp>
      <p:sp>
        <p:nvSpPr>
          <p:cNvPr id="49" name="Oval 48"/>
          <p:cNvSpPr/>
          <p:nvPr/>
        </p:nvSpPr>
        <p:spPr>
          <a:xfrm>
            <a:off x="341987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Winter</a:t>
            </a:r>
            <a:endParaRPr lang="en-US" sz="900" dirty="0"/>
          </a:p>
        </p:txBody>
      </p:sp>
      <p:cxnSp>
        <p:nvCxnSpPr>
          <p:cNvPr id="50" name="Straight Arrow Connector 49"/>
          <p:cNvCxnSpPr>
            <a:stCxn id="48" idx="4"/>
            <a:endCxn id="40" idx="0"/>
          </p:cNvCxnSpPr>
          <p:nvPr/>
        </p:nvCxnSpPr>
        <p:spPr>
          <a:xfrm>
            <a:off x="284380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1" idx="0"/>
          </p:cNvCxnSpPr>
          <p:nvPr/>
        </p:nvCxnSpPr>
        <p:spPr>
          <a:xfrm flipH="1">
            <a:off x="377991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a:xfrm>
            <a:off x="4624377" y="3702993"/>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Oval 52"/>
          <p:cNvSpPr/>
          <p:nvPr/>
        </p:nvSpPr>
        <p:spPr>
          <a:xfrm>
            <a:off x="4830875" y="3796101"/>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54" name="Oval 53"/>
          <p:cNvSpPr/>
          <p:nvPr/>
        </p:nvSpPr>
        <p:spPr>
          <a:xfrm>
            <a:off x="5709260" y="3815153"/>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55" name="Oval 54"/>
          <p:cNvSpPr/>
          <p:nvPr/>
        </p:nvSpPr>
        <p:spPr>
          <a:xfrm>
            <a:off x="5277212" y="4391217"/>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56" name="Straight Arrow Connector 55"/>
          <p:cNvCxnSpPr>
            <a:stCxn id="53" idx="5"/>
            <a:endCxn id="55" idx="0"/>
          </p:cNvCxnSpPr>
          <p:nvPr/>
        </p:nvCxnSpPr>
        <p:spPr>
          <a:xfrm>
            <a:off x="5199651" y="4164877"/>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4" idx="4"/>
            <a:endCxn id="55" idx="6"/>
          </p:cNvCxnSpPr>
          <p:nvPr/>
        </p:nvCxnSpPr>
        <p:spPr>
          <a:xfrm flipH="1">
            <a:off x="5709260" y="4247201"/>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557132" y="3004386"/>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DC</a:t>
            </a:r>
            <a:endParaRPr lang="en-US" sz="900" dirty="0"/>
          </a:p>
        </p:txBody>
      </p:sp>
      <p:sp>
        <p:nvSpPr>
          <p:cNvPr id="62" name="Oval 61"/>
          <p:cNvSpPr/>
          <p:nvPr/>
        </p:nvSpPr>
        <p:spPr>
          <a:xfrm>
            <a:off x="5565244" y="3008776"/>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DC</a:t>
            </a:r>
            <a:endParaRPr lang="en-US" sz="900" dirty="0"/>
          </a:p>
        </p:txBody>
      </p:sp>
      <p:cxnSp>
        <p:nvCxnSpPr>
          <p:cNvPr id="63" name="Straight Arrow Connector 62"/>
          <p:cNvCxnSpPr>
            <a:stCxn id="61" idx="4"/>
            <a:endCxn id="53" idx="0"/>
          </p:cNvCxnSpPr>
          <p:nvPr/>
        </p:nvCxnSpPr>
        <p:spPr>
          <a:xfrm>
            <a:off x="4989180" y="3436434"/>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54" idx="0"/>
          </p:cNvCxnSpPr>
          <p:nvPr/>
        </p:nvCxnSpPr>
        <p:spPr>
          <a:xfrm flipH="1">
            <a:off x="5925284" y="3436434"/>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5" name="Rectangle 64"/>
          <p:cNvSpPr/>
          <p:nvPr/>
        </p:nvSpPr>
        <p:spPr>
          <a:xfrm>
            <a:off x="679948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700598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67" name="Oval 66"/>
          <p:cNvSpPr/>
          <p:nvPr/>
        </p:nvSpPr>
        <p:spPr>
          <a:xfrm>
            <a:off x="788436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68" name="Oval 67"/>
          <p:cNvSpPr/>
          <p:nvPr/>
        </p:nvSpPr>
        <p:spPr>
          <a:xfrm>
            <a:off x="745232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69" name="Straight Arrow Connector 68"/>
          <p:cNvCxnSpPr>
            <a:stCxn id="66" idx="5"/>
            <a:endCxn id="68" idx="0"/>
          </p:cNvCxnSpPr>
          <p:nvPr/>
        </p:nvCxnSpPr>
        <p:spPr>
          <a:xfrm>
            <a:off x="737475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7" idx="4"/>
            <a:endCxn id="68" idx="6"/>
          </p:cNvCxnSpPr>
          <p:nvPr/>
        </p:nvCxnSpPr>
        <p:spPr>
          <a:xfrm flipH="1">
            <a:off x="788436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673224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2W</a:t>
            </a:r>
            <a:endParaRPr lang="en-US" sz="900" dirty="0"/>
          </a:p>
        </p:txBody>
      </p:sp>
      <p:sp>
        <p:nvSpPr>
          <p:cNvPr id="75" name="Oval 74"/>
          <p:cNvSpPr/>
          <p:nvPr/>
        </p:nvSpPr>
        <p:spPr>
          <a:xfrm>
            <a:off x="774035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2W</a:t>
            </a:r>
            <a:endParaRPr lang="en-US" sz="900" dirty="0"/>
          </a:p>
        </p:txBody>
      </p:sp>
      <p:cxnSp>
        <p:nvCxnSpPr>
          <p:cNvPr id="76" name="Straight Arrow Connector 75"/>
          <p:cNvCxnSpPr>
            <a:stCxn id="74" idx="4"/>
            <a:endCxn id="66" idx="0"/>
          </p:cNvCxnSpPr>
          <p:nvPr/>
        </p:nvCxnSpPr>
        <p:spPr>
          <a:xfrm>
            <a:off x="716428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7" idx="0"/>
          </p:cNvCxnSpPr>
          <p:nvPr/>
        </p:nvCxnSpPr>
        <p:spPr>
          <a:xfrm flipH="1">
            <a:off x="810039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stCxn id="27" idx="3"/>
            <a:endCxn id="30" idx="0"/>
          </p:cNvCxnSpPr>
          <p:nvPr/>
        </p:nvCxnSpPr>
        <p:spPr>
          <a:xfrm flipH="1">
            <a:off x="683568" y="1976485"/>
            <a:ext cx="1443779" cy="10160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endCxn id="48" idx="0"/>
          </p:cNvCxnSpPr>
          <p:nvPr/>
        </p:nvCxnSpPr>
        <p:spPr>
          <a:xfrm>
            <a:off x="2415380" y="2060848"/>
            <a:ext cx="428428"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27" idx="4"/>
            <a:endCxn id="61" idx="0"/>
          </p:cNvCxnSpPr>
          <p:nvPr/>
        </p:nvCxnSpPr>
        <p:spPr>
          <a:xfrm>
            <a:off x="2483768" y="2060848"/>
            <a:ext cx="2505412" cy="9435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a:stCxn id="27" idx="5"/>
            <a:endCxn id="74" idx="0"/>
          </p:cNvCxnSpPr>
          <p:nvPr/>
        </p:nvCxnSpPr>
        <p:spPr>
          <a:xfrm>
            <a:off x="2840189" y="1976485"/>
            <a:ext cx="4324099" cy="10204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28" idx="3"/>
            <a:endCxn id="31" idx="0"/>
          </p:cNvCxnSpPr>
          <p:nvPr/>
        </p:nvCxnSpPr>
        <p:spPr>
          <a:xfrm flipH="1">
            <a:off x="1691680" y="1976485"/>
            <a:ext cx="2235867" cy="1020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3" name="Straight Arrow Connector 92"/>
          <p:cNvCxnSpPr>
            <a:stCxn id="28" idx="3"/>
            <a:endCxn id="49" idx="0"/>
          </p:cNvCxnSpPr>
          <p:nvPr/>
        </p:nvCxnSpPr>
        <p:spPr>
          <a:xfrm flipH="1">
            <a:off x="3851920" y="1976485"/>
            <a:ext cx="75627"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28" idx="4"/>
            <a:endCxn id="62" idx="0"/>
          </p:cNvCxnSpPr>
          <p:nvPr/>
        </p:nvCxnSpPr>
        <p:spPr>
          <a:xfrm>
            <a:off x="4283968" y="2060848"/>
            <a:ext cx="1713324" cy="9479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 name="Straight Arrow Connector 101"/>
          <p:cNvCxnSpPr>
            <a:stCxn id="28" idx="5"/>
            <a:endCxn id="75" idx="0"/>
          </p:cNvCxnSpPr>
          <p:nvPr/>
        </p:nvCxnSpPr>
        <p:spPr>
          <a:xfrm>
            <a:off x="4640389" y="1976485"/>
            <a:ext cx="3532011"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6" name="Curved Connector 105"/>
          <p:cNvCxnSpPr>
            <a:stCxn id="11" idx="3"/>
            <a:endCxn id="37" idx="2"/>
          </p:cNvCxnSpPr>
          <p:nvPr/>
        </p:nvCxnSpPr>
        <p:spPr>
          <a:xfrm rot="16200000" flipH="1">
            <a:off x="548028" y="4193559"/>
            <a:ext cx="1760223" cy="1679209"/>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8" name="Curved Connector 107"/>
          <p:cNvCxnSpPr>
            <a:endCxn id="38" idx="3"/>
          </p:cNvCxnSpPr>
          <p:nvPr/>
        </p:nvCxnSpPr>
        <p:spPr>
          <a:xfrm rot="16200000" flipH="1">
            <a:off x="1595181" y="4304608"/>
            <a:ext cx="1921191" cy="1800199"/>
          </a:xfrm>
          <a:prstGeom prst="curvedConnector3">
            <a:avLst>
              <a:gd name="adj1" fmla="val 111899"/>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1" name="Curved Connector 110"/>
          <p:cNvCxnSpPr>
            <a:stCxn id="37" idx="1"/>
            <a:endCxn id="40" idx="2"/>
          </p:cNvCxnSpPr>
          <p:nvPr/>
        </p:nvCxnSpPr>
        <p:spPr>
          <a:xfrm rot="5400000" flipH="1" flipV="1">
            <a:off x="1810363" y="4786109"/>
            <a:ext cx="1656557" cy="93723"/>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4" name="Curved Connector 113"/>
          <p:cNvCxnSpPr>
            <a:stCxn id="37" idx="1"/>
            <a:endCxn id="53" idx="3"/>
          </p:cNvCxnSpPr>
          <p:nvPr/>
        </p:nvCxnSpPr>
        <p:spPr>
          <a:xfrm rot="5400000" flipH="1" flipV="1">
            <a:off x="2994778" y="3761880"/>
            <a:ext cx="1496371" cy="230236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7" name="Curved Connector 116"/>
          <p:cNvCxnSpPr>
            <a:stCxn id="37" idx="1"/>
            <a:endCxn id="66" idx="4"/>
          </p:cNvCxnSpPr>
          <p:nvPr/>
        </p:nvCxnSpPr>
        <p:spPr>
          <a:xfrm rot="5400000" flipH="1" flipV="1">
            <a:off x="4186627" y="2625869"/>
            <a:ext cx="1440533" cy="463022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0" name="Curved Connector 119"/>
          <p:cNvCxnSpPr>
            <a:stCxn id="38" idx="1"/>
          </p:cNvCxnSpPr>
          <p:nvPr/>
        </p:nvCxnSpPr>
        <p:spPr>
          <a:xfrm rot="5400000" flipH="1" flipV="1">
            <a:off x="2940963" y="4750291"/>
            <a:ext cx="1425871" cy="396044"/>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3" name="Curved Connector 122"/>
          <p:cNvCxnSpPr>
            <a:stCxn id="38" idx="1"/>
            <a:endCxn id="54" idx="5"/>
          </p:cNvCxnSpPr>
          <p:nvPr/>
        </p:nvCxnSpPr>
        <p:spPr>
          <a:xfrm rot="5400000" flipH="1" flipV="1">
            <a:off x="4028297" y="3611509"/>
            <a:ext cx="1477319" cy="2622160"/>
          </a:xfrm>
          <a:prstGeom prst="curvedConnector3">
            <a:avLst>
              <a:gd name="adj1" fmla="val 2383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6" name="Curved Connector 125"/>
          <p:cNvCxnSpPr>
            <a:stCxn id="38" idx="1"/>
            <a:endCxn id="67" idx="5"/>
          </p:cNvCxnSpPr>
          <p:nvPr/>
        </p:nvCxnSpPr>
        <p:spPr>
          <a:xfrm rot="5400000" flipH="1" flipV="1">
            <a:off x="5112134" y="2520238"/>
            <a:ext cx="1484753" cy="4797268"/>
          </a:xfrm>
          <a:prstGeom prst="curvedConnector3">
            <a:avLst>
              <a:gd name="adj1" fmla="val 13949"/>
            </a:avLst>
          </a:prstGeom>
          <a:ln>
            <a:tailEnd type="arrow"/>
          </a:ln>
        </p:spPr>
        <p:style>
          <a:lnRef idx="2">
            <a:schemeClr val="accent2"/>
          </a:lnRef>
          <a:fillRef idx="0">
            <a:schemeClr val="accent2"/>
          </a:fillRef>
          <a:effectRef idx="1">
            <a:schemeClr val="accent2"/>
          </a:effectRef>
          <a:fontRef idx="minor">
            <a:schemeClr val="tx1"/>
          </a:fontRef>
        </p:style>
      </p:cxnSp>
      <p:sp>
        <p:nvSpPr>
          <p:cNvPr id="136" name="TextBox 135"/>
          <p:cNvSpPr txBox="1"/>
          <p:nvPr/>
        </p:nvSpPr>
        <p:spPr>
          <a:xfrm>
            <a:off x="330962" y="4856624"/>
            <a:ext cx="193964" cy="215444"/>
          </a:xfrm>
          <a:prstGeom prst="rect">
            <a:avLst/>
          </a:prstGeom>
          <a:noFill/>
        </p:spPr>
        <p:txBody>
          <a:bodyPr wrap="none" lIns="0" tIns="0" rIns="0" bIns="0" rtlCol="0">
            <a:spAutoFit/>
          </a:bodyPr>
          <a:lstStyle/>
          <a:p>
            <a:r>
              <a:rPr lang="en-US" sz="1400" b="1" dirty="0" smtClean="0">
                <a:latin typeface="+mj-lt"/>
              </a:rPr>
              <a:t>AS</a:t>
            </a:r>
            <a:endParaRPr lang="en-US" sz="1400" b="1" dirty="0">
              <a:latin typeface="+mj-lt"/>
            </a:endParaRPr>
          </a:p>
        </p:txBody>
      </p:sp>
      <p:sp>
        <p:nvSpPr>
          <p:cNvPr id="137" name="TextBox 136"/>
          <p:cNvSpPr txBox="1"/>
          <p:nvPr/>
        </p:nvSpPr>
        <p:spPr>
          <a:xfrm>
            <a:off x="2491808" y="4876594"/>
            <a:ext cx="265522" cy="215444"/>
          </a:xfrm>
          <a:prstGeom prst="rect">
            <a:avLst/>
          </a:prstGeom>
          <a:noFill/>
        </p:spPr>
        <p:txBody>
          <a:bodyPr wrap="none" lIns="0" tIns="0" rIns="0" bIns="0" rtlCol="0">
            <a:spAutoFit/>
          </a:bodyPr>
          <a:lstStyle/>
          <a:p>
            <a:r>
              <a:rPr lang="en-US" sz="1400" b="1" dirty="0" smtClean="0">
                <a:latin typeface="+mj-lt"/>
              </a:rPr>
              <a:t>AW</a:t>
            </a:r>
            <a:endParaRPr lang="en-US" sz="1400" b="1" dirty="0">
              <a:latin typeface="+mj-lt"/>
            </a:endParaRPr>
          </a:p>
        </p:txBody>
      </p:sp>
      <p:sp>
        <p:nvSpPr>
          <p:cNvPr id="138" name="TextBox 137"/>
          <p:cNvSpPr txBox="1"/>
          <p:nvPr/>
        </p:nvSpPr>
        <p:spPr>
          <a:xfrm>
            <a:off x="4644008" y="4876594"/>
            <a:ext cx="208390" cy="215444"/>
          </a:xfrm>
          <a:prstGeom prst="rect">
            <a:avLst/>
          </a:prstGeom>
          <a:noFill/>
        </p:spPr>
        <p:txBody>
          <a:bodyPr wrap="none" lIns="0" tIns="0" rIns="0" bIns="0" rtlCol="0">
            <a:spAutoFit/>
          </a:bodyPr>
          <a:lstStyle/>
          <a:p>
            <a:r>
              <a:rPr lang="en-US" sz="1400" b="1" dirty="0" smtClean="0">
                <a:latin typeface="+mj-lt"/>
              </a:rPr>
              <a:t>DC</a:t>
            </a:r>
            <a:endParaRPr lang="en-US" sz="1400" b="1" dirty="0">
              <a:latin typeface="+mj-lt"/>
            </a:endParaRPr>
          </a:p>
        </p:txBody>
      </p:sp>
      <p:sp>
        <p:nvSpPr>
          <p:cNvPr id="139" name="TextBox 138"/>
          <p:cNvSpPr txBox="1"/>
          <p:nvPr/>
        </p:nvSpPr>
        <p:spPr>
          <a:xfrm>
            <a:off x="6829488" y="4876594"/>
            <a:ext cx="254878" cy="215444"/>
          </a:xfrm>
          <a:prstGeom prst="rect">
            <a:avLst/>
          </a:prstGeom>
          <a:noFill/>
        </p:spPr>
        <p:txBody>
          <a:bodyPr wrap="none" lIns="0" tIns="0" rIns="0" bIns="0" rtlCol="0">
            <a:spAutoFit/>
          </a:bodyPr>
          <a:lstStyle/>
          <a:p>
            <a:r>
              <a:rPr lang="en-US" sz="1400" b="1" dirty="0" smtClean="0">
                <a:latin typeface="+mj-lt"/>
              </a:rPr>
              <a:t>2W</a:t>
            </a:r>
            <a:endParaRPr lang="en-US" sz="1400" b="1" dirty="0">
              <a:latin typeface="+mj-lt"/>
            </a:endParaRPr>
          </a:p>
        </p:txBody>
      </p:sp>
      <p:sp>
        <p:nvSpPr>
          <p:cNvPr id="82" name="Text Placeholder 3"/>
          <p:cNvSpPr txBox="1">
            <a:spLocks/>
          </p:cNvSpPr>
          <p:nvPr/>
        </p:nvSpPr>
        <p:spPr>
          <a:xfrm>
            <a:off x="4860032" y="5589240"/>
            <a:ext cx="4032448" cy="646986"/>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wrap="square">
            <a:spAutoFit/>
          </a:bodyPr>
          <a:lstStyle>
            <a:lvl1pPr marL="0" indent="0" algn="ctr" rtl="0" eaLnBrk="1" fontAlgn="base" hangingPunct="1">
              <a:spcBef>
                <a:spcPct val="20000"/>
              </a:spcBef>
              <a:spcAft>
                <a:spcPct val="0"/>
              </a:spcAft>
              <a:buFontTx/>
              <a:buNone/>
              <a:defRPr lang="en-GB" sz="1600" i="1" kern="1200" dirty="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resulting flow pattern minimizes the total cost for the system. </a:t>
            </a:r>
          </a:p>
        </p:txBody>
      </p:sp>
      <p:sp>
        <p:nvSpPr>
          <p:cNvPr id="73" name="Oval 72"/>
          <p:cNvSpPr/>
          <p:nvPr/>
        </p:nvSpPr>
        <p:spPr>
          <a:xfrm>
            <a:off x="1331491" y="2352597"/>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78" name="Oval 77"/>
          <p:cNvSpPr/>
          <p:nvPr/>
        </p:nvSpPr>
        <p:spPr>
          <a:xfrm>
            <a:off x="2411611" y="2276872"/>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1" name="Oval 80"/>
          <p:cNvSpPr/>
          <p:nvPr/>
        </p:nvSpPr>
        <p:spPr>
          <a:xfrm>
            <a:off x="2267744" y="2564904"/>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7" name="Oval 86"/>
          <p:cNvSpPr/>
          <p:nvPr/>
        </p:nvSpPr>
        <p:spPr>
          <a:xfrm>
            <a:off x="3419723" y="2388601"/>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8" name="Oval 87"/>
          <p:cNvSpPr/>
          <p:nvPr/>
        </p:nvSpPr>
        <p:spPr>
          <a:xfrm>
            <a:off x="3772329" y="2676633"/>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9" name="Oval 88"/>
          <p:cNvSpPr/>
          <p:nvPr/>
        </p:nvSpPr>
        <p:spPr>
          <a:xfrm>
            <a:off x="4139803" y="2247136"/>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1" name="Oval 90"/>
          <p:cNvSpPr/>
          <p:nvPr/>
        </p:nvSpPr>
        <p:spPr>
          <a:xfrm>
            <a:off x="5428513" y="2676633"/>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2" name="Oval 91"/>
          <p:cNvSpPr/>
          <p:nvPr/>
        </p:nvSpPr>
        <p:spPr>
          <a:xfrm>
            <a:off x="6084019" y="2341446"/>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4" name="Oval 93"/>
          <p:cNvSpPr/>
          <p:nvPr/>
        </p:nvSpPr>
        <p:spPr>
          <a:xfrm>
            <a:off x="5003899" y="865974"/>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5" name="Oval 94"/>
          <p:cNvSpPr/>
          <p:nvPr/>
        </p:nvSpPr>
        <p:spPr>
          <a:xfrm>
            <a:off x="863513" y="421347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96" name="Oval 95"/>
          <p:cNvSpPr/>
          <p:nvPr/>
        </p:nvSpPr>
        <p:spPr>
          <a:xfrm>
            <a:off x="957311" y="5301208"/>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99" name="Oval 98"/>
          <p:cNvSpPr/>
          <p:nvPr/>
        </p:nvSpPr>
        <p:spPr>
          <a:xfrm>
            <a:off x="1410933" y="4307964"/>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0" name="Oval 99"/>
          <p:cNvSpPr/>
          <p:nvPr/>
        </p:nvSpPr>
        <p:spPr>
          <a:xfrm>
            <a:off x="3059683" y="4141646"/>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1" name="Oval 100"/>
          <p:cNvSpPr/>
          <p:nvPr/>
        </p:nvSpPr>
        <p:spPr>
          <a:xfrm>
            <a:off x="3563888" y="4286612"/>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3" name="Oval 102"/>
          <p:cNvSpPr/>
          <p:nvPr/>
        </p:nvSpPr>
        <p:spPr>
          <a:xfrm>
            <a:off x="5219923" y="41490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4" name="Oval 103"/>
          <p:cNvSpPr/>
          <p:nvPr/>
        </p:nvSpPr>
        <p:spPr>
          <a:xfrm>
            <a:off x="5731413" y="43014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5" name="Oval 104"/>
          <p:cNvSpPr/>
          <p:nvPr/>
        </p:nvSpPr>
        <p:spPr>
          <a:xfrm>
            <a:off x="7380163" y="41490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7" name="Oval 106"/>
          <p:cNvSpPr/>
          <p:nvPr/>
        </p:nvSpPr>
        <p:spPr>
          <a:xfrm>
            <a:off x="7884219" y="43014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9" name="Oval 108"/>
          <p:cNvSpPr/>
          <p:nvPr/>
        </p:nvSpPr>
        <p:spPr>
          <a:xfrm>
            <a:off x="5003899" y="1386171"/>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10" name="Oval 109"/>
          <p:cNvSpPr/>
          <p:nvPr/>
        </p:nvSpPr>
        <p:spPr>
          <a:xfrm>
            <a:off x="1691680" y="5373216"/>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2" name="Oval 111"/>
          <p:cNvSpPr/>
          <p:nvPr/>
        </p:nvSpPr>
        <p:spPr>
          <a:xfrm>
            <a:off x="2483768" y="4509120"/>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3" name="Oval 112"/>
          <p:cNvSpPr/>
          <p:nvPr/>
        </p:nvSpPr>
        <p:spPr>
          <a:xfrm>
            <a:off x="2987675" y="4980889"/>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5" name="Oval 114"/>
          <p:cNvSpPr/>
          <p:nvPr/>
        </p:nvSpPr>
        <p:spPr>
          <a:xfrm>
            <a:off x="4067795" y="4941168"/>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6" name="Oval 115"/>
          <p:cNvSpPr/>
          <p:nvPr/>
        </p:nvSpPr>
        <p:spPr>
          <a:xfrm>
            <a:off x="3419872" y="5196913"/>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8" name="Oval 117"/>
          <p:cNvSpPr/>
          <p:nvPr/>
        </p:nvSpPr>
        <p:spPr>
          <a:xfrm>
            <a:off x="4643859" y="5229200"/>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9" name="Oval 118"/>
          <p:cNvSpPr/>
          <p:nvPr/>
        </p:nvSpPr>
        <p:spPr>
          <a:xfrm>
            <a:off x="6732091" y="5229200"/>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21" name="Oval 120"/>
          <p:cNvSpPr/>
          <p:nvPr/>
        </p:nvSpPr>
        <p:spPr>
          <a:xfrm>
            <a:off x="5003899" y="1634482"/>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4" name="TextBox 3"/>
          <p:cNvSpPr txBox="1"/>
          <p:nvPr/>
        </p:nvSpPr>
        <p:spPr>
          <a:xfrm>
            <a:off x="5277212" y="836712"/>
            <a:ext cx="3759284" cy="215444"/>
          </a:xfrm>
          <a:prstGeom prst="rect">
            <a:avLst/>
          </a:prstGeom>
          <a:noFill/>
        </p:spPr>
        <p:txBody>
          <a:bodyPr wrap="square" lIns="0" tIns="0" rIns="0" bIns="0" rtlCol="0">
            <a:spAutoFit/>
          </a:bodyPr>
          <a:lstStyle/>
          <a:p>
            <a:r>
              <a:rPr lang="en-US" sz="1400" dirty="0" smtClean="0">
                <a:latin typeface="+mj-lt"/>
              </a:rPr>
              <a:t>Cost of gas supply: Imports</a:t>
            </a:r>
            <a:endParaRPr lang="en-US" sz="1400" dirty="0">
              <a:latin typeface="+mj-lt"/>
            </a:endParaRPr>
          </a:p>
        </p:txBody>
      </p:sp>
      <p:sp>
        <p:nvSpPr>
          <p:cNvPr id="122" name="TextBox 121"/>
          <p:cNvSpPr txBox="1"/>
          <p:nvPr/>
        </p:nvSpPr>
        <p:spPr>
          <a:xfrm>
            <a:off x="5284646" y="1361898"/>
            <a:ext cx="3759284" cy="215444"/>
          </a:xfrm>
          <a:prstGeom prst="rect">
            <a:avLst/>
          </a:prstGeom>
          <a:noFill/>
        </p:spPr>
        <p:txBody>
          <a:bodyPr wrap="square" lIns="0" tIns="0" rIns="0" bIns="0" rtlCol="0">
            <a:spAutoFit/>
          </a:bodyPr>
          <a:lstStyle/>
          <a:p>
            <a:r>
              <a:rPr lang="en-US" sz="1400" dirty="0" smtClean="0">
                <a:latin typeface="+mj-lt"/>
              </a:rPr>
              <a:t>Cost of transport</a:t>
            </a:r>
            <a:endParaRPr lang="en-US" sz="1400" dirty="0">
              <a:latin typeface="+mj-lt"/>
            </a:endParaRPr>
          </a:p>
        </p:txBody>
      </p:sp>
      <p:sp>
        <p:nvSpPr>
          <p:cNvPr id="124" name="TextBox 123"/>
          <p:cNvSpPr txBox="1"/>
          <p:nvPr/>
        </p:nvSpPr>
        <p:spPr>
          <a:xfrm>
            <a:off x="5284646" y="1599644"/>
            <a:ext cx="3759284" cy="215444"/>
          </a:xfrm>
          <a:prstGeom prst="rect">
            <a:avLst/>
          </a:prstGeom>
          <a:noFill/>
        </p:spPr>
        <p:txBody>
          <a:bodyPr wrap="square" lIns="0" tIns="0" rIns="0" bIns="0" rtlCol="0">
            <a:spAutoFit/>
          </a:bodyPr>
          <a:lstStyle/>
          <a:p>
            <a:r>
              <a:rPr lang="en-US" sz="1400" dirty="0" smtClean="0">
                <a:latin typeface="+mj-lt"/>
              </a:rPr>
              <a:t>Cost of UGS</a:t>
            </a:r>
            <a:endParaRPr lang="en-US" sz="1400" dirty="0">
              <a:latin typeface="+mj-lt"/>
            </a:endParaRPr>
          </a:p>
        </p:txBody>
      </p:sp>
      <p:sp>
        <p:nvSpPr>
          <p:cNvPr id="125" name="Oval 124"/>
          <p:cNvSpPr/>
          <p:nvPr/>
        </p:nvSpPr>
        <p:spPr>
          <a:xfrm>
            <a:off x="596543" y="3486140"/>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27" name="Oval 126"/>
          <p:cNvSpPr/>
          <p:nvPr/>
        </p:nvSpPr>
        <p:spPr>
          <a:xfrm>
            <a:off x="2764217" y="3451302"/>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28" name="Oval 127"/>
          <p:cNvSpPr/>
          <p:nvPr/>
        </p:nvSpPr>
        <p:spPr>
          <a:xfrm>
            <a:off x="4889619" y="3501008"/>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29" name="Oval 128"/>
          <p:cNvSpPr/>
          <p:nvPr/>
        </p:nvSpPr>
        <p:spPr>
          <a:xfrm>
            <a:off x="7092131" y="3451302"/>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30" name="Oval 129"/>
          <p:cNvSpPr/>
          <p:nvPr/>
        </p:nvSpPr>
        <p:spPr>
          <a:xfrm>
            <a:off x="5004048" y="1872808"/>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31" name="TextBox 130"/>
          <p:cNvSpPr txBox="1"/>
          <p:nvPr/>
        </p:nvSpPr>
        <p:spPr>
          <a:xfrm>
            <a:off x="5269778" y="1845404"/>
            <a:ext cx="3759284" cy="215444"/>
          </a:xfrm>
          <a:prstGeom prst="rect">
            <a:avLst/>
          </a:prstGeom>
          <a:noFill/>
        </p:spPr>
        <p:txBody>
          <a:bodyPr wrap="square" lIns="0" tIns="0" rIns="0" bIns="0" rtlCol="0">
            <a:spAutoFit/>
          </a:bodyPr>
          <a:lstStyle/>
          <a:p>
            <a:r>
              <a:rPr lang="en-US" sz="1400" dirty="0" smtClean="0">
                <a:latin typeface="+mj-lt"/>
              </a:rPr>
              <a:t>Cost of LNG infrastructures</a:t>
            </a:r>
            <a:endParaRPr lang="en-US" sz="1400" dirty="0">
              <a:latin typeface="+mj-lt"/>
            </a:endParaRPr>
          </a:p>
        </p:txBody>
      </p:sp>
      <p:sp>
        <p:nvSpPr>
          <p:cNvPr id="132" name="Oval 131"/>
          <p:cNvSpPr/>
          <p:nvPr/>
        </p:nvSpPr>
        <p:spPr>
          <a:xfrm>
            <a:off x="3779912" y="1484784"/>
            <a:ext cx="1008112" cy="576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2</a:t>
            </a:r>
          </a:p>
          <a:p>
            <a:pPr algn="ctr"/>
            <a:r>
              <a:rPr lang="en-US" sz="1200" b="1" dirty="0" smtClean="0"/>
              <a:t>Indigenous prod.</a:t>
            </a:r>
          </a:p>
        </p:txBody>
      </p:sp>
      <p:sp>
        <p:nvSpPr>
          <p:cNvPr id="133" name="Oval 132"/>
          <p:cNvSpPr/>
          <p:nvPr/>
        </p:nvSpPr>
        <p:spPr>
          <a:xfrm>
            <a:off x="2275964" y="2564904"/>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
        <p:nvSpPr>
          <p:cNvPr id="141" name="Oval 140"/>
          <p:cNvSpPr/>
          <p:nvPr/>
        </p:nvSpPr>
        <p:spPr>
          <a:xfrm>
            <a:off x="3766778" y="2678657"/>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
        <p:nvSpPr>
          <p:cNvPr id="142" name="Oval 141"/>
          <p:cNvSpPr/>
          <p:nvPr/>
        </p:nvSpPr>
        <p:spPr>
          <a:xfrm>
            <a:off x="5435947" y="2666648"/>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
        <p:nvSpPr>
          <p:cNvPr id="143" name="Oval 142"/>
          <p:cNvSpPr/>
          <p:nvPr/>
        </p:nvSpPr>
        <p:spPr>
          <a:xfrm>
            <a:off x="6084019" y="2348880"/>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
        <p:nvSpPr>
          <p:cNvPr id="144" name="Oval 143"/>
          <p:cNvSpPr/>
          <p:nvPr/>
        </p:nvSpPr>
        <p:spPr>
          <a:xfrm>
            <a:off x="5003899" y="1124744"/>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
        <p:nvSpPr>
          <p:cNvPr id="145" name="TextBox 144"/>
          <p:cNvSpPr txBox="1"/>
          <p:nvPr/>
        </p:nvSpPr>
        <p:spPr>
          <a:xfrm>
            <a:off x="5277212" y="1125324"/>
            <a:ext cx="3759284" cy="215444"/>
          </a:xfrm>
          <a:prstGeom prst="rect">
            <a:avLst/>
          </a:prstGeom>
          <a:noFill/>
        </p:spPr>
        <p:txBody>
          <a:bodyPr wrap="square" lIns="0" tIns="0" rIns="0" bIns="0" rtlCol="0">
            <a:spAutoFit/>
          </a:bodyPr>
          <a:lstStyle/>
          <a:p>
            <a:r>
              <a:rPr lang="en-US" sz="1400" dirty="0" smtClean="0">
                <a:latin typeface="+mj-lt"/>
              </a:rPr>
              <a:t>Cost of gas supply: Indigenous/National production</a:t>
            </a:r>
            <a:endParaRPr lang="en-US" sz="1400" dirty="0">
              <a:latin typeface="+mj-lt"/>
            </a:endParaRPr>
          </a:p>
        </p:txBody>
      </p:sp>
    </p:spTree>
    <p:extLst>
      <p:ext uri="{BB962C8B-B14F-4D97-AF65-F5344CB8AC3E}">
        <p14:creationId xmlns:p14="http://schemas.microsoft.com/office/powerpoint/2010/main" val="20731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anim calcmode="lin" valueType="num">
                                      <p:cBhvr>
                                        <p:cTn id="13" dur="1000" fill="hold"/>
                                        <p:tgtEl>
                                          <p:spTgt spid="132"/>
                                        </p:tgtEl>
                                        <p:attrNameLst>
                                          <p:attrName>ppt_x</p:attrName>
                                        </p:attrNameLst>
                                      </p:cBhvr>
                                      <p:tavLst>
                                        <p:tav tm="0">
                                          <p:val>
                                            <p:strVal val="#ppt_x"/>
                                          </p:val>
                                        </p:tav>
                                        <p:tav tm="100000">
                                          <p:val>
                                            <p:strVal val="#ppt_x"/>
                                          </p:val>
                                        </p:tav>
                                      </p:tavLst>
                                    </p:anim>
                                    <p:anim calcmode="lin" valueType="num">
                                      <p:cBhvr>
                                        <p:cTn id="14"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1"/>
                                        </p:tgtEl>
                                        <p:attrNameLst>
                                          <p:attrName>ppt_x</p:attrName>
                                        </p:attrNameLst>
                                      </p:cBhvr>
                                      <p:tavLst>
                                        <p:tav tm="0">
                                          <p:val>
                                            <p:strVal val="ppt_x"/>
                                          </p:val>
                                        </p:tav>
                                        <p:tav tm="100000">
                                          <p:val>
                                            <p:strVal val="ppt_x"/>
                                          </p:val>
                                        </p:tav>
                                      </p:tavLst>
                                    </p:anim>
                                    <p:anim calcmode="lin" valueType="num">
                                      <p:cBhvr additive="base">
                                        <p:cTn id="19" dur="500"/>
                                        <p:tgtEl>
                                          <p:spTgt spid="81"/>
                                        </p:tgtEl>
                                        <p:attrNameLst>
                                          <p:attrName>ppt_y</p:attrName>
                                        </p:attrNameLst>
                                      </p:cBhvr>
                                      <p:tavLst>
                                        <p:tav tm="0">
                                          <p:val>
                                            <p:strVal val="ppt_y"/>
                                          </p:val>
                                        </p:tav>
                                        <p:tav tm="100000">
                                          <p:val>
                                            <p:strVal val="1+ppt_h/2"/>
                                          </p:val>
                                        </p:tav>
                                      </p:tavLst>
                                    </p:anim>
                                    <p:set>
                                      <p:cBhvr>
                                        <p:cTn id="20" dur="1" fill="hold">
                                          <p:stCondLst>
                                            <p:cond delay="499"/>
                                          </p:stCondLst>
                                        </p:cTn>
                                        <p:tgtEl>
                                          <p:spTgt spid="8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88"/>
                                        </p:tgtEl>
                                        <p:attrNameLst>
                                          <p:attrName>ppt_x</p:attrName>
                                        </p:attrNameLst>
                                      </p:cBhvr>
                                      <p:tavLst>
                                        <p:tav tm="0">
                                          <p:val>
                                            <p:strVal val="ppt_x"/>
                                          </p:val>
                                        </p:tav>
                                        <p:tav tm="100000">
                                          <p:val>
                                            <p:strVal val="ppt_x"/>
                                          </p:val>
                                        </p:tav>
                                      </p:tavLst>
                                    </p:anim>
                                    <p:anim calcmode="lin" valueType="num">
                                      <p:cBhvr additive="base">
                                        <p:cTn id="23" dur="500"/>
                                        <p:tgtEl>
                                          <p:spTgt spid="88"/>
                                        </p:tgtEl>
                                        <p:attrNameLst>
                                          <p:attrName>ppt_y</p:attrName>
                                        </p:attrNameLst>
                                      </p:cBhvr>
                                      <p:tavLst>
                                        <p:tav tm="0">
                                          <p:val>
                                            <p:strVal val="ppt_y"/>
                                          </p:val>
                                        </p:tav>
                                        <p:tav tm="100000">
                                          <p:val>
                                            <p:strVal val="1+ppt_h/2"/>
                                          </p:val>
                                        </p:tav>
                                      </p:tavLst>
                                    </p:anim>
                                    <p:set>
                                      <p:cBhvr>
                                        <p:cTn id="24" dur="1" fill="hold">
                                          <p:stCondLst>
                                            <p:cond delay="499"/>
                                          </p:stCondLst>
                                        </p:cTn>
                                        <p:tgtEl>
                                          <p:spTgt spid="8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91"/>
                                        </p:tgtEl>
                                        <p:attrNameLst>
                                          <p:attrName>ppt_x</p:attrName>
                                        </p:attrNameLst>
                                      </p:cBhvr>
                                      <p:tavLst>
                                        <p:tav tm="0">
                                          <p:val>
                                            <p:strVal val="ppt_x"/>
                                          </p:val>
                                        </p:tav>
                                        <p:tav tm="100000">
                                          <p:val>
                                            <p:strVal val="ppt_x"/>
                                          </p:val>
                                        </p:tav>
                                      </p:tavLst>
                                    </p:anim>
                                    <p:anim calcmode="lin" valueType="num">
                                      <p:cBhvr additive="base">
                                        <p:cTn id="27" dur="500"/>
                                        <p:tgtEl>
                                          <p:spTgt spid="91"/>
                                        </p:tgtEl>
                                        <p:attrNameLst>
                                          <p:attrName>ppt_y</p:attrName>
                                        </p:attrNameLst>
                                      </p:cBhvr>
                                      <p:tavLst>
                                        <p:tav tm="0">
                                          <p:val>
                                            <p:strVal val="ppt_y"/>
                                          </p:val>
                                        </p:tav>
                                        <p:tav tm="100000">
                                          <p:val>
                                            <p:strVal val="1+ppt_h/2"/>
                                          </p:val>
                                        </p:tav>
                                      </p:tavLst>
                                    </p:anim>
                                    <p:set>
                                      <p:cBhvr>
                                        <p:cTn id="28" dur="1" fill="hold">
                                          <p:stCondLst>
                                            <p:cond delay="499"/>
                                          </p:stCondLst>
                                        </p:cTn>
                                        <p:tgtEl>
                                          <p:spTgt spid="91"/>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92"/>
                                        </p:tgtEl>
                                        <p:attrNameLst>
                                          <p:attrName>ppt_x</p:attrName>
                                        </p:attrNameLst>
                                      </p:cBhvr>
                                      <p:tavLst>
                                        <p:tav tm="0">
                                          <p:val>
                                            <p:strVal val="ppt_x"/>
                                          </p:val>
                                        </p:tav>
                                        <p:tav tm="100000">
                                          <p:val>
                                            <p:strVal val="ppt_x"/>
                                          </p:val>
                                        </p:tav>
                                      </p:tavLst>
                                    </p:anim>
                                    <p:anim calcmode="lin" valueType="num">
                                      <p:cBhvr additive="base">
                                        <p:cTn id="31" dur="500"/>
                                        <p:tgtEl>
                                          <p:spTgt spid="92"/>
                                        </p:tgtEl>
                                        <p:attrNameLst>
                                          <p:attrName>ppt_y</p:attrName>
                                        </p:attrNameLst>
                                      </p:cBhvr>
                                      <p:tavLst>
                                        <p:tav tm="0">
                                          <p:val>
                                            <p:strVal val="ppt_y"/>
                                          </p:val>
                                        </p:tav>
                                        <p:tav tm="100000">
                                          <p:val>
                                            <p:strVal val="1+ppt_h/2"/>
                                          </p:val>
                                        </p:tav>
                                      </p:tavLst>
                                    </p:anim>
                                    <p:set>
                                      <p:cBhvr>
                                        <p:cTn id="32" dur="1" fill="hold">
                                          <p:stCondLst>
                                            <p:cond delay="499"/>
                                          </p:stCondLst>
                                        </p:cTn>
                                        <p:tgtEl>
                                          <p:spTgt spid="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
                                        </p:tgtEl>
                                        <p:attrNameLst>
                                          <p:attrName>style.visibility</p:attrName>
                                        </p:attrNameLst>
                                      </p:cBhvr>
                                      <p:to>
                                        <p:strVal val="visible"/>
                                      </p:to>
                                    </p:set>
                                    <p:anim calcmode="lin" valueType="num">
                                      <p:cBhvr additive="base">
                                        <p:cTn id="37" dur="500" fill="hold"/>
                                        <p:tgtEl>
                                          <p:spTgt spid="143"/>
                                        </p:tgtEl>
                                        <p:attrNameLst>
                                          <p:attrName>ppt_x</p:attrName>
                                        </p:attrNameLst>
                                      </p:cBhvr>
                                      <p:tavLst>
                                        <p:tav tm="0">
                                          <p:val>
                                            <p:strVal val="#ppt_x"/>
                                          </p:val>
                                        </p:tav>
                                        <p:tav tm="100000">
                                          <p:val>
                                            <p:strVal val="#ppt_x"/>
                                          </p:val>
                                        </p:tav>
                                      </p:tavLst>
                                    </p:anim>
                                    <p:anim calcmode="lin" valueType="num">
                                      <p:cBhvr additive="base">
                                        <p:cTn id="38" dur="500" fill="hold"/>
                                        <p:tgtEl>
                                          <p:spTgt spid="1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500" fill="hold"/>
                                        <p:tgtEl>
                                          <p:spTgt spid="133"/>
                                        </p:tgtEl>
                                        <p:attrNameLst>
                                          <p:attrName>ppt_x</p:attrName>
                                        </p:attrNameLst>
                                      </p:cBhvr>
                                      <p:tavLst>
                                        <p:tav tm="0">
                                          <p:val>
                                            <p:strVal val="#ppt_x"/>
                                          </p:val>
                                        </p:tav>
                                        <p:tav tm="100000">
                                          <p:val>
                                            <p:strVal val="#ppt_x"/>
                                          </p:val>
                                        </p:tav>
                                      </p:tavLst>
                                    </p:anim>
                                    <p:anim calcmode="lin" valueType="num">
                                      <p:cBhvr additive="base">
                                        <p:cTn id="42" dur="500" fill="hold"/>
                                        <p:tgtEl>
                                          <p:spTgt spid="1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1"/>
                                        </p:tgtEl>
                                        <p:attrNameLst>
                                          <p:attrName>style.visibility</p:attrName>
                                        </p:attrNameLst>
                                      </p:cBhvr>
                                      <p:to>
                                        <p:strVal val="visible"/>
                                      </p:to>
                                    </p:set>
                                    <p:anim calcmode="lin" valueType="num">
                                      <p:cBhvr additive="base">
                                        <p:cTn id="45" dur="500" fill="hold"/>
                                        <p:tgtEl>
                                          <p:spTgt spid="141"/>
                                        </p:tgtEl>
                                        <p:attrNameLst>
                                          <p:attrName>ppt_x</p:attrName>
                                        </p:attrNameLst>
                                      </p:cBhvr>
                                      <p:tavLst>
                                        <p:tav tm="0">
                                          <p:val>
                                            <p:strVal val="#ppt_x"/>
                                          </p:val>
                                        </p:tav>
                                        <p:tav tm="100000">
                                          <p:val>
                                            <p:strVal val="#ppt_x"/>
                                          </p:val>
                                        </p:tav>
                                      </p:tavLst>
                                    </p:anim>
                                    <p:anim calcmode="lin" valueType="num">
                                      <p:cBhvr additive="base">
                                        <p:cTn id="46" dur="500" fill="hold"/>
                                        <p:tgtEl>
                                          <p:spTgt spid="14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ppt_x"/>
                                          </p:val>
                                        </p:tav>
                                        <p:tav tm="100000">
                                          <p:val>
                                            <p:strVal val="#ppt_x"/>
                                          </p:val>
                                        </p:tav>
                                      </p:tavLst>
                                    </p:anim>
                                    <p:anim calcmode="lin" valueType="num">
                                      <p:cBhvr additive="base">
                                        <p:cTn id="50" dur="500" fill="hold"/>
                                        <p:tgtEl>
                                          <p:spTgt spid="14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500" fill="hold"/>
                                        <p:tgtEl>
                                          <p:spTgt spid="144"/>
                                        </p:tgtEl>
                                        <p:attrNameLst>
                                          <p:attrName>ppt_x</p:attrName>
                                        </p:attrNameLst>
                                      </p:cBhvr>
                                      <p:tavLst>
                                        <p:tav tm="0">
                                          <p:val>
                                            <p:strVal val="#ppt_x"/>
                                          </p:val>
                                        </p:tav>
                                        <p:tav tm="100000">
                                          <p:val>
                                            <p:strVal val="#ppt_x"/>
                                          </p:val>
                                        </p:tav>
                                      </p:tavLst>
                                    </p:anim>
                                    <p:anim calcmode="lin" valueType="num">
                                      <p:cBhvr additive="base">
                                        <p:cTn id="54" dur="500" fill="hold"/>
                                        <p:tgtEl>
                                          <p:spTgt spid="14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5"/>
                                        </p:tgtEl>
                                        <p:attrNameLst>
                                          <p:attrName>style.visibility</p:attrName>
                                        </p:attrNameLst>
                                      </p:cBhvr>
                                      <p:to>
                                        <p:strVal val="visible"/>
                                      </p:to>
                                    </p:set>
                                    <p:anim calcmode="lin" valueType="num">
                                      <p:cBhvr additive="base">
                                        <p:cTn id="57" dur="500" fill="hold"/>
                                        <p:tgtEl>
                                          <p:spTgt spid="145"/>
                                        </p:tgtEl>
                                        <p:attrNameLst>
                                          <p:attrName>ppt_x</p:attrName>
                                        </p:attrNameLst>
                                      </p:cBhvr>
                                      <p:tavLst>
                                        <p:tav tm="0">
                                          <p:val>
                                            <p:strVal val="#ppt_x"/>
                                          </p:val>
                                        </p:tav>
                                        <p:tav tm="100000">
                                          <p:val>
                                            <p:strVal val="#ppt_x"/>
                                          </p:val>
                                        </p:tav>
                                      </p:tavLst>
                                    </p:anim>
                                    <p:anim calcmode="lin" valueType="num">
                                      <p:cBhvr additive="base">
                                        <p:cTn id="58"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1" grpId="0" animBg="1"/>
      <p:bldP spid="88" grpId="0" animBg="1"/>
      <p:bldP spid="91" grpId="0" animBg="1"/>
      <p:bldP spid="92" grpId="0" animBg="1"/>
      <p:bldP spid="132" grpId="0" animBg="1"/>
      <p:bldP spid="133" grpId="0" animBg="1"/>
      <p:bldP spid="141" grpId="0" animBg="1"/>
      <p:bldP spid="142" grpId="0" animBg="1"/>
      <p:bldP spid="143" grpId="0" animBg="1"/>
      <p:bldP spid="144" grpId="0" animBg="1"/>
      <p:bldP spid="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power generation</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11</a:t>
            </a:fld>
            <a:endParaRPr lang="en-GB" noProof="0" dirty="0"/>
          </a:p>
        </p:txBody>
      </p:sp>
      <p:sp>
        <p:nvSpPr>
          <p:cNvPr id="94" name="Oval 93"/>
          <p:cNvSpPr/>
          <p:nvPr/>
        </p:nvSpPr>
        <p:spPr>
          <a:xfrm>
            <a:off x="5003899" y="980728"/>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109" name="Oval 108"/>
          <p:cNvSpPr/>
          <p:nvPr/>
        </p:nvSpPr>
        <p:spPr>
          <a:xfrm>
            <a:off x="5003899" y="1541924"/>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21" name="Oval 120"/>
          <p:cNvSpPr/>
          <p:nvPr/>
        </p:nvSpPr>
        <p:spPr>
          <a:xfrm>
            <a:off x="5003899" y="1790235"/>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4" name="TextBox 3"/>
          <p:cNvSpPr txBox="1"/>
          <p:nvPr/>
        </p:nvSpPr>
        <p:spPr>
          <a:xfrm>
            <a:off x="5277212" y="951466"/>
            <a:ext cx="3759284" cy="215444"/>
          </a:xfrm>
          <a:prstGeom prst="rect">
            <a:avLst/>
          </a:prstGeom>
          <a:noFill/>
        </p:spPr>
        <p:txBody>
          <a:bodyPr wrap="square" lIns="0" tIns="0" rIns="0" bIns="0" rtlCol="0">
            <a:spAutoFit/>
          </a:bodyPr>
          <a:lstStyle/>
          <a:p>
            <a:r>
              <a:rPr lang="en-US" sz="1400" dirty="0" smtClean="0">
                <a:latin typeface="+mj-lt"/>
              </a:rPr>
              <a:t>Cost of gas supply: Imports</a:t>
            </a:r>
            <a:endParaRPr lang="en-US" sz="1400" dirty="0">
              <a:latin typeface="+mj-lt"/>
            </a:endParaRPr>
          </a:p>
        </p:txBody>
      </p:sp>
      <p:sp>
        <p:nvSpPr>
          <p:cNvPr id="122" name="TextBox 121"/>
          <p:cNvSpPr txBox="1"/>
          <p:nvPr/>
        </p:nvSpPr>
        <p:spPr>
          <a:xfrm>
            <a:off x="5284646" y="1517651"/>
            <a:ext cx="3759284" cy="215444"/>
          </a:xfrm>
          <a:prstGeom prst="rect">
            <a:avLst/>
          </a:prstGeom>
          <a:noFill/>
        </p:spPr>
        <p:txBody>
          <a:bodyPr wrap="square" lIns="0" tIns="0" rIns="0" bIns="0" rtlCol="0">
            <a:spAutoFit/>
          </a:bodyPr>
          <a:lstStyle/>
          <a:p>
            <a:r>
              <a:rPr lang="en-US" sz="1400" dirty="0" smtClean="0">
                <a:latin typeface="+mj-lt"/>
              </a:rPr>
              <a:t>Cost of transport</a:t>
            </a:r>
            <a:endParaRPr lang="en-US" sz="1400" dirty="0">
              <a:latin typeface="+mj-lt"/>
            </a:endParaRPr>
          </a:p>
        </p:txBody>
      </p:sp>
      <p:sp>
        <p:nvSpPr>
          <p:cNvPr id="124" name="TextBox 123"/>
          <p:cNvSpPr txBox="1"/>
          <p:nvPr/>
        </p:nvSpPr>
        <p:spPr>
          <a:xfrm>
            <a:off x="5284646" y="1755397"/>
            <a:ext cx="3759284" cy="215444"/>
          </a:xfrm>
          <a:prstGeom prst="rect">
            <a:avLst/>
          </a:prstGeom>
          <a:noFill/>
        </p:spPr>
        <p:txBody>
          <a:bodyPr wrap="square" lIns="0" tIns="0" rIns="0" bIns="0" rtlCol="0">
            <a:spAutoFit/>
          </a:bodyPr>
          <a:lstStyle/>
          <a:p>
            <a:r>
              <a:rPr lang="en-US" sz="1400" dirty="0" smtClean="0">
                <a:latin typeface="+mj-lt"/>
              </a:rPr>
              <a:t>Cost of UGS</a:t>
            </a:r>
            <a:endParaRPr lang="en-US" sz="1400" dirty="0">
              <a:latin typeface="+mj-lt"/>
            </a:endParaRPr>
          </a:p>
        </p:txBody>
      </p:sp>
      <p:sp>
        <p:nvSpPr>
          <p:cNvPr id="130" name="Oval 129"/>
          <p:cNvSpPr/>
          <p:nvPr/>
        </p:nvSpPr>
        <p:spPr>
          <a:xfrm>
            <a:off x="5004048" y="2028561"/>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34" name="TextBox 133"/>
          <p:cNvSpPr txBox="1"/>
          <p:nvPr/>
        </p:nvSpPr>
        <p:spPr>
          <a:xfrm>
            <a:off x="5269778" y="2001157"/>
            <a:ext cx="3759284" cy="215444"/>
          </a:xfrm>
          <a:prstGeom prst="rect">
            <a:avLst/>
          </a:prstGeom>
          <a:noFill/>
        </p:spPr>
        <p:txBody>
          <a:bodyPr wrap="square" lIns="0" tIns="0" rIns="0" bIns="0" rtlCol="0">
            <a:spAutoFit/>
          </a:bodyPr>
          <a:lstStyle/>
          <a:p>
            <a:r>
              <a:rPr lang="en-US" sz="1400" dirty="0" smtClean="0">
                <a:latin typeface="+mj-lt"/>
              </a:rPr>
              <a:t>Cost of LNG infrastructures</a:t>
            </a:r>
            <a:endParaRPr lang="en-US" sz="1400" dirty="0">
              <a:latin typeface="+mj-lt"/>
            </a:endParaRPr>
          </a:p>
        </p:txBody>
      </p:sp>
      <p:sp>
        <p:nvSpPr>
          <p:cNvPr id="135" name="Oval 134"/>
          <p:cNvSpPr/>
          <p:nvPr/>
        </p:nvSpPr>
        <p:spPr>
          <a:xfrm>
            <a:off x="323528" y="2081875"/>
            <a:ext cx="3009468" cy="2896463"/>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r>
              <a:rPr lang="en-US" dirty="0" smtClean="0"/>
              <a:t>A</a:t>
            </a:r>
            <a:endParaRPr lang="en-US" dirty="0"/>
          </a:p>
        </p:txBody>
      </p:sp>
      <p:sp>
        <p:nvSpPr>
          <p:cNvPr id="14" name="Oval 13"/>
          <p:cNvSpPr/>
          <p:nvPr/>
        </p:nvSpPr>
        <p:spPr>
          <a:xfrm>
            <a:off x="1923024" y="3583828"/>
            <a:ext cx="900099" cy="822964"/>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Gas demand</a:t>
            </a:r>
            <a:endParaRPr lang="en-US" sz="1000" b="1" dirty="0"/>
          </a:p>
        </p:txBody>
      </p:sp>
      <p:sp>
        <p:nvSpPr>
          <p:cNvPr id="140" name="Oval 139"/>
          <p:cNvSpPr/>
          <p:nvPr/>
        </p:nvSpPr>
        <p:spPr>
          <a:xfrm>
            <a:off x="1937440" y="2348864"/>
            <a:ext cx="900099" cy="9052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Electricity node</a:t>
            </a:r>
            <a:endParaRPr lang="en-US" sz="800" b="1" dirty="0"/>
          </a:p>
        </p:txBody>
      </p:sp>
      <p:cxnSp>
        <p:nvCxnSpPr>
          <p:cNvPr id="16" name="Straight Arrow Connector 15"/>
          <p:cNvCxnSpPr/>
          <p:nvPr/>
        </p:nvCxnSpPr>
        <p:spPr>
          <a:xfrm flipV="1">
            <a:off x="2361467" y="3211805"/>
            <a:ext cx="0" cy="364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921307" y="1068879"/>
            <a:ext cx="756158" cy="72008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Coal</a:t>
            </a:r>
            <a:endParaRPr lang="en-US" sz="1400" b="1" dirty="0"/>
          </a:p>
        </p:txBody>
      </p:sp>
      <p:cxnSp>
        <p:nvCxnSpPr>
          <p:cNvPr id="20" name="Straight Arrow Connector 19"/>
          <p:cNvCxnSpPr>
            <a:endCxn id="140" idx="1"/>
          </p:cNvCxnSpPr>
          <p:nvPr/>
        </p:nvCxnSpPr>
        <p:spPr>
          <a:xfrm>
            <a:off x="1433384" y="1781126"/>
            <a:ext cx="635872" cy="700310"/>
          </a:xfrm>
          <a:prstGeom prst="straightConnector1">
            <a:avLst/>
          </a:prstGeom>
          <a:ln>
            <a:solidFill>
              <a:srgbClr val="000000"/>
            </a:solidFill>
            <a:tailEnd type="arrow"/>
          </a:ln>
        </p:spPr>
        <p:style>
          <a:lnRef idx="3">
            <a:schemeClr val="accent1"/>
          </a:lnRef>
          <a:fillRef idx="0">
            <a:schemeClr val="accent1"/>
          </a:fillRef>
          <a:effectRef idx="2">
            <a:schemeClr val="accent1"/>
          </a:effectRef>
          <a:fontRef idx="minor">
            <a:schemeClr val="tx1"/>
          </a:fontRef>
        </p:style>
      </p:cxnSp>
      <p:sp>
        <p:nvSpPr>
          <p:cNvPr id="141" name="Oval 140"/>
          <p:cNvSpPr/>
          <p:nvPr/>
        </p:nvSpPr>
        <p:spPr>
          <a:xfrm>
            <a:off x="1649259" y="1884545"/>
            <a:ext cx="216173" cy="176303"/>
          </a:xfrm>
          <a:prstGeom prst="ellipse">
            <a:avLst/>
          </a:prstGeom>
          <a:solidFill>
            <a:srgbClr val="00000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C</a:t>
            </a:r>
            <a:endParaRPr lang="en-US" sz="1200" baseline="-25000" dirty="0">
              <a:solidFill>
                <a:schemeClr val="bg1"/>
              </a:solidFill>
            </a:endParaRPr>
          </a:p>
        </p:txBody>
      </p:sp>
      <p:sp>
        <p:nvSpPr>
          <p:cNvPr id="142" name="Oval 141"/>
          <p:cNvSpPr/>
          <p:nvPr/>
        </p:nvSpPr>
        <p:spPr>
          <a:xfrm>
            <a:off x="5003899" y="2274321"/>
            <a:ext cx="216173" cy="176303"/>
          </a:xfrm>
          <a:prstGeom prst="ellipse">
            <a:avLst/>
          </a:prstGeom>
          <a:solidFill>
            <a:srgbClr val="00000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C</a:t>
            </a:r>
            <a:endParaRPr lang="en-US" sz="1200" baseline="-25000" dirty="0">
              <a:solidFill>
                <a:schemeClr val="bg1"/>
              </a:solidFill>
            </a:endParaRPr>
          </a:p>
        </p:txBody>
      </p:sp>
      <p:sp>
        <p:nvSpPr>
          <p:cNvPr id="143" name="TextBox 142"/>
          <p:cNvSpPr txBox="1"/>
          <p:nvPr/>
        </p:nvSpPr>
        <p:spPr>
          <a:xfrm>
            <a:off x="5277212" y="2245165"/>
            <a:ext cx="3759284" cy="215444"/>
          </a:xfrm>
          <a:prstGeom prst="rect">
            <a:avLst/>
          </a:prstGeom>
          <a:noFill/>
        </p:spPr>
        <p:txBody>
          <a:bodyPr wrap="square" lIns="0" tIns="0" rIns="0" bIns="0" rtlCol="0">
            <a:spAutoFit/>
          </a:bodyPr>
          <a:lstStyle/>
          <a:p>
            <a:r>
              <a:rPr lang="en-US" sz="1400" dirty="0" smtClean="0">
                <a:latin typeface="+mj-lt"/>
              </a:rPr>
              <a:t>Cost of coal supply</a:t>
            </a:r>
            <a:endParaRPr lang="en-US" sz="1400" dirty="0">
              <a:latin typeface="+mj-lt"/>
            </a:endParaRPr>
          </a:p>
        </p:txBody>
      </p:sp>
      <p:sp>
        <p:nvSpPr>
          <p:cNvPr id="144" name="Oval 143"/>
          <p:cNvSpPr/>
          <p:nvPr/>
        </p:nvSpPr>
        <p:spPr>
          <a:xfrm>
            <a:off x="1391112" y="2036945"/>
            <a:ext cx="216173" cy="176303"/>
          </a:xfrm>
          <a:prstGeom prst="ellipse">
            <a:avLst/>
          </a:prstGeom>
          <a:solidFill>
            <a:schemeClr val="bg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050" dirty="0" err="1" smtClean="0">
                <a:solidFill>
                  <a:schemeClr val="bg1"/>
                </a:solidFill>
              </a:rPr>
              <a:t>C</a:t>
            </a:r>
            <a:r>
              <a:rPr lang="en-US" sz="1050" baseline="-25000" dirty="0" err="1" smtClean="0">
                <a:solidFill>
                  <a:schemeClr val="bg1"/>
                </a:solidFill>
              </a:rPr>
              <a:t>Ec</a:t>
            </a:r>
            <a:endParaRPr lang="en-US" sz="1050" baseline="-25000" dirty="0">
              <a:solidFill>
                <a:schemeClr val="bg1"/>
              </a:solidFill>
            </a:endParaRPr>
          </a:p>
        </p:txBody>
      </p:sp>
      <p:sp>
        <p:nvSpPr>
          <p:cNvPr id="145" name="Oval 144"/>
          <p:cNvSpPr/>
          <p:nvPr/>
        </p:nvSpPr>
        <p:spPr>
          <a:xfrm>
            <a:off x="5004048" y="2532617"/>
            <a:ext cx="216173" cy="176303"/>
          </a:xfrm>
          <a:prstGeom prst="ellipse">
            <a:avLst/>
          </a:prstGeom>
          <a:solidFill>
            <a:schemeClr val="bg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050" dirty="0" err="1" smtClean="0">
                <a:solidFill>
                  <a:schemeClr val="bg1"/>
                </a:solidFill>
              </a:rPr>
              <a:t>C</a:t>
            </a:r>
            <a:r>
              <a:rPr lang="en-US" sz="1050" baseline="-25000" dirty="0" err="1" smtClean="0">
                <a:solidFill>
                  <a:schemeClr val="bg1"/>
                </a:solidFill>
              </a:rPr>
              <a:t>Ec</a:t>
            </a:r>
            <a:endParaRPr lang="en-US" sz="1050" baseline="-25000" dirty="0">
              <a:solidFill>
                <a:schemeClr val="bg1"/>
              </a:solidFill>
            </a:endParaRPr>
          </a:p>
        </p:txBody>
      </p:sp>
      <p:sp>
        <p:nvSpPr>
          <p:cNvPr id="146" name="Oval 145"/>
          <p:cNvSpPr/>
          <p:nvPr/>
        </p:nvSpPr>
        <p:spPr>
          <a:xfrm>
            <a:off x="2411760" y="3324705"/>
            <a:ext cx="216173" cy="176303"/>
          </a:xfrm>
          <a:prstGeom prst="ellipse">
            <a:avLst/>
          </a:prstGeom>
          <a:solidFill>
            <a:schemeClr val="bg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050" dirty="0" err="1" smtClean="0">
                <a:solidFill>
                  <a:schemeClr val="bg1"/>
                </a:solidFill>
              </a:rPr>
              <a:t>C</a:t>
            </a:r>
            <a:r>
              <a:rPr lang="en-US" sz="900" baseline="-25000" dirty="0" err="1" smtClean="0">
                <a:solidFill>
                  <a:schemeClr val="bg1"/>
                </a:solidFill>
              </a:rPr>
              <a:t>Eg</a:t>
            </a:r>
            <a:endParaRPr lang="en-US" sz="900" baseline="-25000" dirty="0">
              <a:solidFill>
                <a:schemeClr val="bg1"/>
              </a:solidFill>
            </a:endParaRPr>
          </a:p>
        </p:txBody>
      </p:sp>
      <p:sp>
        <p:nvSpPr>
          <p:cNvPr id="147" name="TextBox 146"/>
          <p:cNvSpPr txBox="1"/>
          <p:nvPr/>
        </p:nvSpPr>
        <p:spPr>
          <a:xfrm>
            <a:off x="5284646" y="2497779"/>
            <a:ext cx="3759284" cy="215444"/>
          </a:xfrm>
          <a:prstGeom prst="rect">
            <a:avLst/>
          </a:prstGeom>
          <a:noFill/>
        </p:spPr>
        <p:txBody>
          <a:bodyPr wrap="square" lIns="0" tIns="0" rIns="0" bIns="0" rtlCol="0">
            <a:spAutoFit/>
          </a:bodyPr>
          <a:lstStyle/>
          <a:p>
            <a:r>
              <a:rPr lang="en-US" sz="1400" dirty="0" smtClean="0">
                <a:latin typeface="+mj-lt"/>
              </a:rPr>
              <a:t>Cost of emissions from Coal</a:t>
            </a:r>
            <a:endParaRPr lang="en-US" sz="1400" dirty="0">
              <a:latin typeface="+mj-lt"/>
            </a:endParaRPr>
          </a:p>
        </p:txBody>
      </p:sp>
      <p:sp>
        <p:nvSpPr>
          <p:cNvPr id="148" name="Oval 147"/>
          <p:cNvSpPr/>
          <p:nvPr/>
        </p:nvSpPr>
        <p:spPr>
          <a:xfrm>
            <a:off x="5003899" y="2748641"/>
            <a:ext cx="216173" cy="176303"/>
          </a:xfrm>
          <a:prstGeom prst="ellipse">
            <a:avLst/>
          </a:prstGeom>
          <a:solidFill>
            <a:schemeClr val="bg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050" dirty="0" err="1" smtClean="0">
                <a:solidFill>
                  <a:schemeClr val="bg1"/>
                </a:solidFill>
              </a:rPr>
              <a:t>C</a:t>
            </a:r>
            <a:r>
              <a:rPr lang="en-US" sz="900" baseline="-25000" dirty="0" err="1" smtClean="0">
                <a:solidFill>
                  <a:schemeClr val="bg1"/>
                </a:solidFill>
              </a:rPr>
              <a:t>Eg</a:t>
            </a:r>
            <a:endParaRPr lang="en-US" sz="900" baseline="-25000" dirty="0">
              <a:solidFill>
                <a:schemeClr val="bg1"/>
              </a:solidFill>
            </a:endParaRPr>
          </a:p>
        </p:txBody>
      </p:sp>
      <p:sp>
        <p:nvSpPr>
          <p:cNvPr id="149" name="TextBox 148"/>
          <p:cNvSpPr txBox="1"/>
          <p:nvPr/>
        </p:nvSpPr>
        <p:spPr>
          <a:xfrm>
            <a:off x="5284646" y="2706369"/>
            <a:ext cx="3759284" cy="215444"/>
          </a:xfrm>
          <a:prstGeom prst="rect">
            <a:avLst/>
          </a:prstGeom>
          <a:noFill/>
        </p:spPr>
        <p:txBody>
          <a:bodyPr wrap="square" lIns="0" tIns="0" rIns="0" bIns="0" rtlCol="0">
            <a:spAutoFit/>
          </a:bodyPr>
          <a:lstStyle/>
          <a:p>
            <a:r>
              <a:rPr lang="en-US" sz="1400" dirty="0" smtClean="0">
                <a:latin typeface="+mj-lt"/>
              </a:rPr>
              <a:t>Cost of emissions from Gas</a:t>
            </a:r>
            <a:endParaRPr lang="en-US" sz="1400" dirty="0">
              <a:latin typeface="+mj-lt"/>
            </a:endParaRPr>
          </a:p>
        </p:txBody>
      </p:sp>
      <p:sp>
        <p:nvSpPr>
          <p:cNvPr id="151" name="Oval 150"/>
          <p:cNvSpPr/>
          <p:nvPr/>
        </p:nvSpPr>
        <p:spPr>
          <a:xfrm>
            <a:off x="5003899" y="1233922"/>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
        <p:nvSpPr>
          <p:cNvPr id="152" name="TextBox 151"/>
          <p:cNvSpPr txBox="1"/>
          <p:nvPr/>
        </p:nvSpPr>
        <p:spPr>
          <a:xfrm>
            <a:off x="5277212" y="1234502"/>
            <a:ext cx="3759284" cy="215444"/>
          </a:xfrm>
          <a:prstGeom prst="rect">
            <a:avLst/>
          </a:prstGeom>
          <a:noFill/>
        </p:spPr>
        <p:txBody>
          <a:bodyPr wrap="square" lIns="0" tIns="0" rIns="0" bIns="0" rtlCol="0">
            <a:spAutoFit/>
          </a:bodyPr>
          <a:lstStyle/>
          <a:p>
            <a:r>
              <a:rPr lang="en-US" sz="1400" dirty="0" smtClean="0">
                <a:latin typeface="+mj-lt"/>
              </a:rPr>
              <a:t>Cost of gas supply: Indigenous/National production</a:t>
            </a:r>
            <a:endParaRPr lang="en-US" sz="1400"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826367497"/>
              </p:ext>
            </p:extLst>
          </p:nvPr>
        </p:nvGraphicFramePr>
        <p:xfrm>
          <a:off x="5003899" y="3412856"/>
          <a:ext cx="914400" cy="771525"/>
        </p:xfrm>
        <a:graphic>
          <a:graphicData uri="http://schemas.openxmlformats.org/presentationml/2006/ole">
            <mc:AlternateContent xmlns:mc="http://schemas.openxmlformats.org/markup-compatibility/2006">
              <mc:Choice xmlns:v="urn:schemas-microsoft-com:vml" Requires="v">
                <p:oleObj spid="_x0000_s2058" name="Worksheet" showAsIcon="1" r:id="rId3" imgW="914400" imgH="771480" progId="Excel.Sheet.12">
                  <p:embed/>
                </p:oleObj>
              </mc:Choice>
              <mc:Fallback>
                <p:oleObj name="Worksheet" showAsIcon="1" r:id="rId3" imgW="914400" imgH="771480" progId="Excel.Sheet.12">
                  <p:embed/>
                  <p:pic>
                    <p:nvPicPr>
                      <p:cNvPr id="0" name=""/>
                      <p:cNvPicPr>
                        <a:picLocks noChangeAspect="1" noChangeArrowheads="1"/>
                      </p:cNvPicPr>
                      <p:nvPr/>
                    </p:nvPicPr>
                    <p:blipFill>
                      <a:blip r:embed="rId4"/>
                      <a:srcRect/>
                      <a:stretch>
                        <a:fillRect/>
                      </a:stretch>
                    </p:blipFill>
                    <p:spPr bwMode="auto">
                      <a:xfrm>
                        <a:off x="5003899" y="3412856"/>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152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860032" y="1412776"/>
            <a:ext cx="3240360" cy="2798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2000" dirty="0" smtClean="0">
                <a:solidFill>
                  <a:srgbClr val="000000"/>
                </a:solidFill>
              </a:rPr>
              <a:t>FID + LNG HR</a:t>
            </a:r>
            <a:endParaRPr lang="en-US" sz="2000" dirty="0">
              <a:solidFill>
                <a:srgbClr val="000000"/>
              </a:solidFill>
            </a:endParaRPr>
          </a:p>
        </p:txBody>
      </p:sp>
      <p:sp>
        <p:nvSpPr>
          <p:cNvPr id="14" name="Rectangle 13"/>
          <p:cNvSpPr/>
          <p:nvPr/>
        </p:nvSpPr>
        <p:spPr>
          <a:xfrm>
            <a:off x="1043608" y="1412776"/>
            <a:ext cx="3240360" cy="27985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sz="2000" dirty="0" smtClean="0">
                <a:solidFill>
                  <a:srgbClr val="000000"/>
                </a:solidFill>
              </a:rPr>
              <a:t>FID</a:t>
            </a:r>
            <a:endParaRPr lang="en-US" sz="2000" dirty="0">
              <a:solidFill>
                <a:srgbClr val="000000"/>
              </a:solidFill>
            </a:endParaRPr>
          </a:p>
        </p:txBody>
      </p:sp>
      <p:sp>
        <p:nvSpPr>
          <p:cNvPr id="2" name="Text Placeholder 1"/>
          <p:cNvSpPr>
            <a:spLocks noGrp="1"/>
          </p:cNvSpPr>
          <p:nvPr>
            <p:ph type="body" sz="quarter" idx="16"/>
          </p:nvPr>
        </p:nvSpPr>
        <p:spPr>
          <a:xfrm>
            <a:off x="522962" y="760127"/>
            <a:ext cx="8280920" cy="3897957"/>
          </a:xfrm>
        </p:spPr>
        <p:txBody>
          <a:bodyPr/>
          <a:lstStyle/>
          <a:p>
            <a:r>
              <a:rPr lang="en-US" dirty="0" smtClean="0"/>
              <a:t>Addition of a project: change in flow patterns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sz="1100" dirty="0" smtClean="0"/>
              <a:t>Example: Reference case, Green Scenario, Winter average day</a:t>
            </a:r>
          </a:p>
          <a:p>
            <a:endParaRPr lang="en-US" sz="1200" dirty="0" smtClean="0"/>
          </a:p>
          <a:p>
            <a:r>
              <a:rPr lang="en-US" dirty="0" smtClean="0"/>
              <a:t>Addition </a:t>
            </a:r>
            <a:r>
              <a:rPr lang="en-US" dirty="0"/>
              <a:t>of a project: change in </a:t>
            </a:r>
            <a:r>
              <a:rPr lang="en-US" dirty="0" smtClean="0"/>
              <a:t>the European bill</a:t>
            </a:r>
            <a:endParaRPr lang="en-US" dirty="0"/>
          </a:p>
        </p:txBody>
      </p:sp>
      <p:sp>
        <p:nvSpPr>
          <p:cNvPr id="3" name="Title 2"/>
          <p:cNvSpPr>
            <a:spLocks noGrp="1"/>
          </p:cNvSpPr>
          <p:nvPr>
            <p:ph type="title"/>
          </p:nvPr>
        </p:nvSpPr>
        <p:spPr>
          <a:xfrm>
            <a:off x="143968" y="228600"/>
            <a:ext cx="8280000" cy="540000"/>
          </a:xfrm>
        </p:spPr>
        <p:txBody>
          <a:bodyPr/>
          <a:lstStyle/>
          <a:p>
            <a:r>
              <a:rPr lang="en-US" dirty="0" smtClean="0"/>
              <a:t>An actual example</a:t>
            </a:r>
            <a:endParaRPr lang="en-US" dirty="0"/>
          </a:p>
        </p:txBody>
      </p:sp>
      <p:sp>
        <p:nvSpPr>
          <p:cNvPr id="4" name="Slide Number Placeholder 3"/>
          <p:cNvSpPr>
            <a:spLocks noGrp="1"/>
          </p:cNvSpPr>
          <p:nvPr>
            <p:ph type="sldNum" sz="quarter" idx="12"/>
          </p:nvPr>
        </p:nvSpPr>
        <p:spPr/>
        <p:txBody>
          <a:bodyPr/>
          <a:lstStyle/>
          <a:p>
            <a:pPr>
              <a:defRPr/>
            </a:pPr>
            <a:fld id="{24FF306C-35F5-4766-9A74-51BF551DA927}" type="slidenum">
              <a:rPr lang="en-GB" noProof="0" smtClean="0"/>
              <a:pPr>
                <a:defRPr/>
              </a:pPr>
              <a:t>12</a:t>
            </a:fld>
            <a:endParaRPr lang="en-GB" noProof="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641" t="3496" r="17908" b="16826"/>
          <a:stretch/>
        </p:blipFill>
        <p:spPr bwMode="auto">
          <a:xfrm>
            <a:off x="1229111" y="1554676"/>
            <a:ext cx="2872741" cy="230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2376" t="11686" r="6594" b="7387"/>
          <a:stretch/>
        </p:blipFill>
        <p:spPr bwMode="auto">
          <a:xfrm>
            <a:off x="5045535" y="1554676"/>
            <a:ext cx="2766825" cy="228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195736" y="2145980"/>
            <a:ext cx="4682616" cy="1057260"/>
            <a:chOff x="1475656" y="2155716"/>
            <a:chExt cx="4682616" cy="1057260"/>
          </a:xfrm>
        </p:grpSpPr>
        <p:sp>
          <p:nvSpPr>
            <p:cNvPr id="10" name="Oval 9"/>
            <p:cNvSpPr/>
            <p:nvPr/>
          </p:nvSpPr>
          <p:spPr>
            <a:xfrm>
              <a:off x="5580112" y="3068960"/>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95352" y="2716540"/>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978252" y="2276872"/>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56860" y="2235344"/>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84068" y="2155716"/>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08396" y="2276872"/>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75656" y="2429272"/>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913228" y="2356500"/>
              <a:ext cx="180020" cy="144016"/>
            </a:xfrm>
            <a:prstGeom prst="ellipse">
              <a:avLst/>
            </a:prstGeom>
            <a:no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1475656" y="5013176"/>
            <a:ext cx="1080120" cy="1080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US" dirty="0" smtClean="0"/>
          </a:p>
          <a:p>
            <a:pPr algn="ctr"/>
            <a:endParaRPr lang="en-US" dirty="0"/>
          </a:p>
          <a:p>
            <a:pPr algn="ctr"/>
            <a:endParaRPr lang="en-US" dirty="0" smtClean="0"/>
          </a:p>
          <a:p>
            <a:pPr algn="ctr"/>
            <a:r>
              <a:rPr lang="en-US" sz="2000" dirty="0" smtClean="0">
                <a:solidFill>
                  <a:srgbClr val="000000"/>
                </a:solidFill>
              </a:rPr>
              <a:t>FID</a:t>
            </a:r>
            <a:endParaRPr lang="en-US" sz="2000" dirty="0">
              <a:solidFill>
                <a:srgbClr val="000000"/>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911100448"/>
              </p:ext>
            </p:extLst>
          </p:nvPr>
        </p:nvGraphicFramePr>
        <p:xfrm>
          <a:off x="1572047" y="5085184"/>
          <a:ext cx="914400" cy="771525"/>
        </p:xfrm>
        <a:graphic>
          <a:graphicData uri="http://schemas.openxmlformats.org/presentationml/2006/ole">
            <mc:AlternateContent xmlns:mc="http://schemas.openxmlformats.org/markup-compatibility/2006">
              <mc:Choice xmlns:v="urn:schemas-microsoft-com:vml" Requires="v">
                <p:oleObj spid="_x0000_s1042" name="Worksheet" showAsIcon="1" r:id="rId5" imgW="914400" imgH="771480" progId="Excel.Sheet.12">
                  <p:embed/>
                </p:oleObj>
              </mc:Choice>
              <mc:Fallback>
                <p:oleObj name="Worksheet" showAsIcon="1" r:id="rId5" imgW="914400" imgH="771480" progId="Excel.Sheet.12">
                  <p:embed/>
                  <p:pic>
                    <p:nvPicPr>
                      <p:cNvPr id="0" name=""/>
                      <p:cNvPicPr>
                        <a:picLocks noChangeAspect="1" noChangeArrowheads="1"/>
                      </p:cNvPicPr>
                      <p:nvPr/>
                    </p:nvPicPr>
                    <p:blipFill>
                      <a:blip r:embed="rId6"/>
                      <a:srcRect/>
                      <a:stretch>
                        <a:fillRect/>
                      </a:stretch>
                    </p:blipFill>
                    <p:spPr bwMode="auto">
                      <a:xfrm>
                        <a:off x="1572047" y="5085184"/>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Rectangle 27"/>
          <p:cNvSpPr/>
          <p:nvPr/>
        </p:nvSpPr>
        <p:spPr>
          <a:xfrm>
            <a:off x="2940199" y="5013176"/>
            <a:ext cx="1080120" cy="10801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US" dirty="0" smtClean="0"/>
          </a:p>
          <a:p>
            <a:pPr algn="ctr"/>
            <a:endParaRPr lang="en-US" dirty="0"/>
          </a:p>
          <a:p>
            <a:pPr algn="ctr"/>
            <a:endParaRPr lang="en-US" dirty="0" smtClean="0"/>
          </a:p>
          <a:p>
            <a:pPr algn="ctr"/>
            <a:r>
              <a:rPr lang="en-US" sz="1600" dirty="0" smtClean="0">
                <a:solidFill>
                  <a:srgbClr val="000000"/>
                </a:solidFill>
              </a:rPr>
              <a:t>FID+LNGHR</a:t>
            </a:r>
            <a:endParaRPr lang="en-US" sz="1600" dirty="0">
              <a:solidFill>
                <a:srgbClr val="000000"/>
              </a:solidFill>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051598496"/>
              </p:ext>
            </p:extLst>
          </p:nvPr>
        </p:nvGraphicFramePr>
        <p:xfrm>
          <a:off x="3014861" y="5085184"/>
          <a:ext cx="914400" cy="771525"/>
        </p:xfrm>
        <a:graphic>
          <a:graphicData uri="http://schemas.openxmlformats.org/presentationml/2006/ole">
            <mc:AlternateContent xmlns:mc="http://schemas.openxmlformats.org/markup-compatibility/2006">
              <mc:Choice xmlns:v="urn:schemas-microsoft-com:vml" Requires="v">
                <p:oleObj spid="_x0000_s1043" name="Worksheet" showAsIcon="1" r:id="rId7" imgW="914400" imgH="771480" progId="Excel.Sheet.12">
                  <p:embed/>
                </p:oleObj>
              </mc:Choice>
              <mc:Fallback>
                <p:oleObj name="Worksheet" showAsIcon="1" r:id="rId7" imgW="914400" imgH="771480" progId="Excel.Sheet.12">
                  <p:embed/>
                  <p:pic>
                    <p:nvPicPr>
                      <p:cNvPr id="0" name=""/>
                      <p:cNvPicPr/>
                      <p:nvPr/>
                    </p:nvPicPr>
                    <p:blipFill>
                      <a:blip r:embed="rId8"/>
                      <a:stretch>
                        <a:fillRect/>
                      </a:stretch>
                    </p:blipFill>
                    <p:spPr>
                      <a:xfrm>
                        <a:off x="3014861" y="5085184"/>
                        <a:ext cx="914400" cy="771525"/>
                      </a:xfrm>
                      <a:prstGeom prst="rect">
                        <a:avLst/>
                      </a:prstGeom>
                    </p:spPr>
                  </p:pic>
                </p:oleObj>
              </mc:Fallback>
            </mc:AlternateContent>
          </a:graphicData>
        </a:graphic>
      </p:graphicFrame>
      <p:pic>
        <p:nvPicPr>
          <p:cNvPr id="25" name="Picture 1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3793" y="17180"/>
            <a:ext cx="1236731" cy="117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602474" y="1135777"/>
            <a:ext cx="8121903" cy="27699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libri"/>
              </a:rPr>
              <a:t>Belo</a:t>
            </a:r>
            <a:r>
              <a:rPr lang="fr-FR"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libri"/>
              </a:rPr>
              <a:t>w flow patterns </a:t>
            </a:r>
            <a:r>
              <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libri"/>
              </a:rPr>
              <a:t>only serve the purpose of illustrating the methodology and is in no way an assessment of project value</a:t>
            </a:r>
            <a:endParaRPr lang="en-GB"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5920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5486400"/>
            <a:ext cx="1752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13</a:t>
            </a:fld>
            <a:endParaRPr lang="en-GB" noProof="0" dirty="0"/>
          </a:p>
        </p:txBody>
      </p:sp>
      <p:sp>
        <p:nvSpPr>
          <p:cNvPr id="9" name="Title 8"/>
          <p:cNvSpPr>
            <a:spLocks noGrp="1"/>
          </p:cNvSpPr>
          <p:nvPr>
            <p:ph type="title"/>
          </p:nvPr>
        </p:nvSpPr>
        <p:spPr>
          <a:xfrm>
            <a:off x="152400" y="259200"/>
            <a:ext cx="8839200" cy="540000"/>
          </a:xfrm>
        </p:spPr>
        <p:txBody>
          <a:bodyPr/>
          <a:lstStyle/>
          <a:p>
            <a:r>
              <a:rPr lang="fr-FR" dirty="0" smtClean="0"/>
              <a:t>Split of </a:t>
            </a:r>
            <a:r>
              <a:rPr lang="fr-FR" dirty="0" err="1" smtClean="0"/>
              <a:t>European</a:t>
            </a:r>
            <a:r>
              <a:rPr lang="fr-FR" dirty="0" smtClean="0"/>
              <a:t> bill per country</a:t>
            </a:r>
            <a:endParaRPr lang="en-GB" dirty="0"/>
          </a:p>
        </p:txBody>
      </p:sp>
      <p:sp>
        <p:nvSpPr>
          <p:cNvPr id="7" name="Text Placeholder 2"/>
          <p:cNvSpPr>
            <a:spLocks noGrp="1"/>
          </p:cNvSpPr>
          <p:nvPr>
            <p:ph type="body" sz="quarter" idx="16"/>
          </p:nvPr>
        </p:nvSpPr>
        <p:spPr>
          <a:xfrm>
            <a:off x="304800" y="899195"/>
            <a:ext cx="8610600" cy="3901405"/>
          </a:xfrm>
        </p:spPr>
        <p:txBody>
          <a:bodyPr/>
          <a:lstStyle/>
          <a:p>
            <a:r>
              <a:rPr lang="de-DE" dirty="0" smtClean="0"/>
              <a:t>From European level to country one</a:t>
            </a:r>
          </a:p>
          <a:p>
            <a:pPr lvl="1"/>
            <a:r>
              <a:rPr lang="en-GB" dirty="0" smtClean="0"/>
              <a:t>The change in objective function resulting from the project implementation provides directly the monetization of project benefits at EU level</a:t>
            </a:r>
          </a:p>
          <a:p>
            <a:pPr lvl="1"/>
            <a:r>
              <a:rPr lang="en-GB" dirty="0" smtClean="0"/>
              <a:t>The methodology to split such benefits per country is still under testing </a:t>
            </a:r>
          </a:p>
          <a:p>
            <a:pPr lvl="1"/>
            <a:r>
              <a:rPr lang="en-GB" dirty="0" smtClean="0"/>
              <a:t>The comparison of benefits and investment cost per country will provide the net impact for each country</a:t>
            </a:r>
          </a:p>
          <a:p>
            <a:pPr marL="0" lvl="1" indent="0">
              <a:buNone/>
            </a:pPr>
            <a:r>
              <a:rPr lang="en-GB" sz="2200" b="1" i="1" kern="100" dirty="0" smtClean="0">
                <a:ea typeface="ＭＳ Ｐゴシック" charset="-128"/>
                <a:cs typeface="ＭＳ Ｐゴシック" charset="-128"/>
                <a:sym typeface="Wingdings" pitchFamily="2" charset="2"/>
              </a:rPr>
              <a:t>Form of the results</a:t>
            </a:r>
          </a:p>
          <a:p>
            <a:pPr lvl="1"/>
            <a:r>
              <a:rPr lang="en-GB" dirty="0" smtClean="0"/>
              <a:t>For each scenario and case, the TYNDP-step will provide the following table:</a:t>
            </a:r>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endParaRPr lang="en-GB" sz="800" dirty="0" smtClean="0"/>
          </a:p>
          <a:p>
            <a:pPr lvl="1"/>
            <a:r>
              <a:rPr lang="en-GB" dirty="0" smtClean="0"/>
              <a:t>PS-step will result in the same table, which once compared with the TYNDP-step one will provide the incremental benefit per country</a:t>
            </a:r>
          </a:p>
          <a:p>
            <a:pPr lvl="1"/>
            <a:endParaRPr lang="en-GB" sz="800" dirty="0" smtClean="0"/>
          </a:p>
          <a:p>
            <a:pPr lvl="1"/>
            <a:endParaRPr lang="en-GB" sz="800" dirty="0" smtClean="0"/>
          </a:p>
        </p:txBody>
      </p:sp>
      <p:graphicFrame>
        <p:nvGraphicFramePr>
          <p:cNvPr id="2" name="Table 1"/>
          <p:cNvGraphicFramePr>
            <a:graphicFrameLocks noGrp="1"/>
          </p:cNvGraphicFramePr>
          <p:nvPr>
            <p:extLst>
              <p:ext uri="{D42A27DB-BD31-4B8C-83A1-F6EECF244321}">
                <p14:modId xmlns:p14="http://schemas.microsoft.com/office/powerpoint/2010/main" val="1866412308"/>
              </p:ext>
            </p:extLst>
          </p:nvPr>
        </p:nvGraphicFramePr>
        <p:xfrm>
          <a:off x="876300" y="3810000"/>
          <a:ext cx="7162800" cy="1854200"/>
        </p:xfrm>
        <a:graphic>
          <a:graphicData uri="http://schemas.openxmlformats.org/drawingml/2006/table">
            <a:tbl>
              <a:tblPr firstRow="1" bandRow="1">
                <a:tableStyleId>{5C22544A-7EE6-4342-B048-85BDC9FD1C3A}</a:tableStyleId>
              </a:tblPr>
              <a:tblGrid>
                <a:gridCol w="1193800"/>
                <a:gridCol w="1193800"/>
                <a:gridCol w="1193800"/>
                <a:gridCol w="1193800"/>
                <a:gridCol w="1193800"/>
                <a:gridCol w="1193800"/>
              </a:tblGrid>
              <a:tr h="370840">
                <a:tc>
                  <a:txBody>
                    <a:bodyPr/>
                    <a:lstStyle/>
                    <a:p>
                      <a:r>
                        <a:rPr lang="fr-FR" dirty="0" err="1" smtClean="0"/>
                        <a:t>Bn</a:t>
                      </a:r>
                      <a:r>
                        <a:rPr lang="fr-FR" dirty="0" smtClean="0"/>
                        <a:t> €</a:t>
                      </a:r>
                      <a:endParaRPr lang="en-GB" dirty="0"/>
                    </a:p>
                  </a:txBody>
                  <a:tcPr/>
                </a:tc>
                <a:tc>
                  <a:txBody>
                    <a:bodyPr/>
                    <a:lstStyle/>
                    <a:p>
                      <a:r>
                        <a:rPr lang="fr-FR" dirty="0" smtClean="0"/>
                        <a:t>2015</a:t>
                      </a:r>
                      <a:endParaRPr lang="en-GB" dirty="0"/>
                    </a:p>
                  </a:txBody>
                  <a:tcPr/>
                </a:tc>
                <a:tc>
                  <a:txBody>
                    <a:bodyPr/>
                    <a:lstStyle/>
                    <a:p>
                      <a:r>
                        <a:rPr lang="fr-FR" dirty="0" smtClean="0"/>
                        <a:t>2020</a:t>
                      </a:r>
                      <a:endParaRPr lang="en-GB" dirty="0"/>
                    </a:p>
                  </a:txBody>
                  <a:tcPr/>
                </a:tc>
                <a:tc>
                  <a:txBody>
                    <a:bodyPr/>
                    <a:lstStyle/>
                    <a:p>
                      <a:r>
                        <a:rPr lang="fr-FR" dirty="0" smtClean="0"/>
                        <a:t>2025</a:t>
                      </a:r>
                      <a:endParaRPr lang="en-GB" dirty="0"/>
                    </a:p>
                  </a:txBody>
                  <a:tcPr/>
                </a:tc>
                <a:tc>
                  <a:txBody>
                    <a:bodyPr/>
                    <a:lstStyle/>
                    <a:p>
                      <a:r>
                        <a:rPr lang="fr-FR" dirty="0" smtClean="0"/>
                        <a:t>2030</a:t>
                      </a:r>
                      <a:endParaRPr lang="en-GB" dirty="0"/>
                    </a:p>
                  </a:txBody>
                  <a:tcPr/>
                </a:tc>
                <a:tc>
                  <a:txBody>
                    <a:bodyPr/>
                    <a:lstStyle/>
                    <a:p>
                      <a:r>
                        <a:rPr lang="fr-FR" dirty="0" smtClean="0"/>
                        <a:t>2035</a:t>
                      </a:r>
                      <a:endParaRPr lang="en-GB" dirty="0"/>
                    </a:p>
                  </a:txBody>
                  <a:tcPr/>
                </a:tc>
              </a:tr>
              <a:tr h="370840">
                <a:tc>
                  <a:txBody>
                    <a:bodyPr/>
                    <a:lstStyle/>
                    <a:p>
                      <a:r>
                        <a:rPr lang="fr-FR" dirty="0" smtClean="0"/>
                        <a:t>Country</a:t>
                      </a:r>
                      <a:r>
                        <a:rPr lang="fr-FR" baseline="0" dirty="0" smtClean="0"/>
                        <a:t> A</a:t>
                      </a:r>
                      <a:endParaRPr lang="en-GB" dirty="0"/>
                    </a:p>
                  </a:txBody>
                  <a:tcPr/>
                </a:tc>
                <a:tc>
                  <a:txBody>
                    <a:bodyPr/>
                    <a:lstStyle/>
                    <a:p>
                      <a:r>
                        <a:rPr lang="fr-FR" dirty="0" smtClean="0"/>
                        <a:t>200</a:t>
                      </a:r>
                      <a:endParaRPr lang="en-GB" dirty="0"/>
                    </a:p>
                  </a:txBody>
                  <a:tcPr/>
                </a:tc>
                <a:tc>
                  <a:txBody>
                    <a:bodyPr/>
                    <a:lstStyle/>
                    <a:p>
                      <a:r>
                        <a:rPr lang="fr-FR" dirty="0" smtClean="0"/>
                        <a:t>210</a:t>
                      </a:r>
                      <a:endParaRPr lang="en-GB" dirty="0"/>
                    </a:p>
                  </a:txBody>
                  <a:tcPr/>
                </a:tc>
                <a:tc>
                  <a:txBody>
                    <a:bodyPr/>
                    <a:lstStyle/>
                    <a:p>
                      <a:r>
                        <a:rPr lang="fr-FR" dirty="0" smtClean="0"/>
                        <a:t>215</a:t>
                      </a:r>
                      <a:endParaRPr lang="en-GB" dirty="0"/>
                    </a:p>
                  </a:txBody>
                  <a:tcPr/>
                </a:tc>
                <a:tc>
                  <a:txBody>
                    <a:bodyPr/>
                    <a:lstStyle/>
                    <a:p>
                      <a:r>
                        <a:rPr lang="fr-FR" dirty="0" smtClean="0"/>
                        <a:t>220</a:t>
                      </a:r>
                      <a:endParaRPr lang="en-GB" dirty="0"/>
                    </a:p>
                  </a:txBody>
                  <a:tcPr/>
                </a:tc>
                <a:tc>
                  <a:txBody>
                    <a:bodyPr/>
                    <a:lstStyle/>
                    <a:p>
                      <a:r>
                        <a:rPr lang="fr-FR" dirty="0" smtClean="0"/>
                        <a:t>215</a:t>
                      </a:r>
                      <a:endParaRPr lang="en-GB" dirty="0"/>
                    </a:p>
                  </a:txBody>
                  <a:tcPr/>
                </a:tc>
              </a:tr>
              <a:tr h="370840">
                <a:tc>
                  <a:txBody>
                    <a:bodyPr/>
                    <a:lstStyle/>
                    <a:p>
                      <a:r>
                        <a:rPr lang="fr-FR" dirty="0" smtClean="0"/>
                        <a:t>Country B</a:t>
                      </a:r>
                      <a:endParaRPr lang="en-GB" dirty="0"/>
                    </a:p>
                  </a:txBody>
                  <a:tcPr/>
                </a:tc>
                <a:tc>
                  <a:txBody>
                    <a:bodyPr/>
                    <a:lstStyle/>
                    <a:p>
                      <a:r>
                        <a:rPr lang="fr-FR" dirty="0" smtClean="0"/>
                        <a:t>100</a:t>
                      </a:r>
                      <a:endParaRPr lang="en-GB" dirty="0"/>
                    </a:p>
                  </a:txBody>
                  <a:tcPr/>
                </a:tc>
                <a:tc>
                  <a:txBody>
                    <a:bodyPr/>
                    <a:lstStyle/>
                    <a:p>
                      <a:r>
                        <a:rPr lang="fr-FR" dirty="0" smtClean="0"/>
                        <a:t>101</a:t>
                      </a:r>
                      <a:endParaRPr lang="en-GB" dirty="0"/>
                    </a:p>
                  </a:txBody>
                  <a:tcPr/>
                </a:tc>
                <a:tc>
                  <a:txBody>
                    <a:bodyPr/>
                    <a:lstStyle/>
                    <a:p>
                      <a:r>
                        <a:rPr lang="fr-FR" dirty="0" smtClean="0"/>
                        <a:t>102</a:t>
                      </a:r>
                      <a:endParaRPr lang="en-GB" dirty="0"/>
                    </a:p>
                  </a:txBody>
                  <a:tcPr/>
                </a:tc>
                <a:tc>
                  <a:txBody>
                    <a:bodyPr/>
                    <a:lstStyle/>
                    <a:p>
                      <a:r>
                        <a:rPr lang="fr-FR" dirty="0" smtClean="0"/>
                        <a:t>103</a:t>
                      </a:r>
                      <a:endParaRPr lang="en-GB" dirty="0"/>
                    </a:p>
                  </a:txBody>
                  <a:tcPr/>
                </a:tc>
                <a:tc>
                  <a:txBody>
                    <a:bodyPr/>
                    <a:lstStyle/>
                    <a:p>
                      <a:r>
                        <a:rPr lang="fr-FR" dirty="0" smtClean="0"/>
                        <a:t>104</a:t>
                      </a:r>
                      <a:endParaRPr lang="en-GB" dirty="0"/>
                    </a:p>
                  </a:txBody>
                  <a:tcPr/>
                </a:tc>
              </a:tr>
              <a:tr h="370840">
                <a:tc>
                  <a:txBody>
                    <a:bodyPr/>
                    <a:lstStyle/>
                    <a:p>
                      <a:r>
                        <a:rPr lang="fr-FR" dirty="0" smtClean="0"/>
                        <a:t>…</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fr-FR" dirty="0" smtClean="0"/>
                        <a:t>Country Z</a:t>
                      </a:r>
                      <a:endParaRPr lang="en-GB" dirty="0"/>
                    </a:p>
                  </a:txBody>
                  <a:tcPr/>
                </a:tc>
                <a:tc>
                  <a:txBody>
                    <a:bodyPr/>
                    <a:lstStyle/>
                    <a:p>
                      <a:r>
                        <a:rPr lang="fr-FR" dirty="0" smtClean="0"/>
                        <a:t>150</a:t>
                      </a:r>
                      <a:endParaRPr lang="en-GB" dirty="0"/>
                    </a:p>
                  </a:txBody>
                  <a:tcPr/>
                </a:tc>
                <a:tc>
                  <a:txBody>
                    <a:bodyPr/>
                    <a:lstStyle/>
                    <a:p>
                      <a:r>
                        <a:rPr lang="fr-FR" dirty="0" smtClean="0"/>
                        <a:t>150</a:t>
                      </a:r>
                      <a:endParaRPr lang="en-GB" dirty="0"/>
                    </a:p>
                  </a:txBody>
                  <a:tcPr/>
                </a:tc>
                <a:tc>
                  <a:txBody>
                    <a:bodyPr/>
                    <a:lstStyle/>
                    <a:p>
                      <a:r>
                        <a:rPr lang="fr-FR" dirty="0" smtClean="0"/>
                        <a:t>140</a:t>
                      </a:r>
                      <a:endParaRPr lang="en-GB" dirty="0"/>
                    </a:p>
                  </a:txBody>
                  <a:tcPr/>
                </a:tc>
                <a:tc>
                  <a:txBody>
                    <a:bodyPr/>
                    <a:lstStyle/>
                    <a:p>
                      <a:r>
                        <a:rPr lang="fr-FR" dirty="0" smtClean="0"/>
                        <a:t>150</a:t>
                      </a:r>
                      <a:endParaRPr lang="en-GB" dirty="0"/>
                    </a:p>
                  </a:txBody>
                  <a:tcPr/>
                </a:tc>
                <a:tc>
                  <a:txBody>
                    <a:bodyPr/>
                    <a:lstStyle/>
                    <a:p>
                      <a:r>
                        <a:rPr lang="fr-FR" dirty="0" smtClean="0"/>
                        <a:t>155</a:t>
                      </a:r>
                      <a:endParaRPr lang="en-GB" dirty="0"/>
                    </a:p>
                  </a:txBody>
                  <a:tcPr/>
                </a:tc>
              </a:tr>
            </a:tbl>
          </a:graphicData>
        </a:graphic>
      </p:graphicFrame>
    </p:spTree>
    <p:extLst>
      <p:ext uri="{BB962C8B-B14F-4D97-AF65-F5344CB8AC3E}">
        <p14:creationId xmlns:p14="http://schemas.microsoft.com/office/powerpoint/2010/main" val="176970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FF306C-35F5-4766-9A74-51BF551DA927}" type="slidenum">
              <a:rPr lang="en-GB" noProof="0" smtClean="0"/>
              <a:pPr>
                <a:defRPr/>
              </a:pPr>
              <a:t>14</a:t>
            </a:fld>
            <a:endParaRPr lang="en-GB" noProof="0" dirty="0"/>
          </a:p>
        </p:txBody>
      </p:sp>
      <p:sp>
        <p:nvSpPr>
          <p:cNvPr id="4" name="Title 3"/>
          <p:cNvSpPr>
            <a:spLocks noGrp="1"/>
          </p:cNvSpPr>
          <p:nvPr>
            <p:ph type="title"/>
          </p:nvPr>
        </p:nvSpPr>
        <p:spPr>
          <a:xfrm>
            <a:off x="457200" y="3048000"/>
            <a:ext cx="8280000" cy="540000"/>
          </a:xfrm>
        </p:spPr>
        <p:txBody>
          <a:bodyPr/>
          <a:lstStyle/>
          <a:p>
            <a:r>
              <a:rPr lang="en-GB" dirty="0" smtClean="0"/>
              <a:t>Example of calculation</a:t>
            </a:r>
            <a:endParaRPr lang="en-GB" dirty="0"/>
          </a:p>
        </p:txBody>
      </p:sp>
    </p:spTree>
    <p:extLst>
      <p:ext uri="{BB962C8B-B14F-4D97-AF65-F5344CB8AC3E}">
        <p14:creationId xmlns:p14="http://schemas.microsoft.com/office/powerpoint/2010/main" val="76283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15</a:t>
            </a:fld>
            <a:endParaRPr lang="en-GB" noProof="0" dirty="0"/>
          </a:p>
        </p:txBody>
      </p:sp>
      <p:sp>
        <p:nvSpPr>
          <p:cNvPr id="9" name="Title 8"/>
          <p:cNvSpPr>
            <a:spLocks noGrp="1"/>
          </p:cNvSpPr>
          <p:nvPr>
            <p:ph type="title"/>
          </p:nvPr>
        </p:nvSpPr>
        <p:spPr>
          <a:xfrm>
            <a:off x="152400" y="259200"/>
            <a:ext cx="8839200" cy="540000"/>
          </a:xfrm>
        </p:spPr>
        <p:txBody>
          <a:bodyPr/>
          <a:lstStyle/>
          <a:p>
            <a:r>
              <a:rPr lang="en-GB" dirty="0" smtClean="0"/>
              <a:t>Re</a:t>
            </a:r>
            <a:r>
              <a:rPr lang="fr-FR" dirty="0" err="1" smtClean="0"/>
              <a:t>maining</a:t>
            </a:r>
            <a:r>
              <a:rPr lang="fr-FR" dirty="0" smtClean="0"/>
              <a:t> </a:t>
            </a:r>
            <a:r>
              <a:rPr lang="fr-FR" dirty="0" err="1" smtClean="0"/>
              <a:t>Flexibility</a:t>
            </a:r>
            <a:endParaRPr lang="en-GB" dirty="0"/>
          </a:p>
        </p:txBody>
      </p:sp>
      <mc:AlternateContent xmlns:mc="http://schemas.openxmlformats.org/markup-compatibility/2006" xmlns:a14="http://schemas.microsoft.com/office/drawing/2010/main">
        <mc:Choice Requires="a14">
          <p:sp>
            <p:nvSpPr>
              <p:cNvPr id="7" name="Text Placeholder 2"/>
              <p:cNvSpPr>
                <a:spLocks noGrp="1"/>
              </p:cNvSpPr>
              <p:nvPr>
                <p:ph type="body" sz="quarter" idx="16"/>
              </p:nvPr>
            </p:nvSpPr>
            <p:spPr>
              <a:xfrm>
                <a:off x="455162" y="899195"/>
                <a:ext cx="8384038" cy="5425405"/>
              </a:xfrm>
            </p:spPr>
            <p:txBody>
              <a:bodyPr/>
              <a:lstStyle/>
              <a:p>
                <a:r>
                  <a:rPr lang="de-DE" dirty="0" smtClean="0"/>
                  <a:t>The ability of a country to meet additional demand</a:t>
                </a:r>
              </a:p>
              <a:p>
                <a:pPr lvl="1"/>
                <a:r>
                  <a:rPr lang="en-GB" dirty="0" smtClean="0"/>
                  <a:t>This indicator introduced in TYNDP 2010-2019 intends to measure the ability for a country to meet additional demand under:</a:t>
                </a:r>
              </a:p>
              <a:p>
                <a:pPr lvl="2"/>
                <a:r>
                  <a:rPr lang="en-GB" dirty="0" smtClean="0"/>
                  <a:t>Peak situation</a:t>
                </a:r>
              </a:p>
              <a:p>
                <a:pPr lvl="2"/>
                <a:r>
                  <a:rPr lang="en-GB" dirty="0" smtClean="0"/>
                  <a:t>Supply stress situation</a:t>
                </a:r>
              </a:p>
              <a:p>
                <a:pPr lvl="1"/>
                <a:endParaRPr lang="en-GB" dirty="0"/>
              </a:p>
              <a:p>
                <a:pPr marL="0" lvl="1" indent="0" eaLnBrk="0" hangingPunct="0">
                  <a:spcBef>
                    <a:spcPts val="0"/>
                  </a:spcBef>
                  <a:buNone/>
                </a:pPr>
                <a:r>
                  <a:rPr lang="en-GB" sz="2200" b="1" i="1" kern="100" dirty="0" smtClean="0">
                    <a:ea typeface="ＭＳ Ｐゴシック" charset="-128"/>
                    <a:cs typeface="ＭＳ Ｐゴシック" charset="-128"/>
                    <a:sym typeface="Wingdings" pitchFamily="2" charset="2"/>
                  </a:rPr>
                  <a:t>Evolution of the indicators calculation</a:t>
                </a:r>
                <a:endParaRPr lang="en-GB" sz="2200" b="1" i="1" kern="100" dirty="0">
                  <a:ea typeface="ＭＳ Ｐゴシック" charset="-128"/>
                  <a:cs typeface="ＭＳ Ｐゴシック" charset="-128"/>
                  <a:sym typeface="Wingdings" pitchFamily="2" charset="2"/>
                </a:endParaRPr>
              </a:p>
              <a:p>
                <a:pPr lvl="1"/>
                <a:r>
                  <a:rPr lang="en-GB" dirty="0" smtClean="0"/>
                  <a:t>Historic formula was overestimating the flexibility:</a:t>
                </a:r>
              </a:p>
              <a:p>
                <a:pPr marL="0" lvl="1" indent="0">
                  <a:buNone/>
                </a:pPr>
                <a14:m>
                  <m:oMathPara xmlns:m="http://schemas.openxmlformats.org/officeDocument/2006/math">
                    <m:oMathParaPr>
                      <m:jc m:val="centerGroup"/>
                    </m:oMathParaPr>
                    <m:oMath xmlns:m="http://schemas.openxmlformats.org/officeDocument/2006/math">
                      <m:r>
                        <a:rPr lang="en-GB" b="0" i="1" smtClean="0">
                          <a:latin typeface="Cambria Math"/>
                        </a:rPr>
                        <m:t>1−</m:t>
                      </m:r>
                      <m:f>
                        <m:fPr>
                          <m:ctrlPr>
                            <a:rPr lang="en-GB" b="0" i="1" smtClean="0">
                              <a:latin typeface="Cambria Math"/>
                            </a:rPr>
                          </m:ctrlPr>
                        </m:fPr>
                        <m:num>
                          <m:nary>
                            <m:naryPr>
                              <m:chr m:val="∑"/>
                              <m:subHide m:val="on"/>
                              <m:supHide m:val="on"/>
                              <m:ctrlPr>
                                <a:rPr lang="en-GB" b="0" i="1" smtClean="0">
                                  <a:latin typeface="Cambria Math"/>
                                </a:rPr>
                              </m:ctrlPr>
                            </m:naryPr>
                            <m:sub/>
                            <m:sup/>
                            <m:e>
                              <m:r>
                                <a:rPr lang="en-GB" b="0" i="1" smtClean="0">
                                  <a:latin typeface="Cambria Math"/>
                                </a:rPr>
                                <m:t>𝐸𝑛𝑡𝑟𝑖𝑛𝑔</m:t>
                              </m:r>
                              <m:r>
                                <a:rPr lang="en-GB" b="0" i="1" smtClean="0">
                                  <a:latin typeface="Cambria Math"/>
                                </a:rPr>
                                <m:t> </m:t>
                              </m:r>
                              <m:r>
                                <a:rPr lang="en-GB" b="0" i="1" smtClean="0">
                                  <a:latin typeface="Cambria Math"/>
                                </a:rPr>
                                <m:t>𝑓𝑙𝑜𝑤𝑠</m:t>
                              </m:r>
                            </m:e>
                          </m:nary>
                        </m:num>
                        <m:den>
                          <m:nary>
                            <m:naryPr>
                              <m:chr m:val="∑"/>
                              <m:subHide m:val="on"/>
                              <m:supHide m:val="on"/>
                              <m:ctrlPr>
                                <a:rPr lang="en-GB" b="0" i="1" smtClean="0">
                                  <a:latin typeface="Cambria Math"/>
                                </a:rPr>
                              </m:ctrlPr>
                            </m:naryPr>
                            <m:sub/>
                            <m:sup/>
                            <m:e>
                              <m:r>
                                <a:rPr lang="en-GB" b="0" i="1" smtClean="0">
                                  <a:latin typeface="Cambria Math"/>
                                </a:rPr>
                                <m:t>𝐸𝑛𝑡𝑟𝑦</m:t>
                              </m:r>
                              <m:r>
                                <a:rPr lang="en-GB" b="0" i="1" smtClean="0">
                                  <a:latin typeface="Cambria Math"/>
                                </a:rPr>
                                <m:t> </m:t>
                              </m:r>
                              <m:r>
                                <a:rPr lang="en-GB" b="0" i="1" smtClean="0">
                                  <a:latin typeface="Cambria Math"/>
                                </a:rPr>
                                <m:t>𝑐𝑎𝑝𝑎𝑐𝑖𝑡𝑦</m:t>
                              </m:r>
                            </m:e>
                          </m:nary>
                        </m:den>
                      </m:f>
                    </m:oMath>
                  </m:oMathPara>
                </a14:m>
                <a:endParaRPr lang="en-GB" dirty="0" smtClean="0"/>
              </a:p>
              <a:p>
                <a:pPr marL="0" lvl="1" indent="0">
                  <a:buNone/>
                </a:pPr>
                <a:endParaRPr lang="en-GB" sz="800" dirty="0"/>
              </a:p>
              <a:p>
                <a:pPr lvl="2"/>
                <a:r>
                  <a:rPr lang="en-GB" dirty="0" smtClean="0"/>
                  <a:t>No consideration of upstream capacity or supply limitation</a:t>
                </a:r>
                <a:endParaRPr lang="en-GB" dirty="0"/>
              </a:p>
              <a:p>
                <a:pPr lvl="2"/>
                <a:r>
                  <a:rPr lang="en-GB" dirty="0" smtClean="0"/>
                  <a:t>Erroneous consideration of bi-directional interconnection</a:t>
                </a:r>
                <a:endParaRPr lang="en-GB" dirty="0"/>
              </a:p>
              <a:p>
                <a:pPr lvl="1"/>
                <a:r>
                  <a:rPr lang="en-GB" dirty="0" smtClean="0"/>
                  <a:t>A new calculation closer has been defined, closer to the meaning of the indicator</a:t>
                </a:r>
              </a:p>
              <a:p>
                <a:pPr lvl="1"/>
                <a:endParaRPr lang="de-DE" sz="1000" dirty="0" smtClean="0"/>
              </a:p>
              <a:p>
                <a:pPr lvl="1"/>
                <a:endParaRPr lang="de-DE" dirty="0"/>
              </a:p>
              <a:p>
                <a:pPr lvl="1"/>
                <a:endParaRPr lang="de-DE" sz="800" dirty="0" smtClean="0"/>
              </a:p>
              <a:p>
                <a:pPr lvl="1"/>
                <a:endParaRPr lang="de-DE" sz="800" dirty="0" smtClean="0"/>
              </a:p>
            </p:txBody>
          </p:sp>
        </mc:Choice>
        <mc:Fallback xmlns="">
          <p:sp>
            <p:nvSpPr>
              <p:cNvPr id="7" name="Text Placeholder 2"/>
              <p:cNvSpPr>
                <a:spLocks noGrp="1" noRot="1" noChangeAspect="1" noMove="1" noResize="1" noEditPoints="1" noAdjustHandles="1" noChangeArrowheads="1" noChangeShapeType="1" noTextEdit="1"/>
              </p:cNvSpPr>
              <p:nvPr>
                <p:ph type="body" sz="quarter" idx="16"/>
              </p:nvPr>
            </p:nvSpPr>
            <p:spPr>
              <a:xfrm>
                <a:off x="455162" y="899195"/>
                <a:ext cx="8384038" cy="5425405"/>
              </a:xfrm>
              <a:blipFill rotWithShape="1">
                <a:blip r:embed="rId2"/>
                <a:stretch>
                  <a:fillRect l="-945" t="-674"/>
                </a:stretch>
              </a:blipFill>
            </p:spPr>
            <p:txBody>
              <a:bodyPr/>
              <a:lstStyle/>
              <a:p>
                <a:r>
                  <a:rPr lang="en-GB">
                    <a:noFill/>
                  </a:rPr>
                  <a:t> </a:t>
                </a:r>
              </a:p>
            </p:txBody>
          </p:sp>
        </mc:Fallback>
      </mc:AlternateContent>
      <p:sp>
        <p:nvSpPr>
          <p:cNvPr id="3" name="Rounded Rectangle 2"/>
          <p:cNvSpPr/>
          <p:nvPr/>
        </p:nvSpPr>
        <p:spPr>
          <a:xfrm>
            <a:off x="885967" y="5562600"/>
            <a:ext cx="7391400" cy="1066800"/>
          </a:xfrm>
          <a:prstGeom prst="roundRect">
            <a:avLst/>
          </a:prstGeom>
          <a:ln>
            <a:solidFill>
              <a:srgbClr val="3E6CA4"/>
            </a:solidFill>
          </a:ln>
          <a:scene3d>
            <a:camera prst="orthographicFront"/>
            <a:lightRig rig="threePt" dir="t"/>
          </a:scene3d>
          <a:sp3d>
            <a:bevelT prst="relaxedInset"/>
          </a:sp3d>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Europe is modelled with an alternative increase of the demand in each country, the maximum relative increase of demand defines the Remaining Flexibility</a:t>
            </a:r>
            <a:endParaRPr lang="en-GB" dirty="0"/>
          </a:p>
        </p:txBody>
      </p:sp>
    </p:spTree>
    <p:extLst>
      <p:ext uri="{BB962C8B-B14F-4D97-AF65-F5344CB8AC3E}">
        <p14:creationId xmlns:p14="http://schemas.microsoft.com/office/powerpoint/2010/main" val="306624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90949" y="5943600"/>
            <a:ext cx="15621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pPr>
              <a:defRPr/>
            </a:pPr>
            <a:fld id="{24FF306C-35F5-4766-9A74-51BF551DA927}" type="slidenum">
              <a:rPr lang="en-GB" noProof="0" smtClean="0"/>
              <a:pPr>
                <a:defRPr/>
              </a:pPr>
              <a:t>16</a:t>
            </a:fld>
            <a:endParaRPr lang="en-GB" noProof="0" dirty="0"/>
          </a:p>
        </p:txBody>
      </p:sp>
      <p:sp>
        <p:nvSpPr>
          <p:cNvPr id="3" name="Text Placeholder 2"/>
          <p:cNvSpPr>
            <a:spLocks noGrp="1"/>
          </p:cNvSpPr>
          <p:nvPr>
            <p:ph type="body" sz="quarter" idx="16"/>
          </p:nvPr>
        </p:nvSpPr>
        <p:spPr/>
        <p:txBody>
          <a:bodyPr/>
          <a:lstStyle/>
          <a:p>
            <a:r>
              <a:rPr lang="en-GB" dirty="0" smtClean="0"/>
              <a:t>Application</a:t>
            </a:r>
          </a:p>
          <a:p>
            <a:pPr lvl="1"/>
            <a:r>
              <a:rPr lang="en-GB" dirty="0" smtClean="0"/>
              <a:t>Modelling of Ukraine disruption under 1-day Design Case peak</a:t>
            </a:r>
          </a:p>
        </p:txBody>
      </p:sp>
      <p:sp>
        <p:nvSpPr>
          <p:cNvPr id="4" name="Title 3"/>
          <p:cNvSpPr>
            <a:spLocks noGrp="1"/>
          </p:cNvSpPr>
          <p:nvPr>
            <p:ph type="title"/>
          </p:nvPr>
        </p:nvSpPr>
        <p:spPr>
          <a:xfrm>
            <a:off x="228601" y="259200"/>
            <a:ext cx="8686798" cy="540000"/>
          </a:xfrm>
        </p:spPr>
        <p:txBody>
          <a:bodyPr/>
          <a:lstStyle/>
          <a:p>
            <a:r>
              <a:rPr lang="en-GB" dirty="0" smtClean="0"/>
              <a:t>Remaining Flexibility – UGS </a:t>
            </a:r>
            <a:r>
              <a:rPr lang="en-GB" dirty="0" err="1" smtClean="0"/>
              <a:t>Kavala</a:t>
            </a:r>
            <a:endParaRPr lang="en-GB" dirty="0"/>
          </a:p>
        </p:txBody>
      </p:sp>
      <p:grpSp>
        <p:nvGrpSpPr>
          <p:cNvPr id="20" name="Group 19"/>
          <p:cNvGrpSpPr/>
          <p:nvPr/>
        </p:nvGrpSpPr>
        <p:grpSpPr>
          <a:xfrm>
            <a:off x="76200" y="1997458"/>
            <a:ext cx="7315200" cy="4826422"/>
            <a:chOff x="-905961" y="2008242"/>
            <a:chExt cx="7315200" cy="4826422"/>
          </a:xfrm>
        </p:grpSpPr>
        <p:sp>
          <p:nvSpPr>
            <p:cNvPr id="8" name="Rounded Rectangle 7"/>
            <p:cNvSpPr/>
            <p:nvPr/>
          </p:nvSpPr>
          <p:spPr>
            <a:xfrm>
              <a:off x="-905961" y="2383809"/>
              <a:ext cx="3608696" cy="4437208"/>
            </a:xfrm>
            <a:prstGeom prst="roundRect">
              <a:avLst>
                <a:gd name="adj" fmla="val 544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TextBox 8"/>
            <p:cNvSpPr txBox="1"/>
            <p:nvPr/>
          </p:nvSpPr>
          <p:spPr>
            <a:xfrm>
              <a:off x="194390" y="2009085"/>
              <a:ext cx="1407994" cy="369332"/>
            </a:xfrm>
            <a:prstGeom prst="rect">
              <a:avLst/>
            </a:prstGeom>
            <a:noFill/>
          </p:spPr>
          <p:txBody>
            <a:bodyPr wrap="square" rtlCol="0">
              <a:spAutoFit/>
            </a:bodyPr>
            <a:lstStyle/>
            <a:p>
              <a:r>
                <a:rPr lang="en-GB" b="1" dirty="0" smtClean="0">
                  <a:solidFill>
                    <a:schemeClr val="accent5"/>
                  </a:solidFill>
                  <a:latin typeface="+mj-lt"/>
                </a:rPr>
                <a:t>TYNDP-step</a:t>
              </a:r>
              <a:endParaRPr lang="en-GB" b="1" dirty="0">
                <a:solidFill>
                  <a:schemeClr val="accent5"/>
                </a:solidFill>
                <a:latin typeface="+mj-lt"/>
              </a:endParaRPr>
            </a:p>
          </p:txBody>
        </p:sp>
        <p:sp>
          <p:nvSpPr>
            <p:cNvPr id="10" name="Rounded Rectangle 9"/>
            <p:cNvSpPr/>
            <p:nvPr/>
          </p:nvSpPr>
          <p:spPr>
            <a:xfrm>
              <a:off x="2808788" y="2380437"/>
              <a:ext cx="3600451" cy="4454227"/>
            </a:xfrm>
            <a:prstGeom prst="roundRect">
              <a:avLst>
                <a:gd name="adj" fmla="val 5193"/>
              </a:avLst>
            </a:prstGeom>
            <a:noFill/>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1" name="TextBox 10"/>
            <p:cNvSpPr txBox="1"/>
            <p:nvPr/>
          </p:nvSpPr>
          <p:spPr>
            <a:xfrm>
              <a:off x="3769986" y="2008242"/>
              <a:ext cx="1407994" cy="369332"/>
            </a:xfrm>
            <a:prstGeom prst="rect">
              <a:avLst/>
            </a:prstGeom>
            <a:noFill/>
          </p:spPr>
          <p:txBody>
            <a:bodyPr wrap="square" rtlCol="0">
              <a:spAutoFit/>
            </a:bodyPr>
            <a:lstStyle/>
            <a:p>
              <a:pPr algn="ctr"/>
              <a:r>
                <a:rPr lang="en-GB" b="1" dirty="0" smtClean="0">
                  <a:solidFill>
                    <a:schemeClr val="accent6"/>
                  </a:solidFill>
                  <a:latin typeface="+mj-lt"/>
                </a:rPr>
                <a:t>PS-step</a:t>
              </a:r>
              <a:endParaRPr lang="en-GB" b="1" dirty="0">
                <a:solidFill>
                  <a:schemeClr val="accent6"/>
                </a:solidFill>
                <a:latin typeface="+mj-lt"/>
              </a:endParaRPr>
            </a:p>
          </p:txBody>
        </p:sp>
      </p:grpSp>
      <p:sp>
        <p:nvSpPr>
          <p:cNvPr id="21" name="TextBox 20"/>
          <p:cNvSpPr txBox="1"/>
          <p:nvPr/>
        </p:nvSpPr>
        <p:spPr>
          <a:xfrm>
            <a:off x="141684" y="4648200"/>
            <a:ext cx="1752600" cy="923330"/>
          </a:xfrm>
          <a:prstGeom prst="rect">
            <a:avLst/>
          </a:prstGeom>
          <a:noFill/>
        </p:spPr>
        <p:txBody>
          <a:bodyPr wrap="square" rtlCol="0">
            <a:spAutoFit/>
          </a:bodyPr>
          <a:lstStyle/>
          <a:p>
            <a:pPr algn="ctr"/>
            <a:r>
              <a:rPr lang="en-GB" b="1" dirty="0" smtClean="0">
                <a:solidFill>
                  <a:srgbClr val="000000"/>
                </a:solidFill>
                <a:latin typeface="+mj-lt"/>
              </a:rPr>
              <a:t>High</a:t>
            </a:r>
          </a:p>
          <a:p>
            <a:pPr algn="ctr"/>
            <a:r>
              <a:rPr lang="en-GB" b="1" dirty="0">
                <a:solidFill>
                  <a:srgbClr val="000000"/>
                </a:solidFill>
                <a:latin typeface="+mj-lt"/>
              </a:rPr>
              <a:t>Infra. Scenario</a:t>
            </a:r>
          </a:p>
          <a:p>
            <a:pPr algn="ctr"/>
            <a:endParaRPr lang="en-GB" b="1" dirty="0">
              <a:solidFill>
                <a:srgbClr val="000000"/>
              </a:solidFill>
              <a:latin typeface="+mj-lt"/>
            </a:endParaRPr>
          </a:p>
        </p:txBody>
      </p:sp>
      <p:sp>
        <p:nvSpPr>
          <p:cNvPr id="22" name="TextBox 21"/>
          <p:cNvSpPr txBox="1"/>
          <p:nvPr/>
        </p:nvSpPr>
        <p:spPr>
          <a:xfrm>
            <a:off x="3746644" y="4648200"/>
            <a:ext cx="1752600" cy="923330"/>
          </a:xfrm>
          <a:prstGeom prst="rect">
            <a:avLst/>
          </a:prstGeom>
          <a:noFill/>
        </p:spPr>
        <p:txBody>
          <a:bodyPr wrap="square" rtlCol="0">
            <a:spAutoFit/>
          </a:bodyPr>
          <a:lstStyle/>
          <a:p>
            <a:pPr algn="ctr"/>
            <a:r>
              <a:rPr lang="en-GB" b="1" dirty="0" smtClean="0">
                <a:solidFill>
                  <a:srgbClr val="000000"/>
                </a:solidFill>
                <a:latin typeface="+mj-lt"/>
              </a:rPr>
              <a:t>High </a:t>
            </a:r>
          </a:p>
          <a:p>
            <a:pPr algn="ctr"/>
            <a:r>
              <a:rPr lang="en-GB" b="1" dirty="0" smtClean="0">
                <a:solidFill>
                  <a:srgbClr val="000000"/>
                </a:solidFill>
                <a:latin typeface="+mj-lt"/>
              </a:rPr>
              <a:t>Infra</a:t>
            </a:r>
            <a:r>
              <a:rPr lang="en-GB" b="1" dirty="0">
                <a:solidFill>
                  <a:srgbClr val="000000"/>
                </a:solidFill>
                <a:latin typeface="+mj-lt"/>
              </a:rPr>
              <a:t>. Scenario</a:t>
            </a:r>
          </a:p>
          <a:p>
            <a:pPr algn="ctr"/>
            <a:r>
              <a:rPr lang="en-GB" b="1" dirty="0" smtClean="0">
                <a:solidFill>
                  <a:srgbClr val="000000"/>
                </a:solidFill>
                <a:latin typeface="+mj-lt"/>
              </a:rPr>
              <a:t>- project</a:t>
            </a:r>
            <a:endParaRPr lang="en-GB" b="1" dirty="0">
              <a:solidFill>
                <a:srgbClr val="000000"/>
              </a:solidFill>
              <a:latin typeface="+mj-lt"/>
            </a:endParaRPr>
          </a:p>
        </p:txBody>
      </p:sp>
      <p:sp>
        <p:nvSpPr>
          <p:cNvPr id="23" name="TextBox 22"/>
          <p:cNvSpPr txBox="1"/>
          <p:nvPr/>
        </p:nvSpPr>
        <p:spPr>
          <a:xfrm>
            <a:off x="3695699" y="2392063"/>
            <a:ext cx="1752600" cy="923330"/>
          </a:xfrm>
          <a:prstGeom prst="rect">
            <a:avLst/>
          </a:prstGeom>
          <a:noFill/>
        </p:spPr>
        <p:txBody>
          <a:bodyPr wrap="square" rtlCol="0">
            <a:spAutoFit/>
          </a:bodyPr>
          <a:lstStyle/>
          <a:p>
            <a:pPr algn="ctr"/>
            <a:r>
              <a:rPr lang="en-GB" b="1" dirty="0">
                <a:solidFill>
                  <a:srgbClr val="000000"/>
                </a:solidFill>
                <a:latin typeface="+mj-lt"/>
              </a:rPr>
              <a:t>Low</a:t>
            </a:r>
          </a:p>
          <a:p>
            <a:pPr algn="ctr"/>
            <a:r>
              <a:rPr lang="en-GB" b="1" dirty="0">
                <a:solidFill>
                  <a:srgbClr val="000000"/>
                </a:solidFill>
                <a:latin typeface="+mj-lt"/>
              </a:rPr>
              <a:t>Infra. Scenario</a:t>
            </a:r>
          </a:p>
          <a:p>
            <a:pPr algn="ctr"/>
            <a:r>
              <a:rPr lang="en-GB" b="1" dirty="0" smtClean="0">
                <a:solidFill>
                  <a:srgbClr val="000000"/>
                </a:solidFill>
                <a:latin typeface="+mj-lt"/>
              </a:rPr>
              <a:t>+ project</a:t>
            </a:r>
            <a:endParaRPr lang="en-GB" b="1" dirty="0">
              <a:solidFill>
                <a:srgbClr val="000000"/>
              </a:solidFill>
              <a:latin typeface="+mj-lt"/>
            </a:endParaRPr>
          </a:p>
        </p:txBody>
      </p:sp>
      <p:sp>
        <p:nvSpPr>
          <p:cNvPr id="24" name="TextBox 23"/>
          <p:cNvSpPr txBox="1"/>
          <p:nvPr/>
        </p:nvSpPr>
        <p:spPr>
          <a:xfrm>
            <a:off x="159793" y="2392063"/>
            <a:ext cx="1752600" cy="646331"/>
          </a:xfrm>
          <a:prstGeom prst="rect">
            <a:avLst/>
          </a:prstGeom>
          <a:noFill/>
        </p:spPr>
        <p:txBody>
          <a:bodyPr wrap="square" rtlCol="0">
            <a:spAutoFit/>
          </a:bodyPr>
          <a:lstStyle/>
          <a:p>
            <a:pPr algn="ctr"/>
            <a:r>
              <a:rPr lang="en-GB" b="1" dirty="0" smtClean="0">
                <a:solidFill>
                  <a:srgbClr val="000000"/>
                </a:solidFill>
                <a:latin typeface="+mj-lt"/>
              </a:rPr>
              <a:t>Low</a:t>
            </a:r>
          </a:p>
          <a:p>
            <a:pPr algn="ctr"/>
            <a:r>
              <a:rPr lang="en-GB" b="1" dirty="0" smtClean="0">
                <a:solidFill>
                  <a:srgbClr val="000000"/>
                </a:solidFill>
                <a:latin typeface="+mj-lt"/>
              </a:rPr>
              <a:t>Infra. Scenario</a:t>
            </a:r>
            <a:endParaRPr lang="en-GB" b="1" dirty="0">
              <a:solidFill>
                <a:srgbClr val="000000"/>
              </a:solidFill>
              <a:latin typeface="+mj-lt"/>
            </a:endParaRPr>
          </a:p>
        </p:txBody>
      </p:sp>
      <p:sp>
        <p:nvSpPr>
          <p:cNvPr id="31" name="TextBox 30"/>
          <p:cNvSpPr txBox="1"/>
          <p:nvPr/>
        </p:nvSpPr>
        <p:spPr>
          <a:xfrm>
            <a:off x="7394410" y="2072268"/>
            <a:ext cx="1694998" cy="4308872"/>
          </a:xfrm>
          <a:prstGeom prst="rect">
            <a:avLst/>
          </a:prstGeom>
          <a:noFill/>
        </p:spPr>
        <p:txBody>
          <a:bodyPr wrap="square" rtlCol="0">
            <a:spAutoFit/>
          </a:bodyPr>
          <a:lstStyle/>
          <a:p>
            <a:pPr algn="ctr"/>
            <a:r>
              <a:rPr lang="en-GB" b="1" dirty="0" smtClean="0">
                <a:latin typeface="+mj-lt"/>
              </a:rPr>
              <a:t>Project impact </a:t>
            </a:r>
          </a:p>
          <a:p>
            <a:pPr algn="ctr"/>
            <a:endParaRPr lang="en-GB" sz="1400" b="1" dirty="0">
              <a:latin typeface="+mj-lt"/>
            </a:endParaRPr>
          </a:p>
          <a:p>
            <a:pPr algn="ctr"/>
            <a:r>
              <a:rPr lang="en-GB" sz="1600" dirty="0" smtClean="0">
                <a:latin typeface="+mj-lt"/>
              </a:rPr>
              <a:t>under</a:t>
            </a:r>
          </a:p>
          <a:p>
            <a:pPr algn="ctr"/>
            <a:endParaRPr lang="en-GB" dirty="0">
              <a:latin typeface="+mj-lt"/>
            </a:endParaRPr>
          </a:p>
          <a:p>
            <a:pPr algn="ctr"/>
            <a:r>
              <a:rPr lang="en-GB" sz="1600" dirty="0" smtClean="0">
                <a:latin typeface="+mj-lt"/>
              </a:rPr>
              <a:t>Low Infra. Scenario</a:t>
            </a:r>
          </a:p>
          <a:p>
            <a:pPr algn="ctr"/>
            <a:r>
              <a:rPr lang="en-GB" sz="1600" b="1" dirty="0" smtClean="0">
                <a:latin typeface="+mj-lt"/>
              </a:rPr>
              <a:t>+9% R. Flex in GR</a:t>
            </a:r>
          </a:p>
          <a:p>
            <a:pPr algn="ctr"/>
            <a:r>
              <a:rPr lang="fr-FR" sz="1600" b="1" dirty="0" smtClean="0">
                <a:latin typeface="+mj-lt"/>
              </a:rPr>
              <a:t>+5% of </a:t>
            </a:r>
            <a:r>
              <a:rPr lang="fr-FR" sz="1600" b="1" dirty="0" err="1" smtClean="0">
                <a:latin typeface="+mj-lt"/>
              </a:rPr>
              <a:t>demand</a:t>
            </a:r>
            <a:r>
              <a:rPr lang="fr-FR" sz="1600" b="1" dirty="0" smtClean="0">
                <a:latin typeface="+mj-lt"/>
              </a:rPr>
              <a:t> </a:t>
            </a:r>
            <a:r>
              <a:rPr lang="fr-FR" sz="1600" b="1" dirty="0" err="1" smtClean="0">
                <a:latin typeface="+mj-lt"/>
              </a:rPr>
              <a:t>cover</a:t>
            </a:r>
            <a:r>
              <a:rPr lang="fr-FR" sz="1600" b="1" dirty="0" smtClean="0">
                <a:latin typeface="+mj-lt"/>
              </a:rPr>
              <a:t> in BG</a:t>
            </a:r>
            <a:endParaRPr lang="en-GB" sz="1600" b="1" dirty="0" smtClean="0">
              <a:latin typeface="+mj-lt"/>
            </a:endParaRPr>
          </a:p>
          <a:p>
            <a:pPr algn="ctr"/>
            <a:endParaRPr lang="en-GB" sz="1600" dirty="0">
              <a:latin typeface="+mj-lt"/>
            </a:endParaRPr>
          </a:p>
          <a:p>
            <a:pPr algn="ctr"/>
            <a:endParaRPr lang="en-GB" sz="1600" dirty="0" smtClean="0">
              <a:latin typeface="+mj-lt"/>
            </a:endParaRPr>
          </a:p>
          <a:p>
            <a:pPr algn="ctr"/>
            <a:endParaRPr lang="en-GB" sz="1600" dirty="0" smtClean="0">
              <a:latin typeface="+mj-lt"/>
            </a:endParaRPr>
          </a:p>
          <a:p>
            <a:pPr algn="ctr"/>
            <a:endParaRPr lang="en-GB" sz="1600" dirty="0">
              <a:latin typeface="+mj-lt"/>
            </a:endParaRPr>
          </a:p>
          <a:p>
            <a:pPr algn="ctr"/>
            <a:r>
              <a:rPr lang="en-GB" sz="1600" dirty="0" smtClean="0">
                <a:latin typeface="+mj-lt"/>
              </a:rPr>
              <a:t>High Infra. Scenario</a:t>
            </a:r>
          </a:p>
          <a:p>
            <a:pPr algn="ctr"/>
            <a:r>
              <a:rPr lang="fr-FR" sz="1600" b="1" dirty="0" err="1" smtClean="0">
                <a:latin typeface="+mj-lt"/>
              </a:rPr>
              <a:t>Beyond</a:t>
            </a:r>
            <a:r>
              <a:rPr lang="fr-FR" sz="1600" b="1" dirty="0" smtClean="0">
                <a:latin typeface="+mj-lt"/>
              </a:rPr>
              <a:t> </a:t>
            </a:r>
            <a:r>
              <a:rPr lang="fr-FR" sz="1600" b="1" dirty="0" err="1" smtClean="0">
                <a:latin typeface="+mj-lt"/>
              </a:rPr>
              <a:t>indicator</a:t>
            </a:r>
            <a:r>
              <a:rPr lang="fr-FR" sz="1600" b="1" dirty="0" smtClean="0">
                <a:latin typeface="+mj-lt"/>
              </a:rPr>
              <a:t> range</a:t>
            </a:r>
            <a:endParaRPr lang="en-GB" sz="1600" b="1" dirty="0">
              <a:latin typeface="+mj-lt"/>
            </a:endParaRPr>
          </a:p>
        </p:txBody>
      </p:sp>
      <p:pic>
        <p:nvPicPr>
          <p:cNvPr id="5" name="Picture 4"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60" t="16220" r="82811" b="63681"/>
          <a:stretch/>
        </p:blipFill>
        <p:spPr>
          <a:xfrm>
            <a:off x="2002601" y="2414270"/>
            <a:ext cx="1674618" cy="2088102"/>
          </a:xfrm>
          <a:prstGeom prst="rect">
            <a:avLst/>
          </a:prstGeom>
        </p:spPr>
      </p:pic>
      <p:pic>
        <p:nvPicPr>
          <p:cNvPr id="32" name="Picture 31"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9664" t="60697" r="44245" b="30994"/>
          <a:stretch/>
        </p:blipFill>
        <p:spPr>
          <a:xfrm>
            <a:off x="76201" y="3940692"/>
            <a:ext cx="2362200" cy="917768"/>
          </a:xfrm>
          <a:prstGeom prst="rect">
            <a:avLst/>
          </a:prstGeom>
        </p:spPr>
      </p:pic>
      <p:pic>
        <p:nvPicPr>
          <p:cNvPr id="33" name="Picture 32"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60" t="37767" r="82280" b="40686"/>
          <a:stretch/>
        </p:blipFill>
        <p:spPr>
          <a:xfrm>
            <a:off x="2088726" y="4591629"/>
            <a:ext cx="1588493" cy="2034441"/>
          </a:xfrm>
          <a:prstGeom prst="rect">
            <a:avLst/>
          </a:prstGeom>
        </p:spPr>
      </p:pic>
      <p:pic>
        <p:nvPicPr>
          <p:cNvPr id="34" name="Picture 33"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273" t="37767" r="64504" b="40686"/>
          <a:stretch/>
        </p:blipFill>
        <p:spPr>
          <a:xfrm>
            <a:off x="5764534" y="4648200"/>
            <a:ext cx="1629876" cy="2162033"/>
          </a:xfrm>
          <a:prstGeom prst="rect">
            <a:avLst/>
          </a:prstGeom>
        </p:spPr>
      </p:pic>
      <p:pic>
        <p:nvPicPr>
          <p:cNvPr id="35" name="Picture 34"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347" t="16220" r="64861" b="64328"/>
          <a:stretch/>
        </p:blipFill>
        <p:spPr>
          <a:xfrm>
            <a:off x="5764535" y="2414755"/>
            <a:ext cx="1626865" cy="2019377"/>
          </a:xfrm>
          <a:prstGeom prst="rect">
            <a:avLst/>
          </a:prstGeom>
        </p:spPr>
      </p:pic>
      <p:pic>
        <p:nvPicPr>
          <p:cNvPr id="36" name="Picture 35"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103" t="60697" r="28153" b="30994"/>
          <a:stretch/>
        </p:blipFill>
        <p:spPr>
          <a:xfrm>
            <a:off x="3839486" y="3919069"/>
            <a:ext cx="2215350" cy="939391"/>
          </a:xfrm>
          <a:prstGeom prst="rect">
            <a:avLst/>
          </a:prstGeom>
        </p:spPr>
      </p:pic>
      <p:pic>
        <p:nvPicPr>
          <p:cNvPr id="7" name="Picture 6"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06" y="5986129"/>
            <a:ext cx="2105735" cy="786262"/>
          </a:xfrm>
          <a:prstGeom prst="rect">
            <a:avLst/>
          </a:prstGeom>
        </p:spPr>
      </p:pic>
      <p:pic>
        <p:nvPicPr>
          <p:cNvPr id="40" name="Picture 39"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5602" y="6007669"/>
            <a:ext cx="2105735" cy="786262"/>
          </a:xfrm>
          <a:prstGeom prst="rect">
            <a:avLst/>
          </a:prstGeom>
        </p:spPr>
      </p:pic>
      <p:sp>
        <p:nvSpPr>
          <p:cNvPr id="25" name="Rectangle 24"/>
          <p:cNvSpPr/>
          <p:nvPr/>
        </p:nvSpPr>
        <p:spPr>
          <a:xfrm>
            <a:off x="159793" y="1712876"/>
            <a:ext cx="8564845" cy="27699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libri"/>
              </a:rPr>
              <a:t>Calculation of the indicator only serves the purpose of illustrating the methodology and is in no way an assessment of project value</a:t>
            </a:r>
            <a:endParaRPr lang="en-GB"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33907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17</a:t>
            </a:fld>
            <a:endParaRPr lang="en-GB" noProof="0" dirty="0"/>
          </a:p>
        </p:txBody>
      </p:sp>
      <p:sp>
        <p:nvSpPr>
          <p:cNvPr id="9" name="Title 8"/>
          <p:cNvSpPr>
            <a:spLocks noGrp="1"/>
          </p:cNvSpPr>
          <p:nvPr>
            <p:ph type="title"/>
          </p:nvPr>
        </p:nvSpPr>
        <p:spPr>
          <a:xfrm>
            <a:off x="152400" y="259200"/>
            <a:ext cx="8839200" cy="540000"/>
          </a:xfrm>
        </p:spPr>
        <p:txBody>
          <a:bodyPr/>
          <a:lstStyle/>
          <a:p>
            <a:r>
              <a:rPr lang="fr-FR" dirty="0" smtClean="0"/>
              <a:t>Price convergence</a:t>
            </a:r>
            <a:endParaRPr lang="en-GB" dirty="0"/>
          </a:p>
        </p:txBody>
      </p:sp>
      <p:sp>
        <p:nvSpPr>
          <p:cNvPr id="7" name="Text Placeholder 2"/>
          <p:cNvSpPr>
            <a:spLocks noGrp="1"/>
          </p:cNvSpPr>
          <p:nvPr>
            <p:ph type="body" sz="quarter" idx="16"/>
          </p:nvPr>
        </p:nvSpPr>
        <p:spPr>
          <a:xfrm>
            <a:off x="455162" y="899195"/>
            <a:ext cx="8384038" cy="5425405"/>
          </a:xfrm>
        </p:spPr>
        <p:txBody>
          <a:bodyPr/>
          <a:lstStyle/>
          <a:p>
            <a:r>
              <a:rPr lang="de-DE" dirty="0" smtClean="0"/>
              <a:t>The relative move of the price of 2 zones</a:t>
            </a:r>
          </a:p>
          <a:p>
            <a:pPr lvl="1"/>
            <a:r>
              <a:rPr lang="en-GB" dirty="0" smtClean="0"/>
              <a:t>This indicator is based on the marginal price of each zone being the price of the additional supply that would be required to serve one unit more of demand in that zone</a:t>
            </a:r>
          </a:p>
          <a:p>
            <a:pPr lvl="1"/>
            <a:r>
              <a:rPr lang="en-GB" dirty="0" smtClean="0"/>
              <a:t>The implementation of a project can result in:</a:t>
            </a:r>
          </a:p>
          <a:p>
            <a:pPr lvl="2"/>
            <a:r>
              <a:rPr lang="en-GB" dirty="0" smtClean="0"/>
              <a:t>Spatial convergence, being 2 countries under a given climatic case see their marginal prices becoming closer</a:t>
            </a:r>
          </a:p>
          <a:p>
            <a:pPr lvl="2"/>
            <a:r>
              <a:rPr lang="en-GB" dirty="0" smtClean="0"/>
              <a:t>Temporal convergence, being one country having its winter and summer marginal prices becoming closer</a:t>
            </a:r>
          </a:p>
          <a:p>
            <a:pPr lvl="1"/>
            <a:endParaRPr lang="en-GB" dirty="0"/>
          </a:p>
          <a:p>
            <a:pPr lvl="1"/>
            <a:endParaRPr lang="de-DE" sz="1000" dirty="0" smtClean="0"/>
          </a:p>
          <a:p>
            <a:pPr lvl="1"/>
            <a:endParaRPr lang="de-DE" dirty="0"/>
          </a:p>
          <a:p>
            <a:pPr lvl="1"/>
            <a:endParaRPr lang="de-DE" sz="800" dirty="0" smtClean="0"/>
          </a:p>
          <a:p>
            <a:pPr lvl="1"/>
            <a:endParaRPr lang="de-DE" sz="800" dirty="0" smtClean="0"/>
          </a:p>
        </p:txBody>
      </p:sp>
      <p:cxnSp>
        <p:nvCxnSpPr>
          <p:cNvPr id="4" name="Straight Arrow Connector 3"/>
          <p:cNvCxnSpPr/>
          <p:nvPr/>
        </p:nvCxnSpPr>
        <p:spPr>
          <a:xfrm>
            <a:off x="2819400" y="5867400"/>
            <a:ext cx="3124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2819400" y="3962400"/>
            <a:ext cx="0" cy="1905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5029200" y="4267200"/>
            <a:ext cx="0" cy="1600200"/>
          </a:xfrm>
          <a:prstGeom prst="line">
            <a:avLst/>
          </a:prstGeom>
        </p:spPr>
        <p:style>
          <a:lnRef idx="2">
            <a:schemeClr val="accent5"/>
          </a:lnRef>
          <a:fillRef idx="0">
            <a:schemeClr val="accent5"/>
          </a:fillRef>
          <a:effectRef idx="1">
            <a:schemeClr val="accent5"/>
          </a:effectRef>
          <a:fontRef idx="minor">
            <a:schemeClr val="tx1"/>
          </a:fontRef>
        </p:style>
      </p:cxnSp>
      <p:sp>
        <p:nvSpPr>
          <p:cNvPr id="15" name="Freeform 14"/>
          <p:cNvSpPr/>
          <p:nvPr/>
        </p:nvSpPr>
        <p:spPr>
          <a:xfrm>
            <a:off x="2866030" y="4462818"/>
            <a:ext cx="2647666" cy="1044963"/>
          </a:xfrm>
          <a:custGeom>
            <a:avLst/>
            <a:gdLst>
              <a:gd name="connsiteX0" fmla="*/ 0 w 2647666"/>
              <a:gd name="connsiteY0" fmla="*/ 1023582 h 1044963"/>
              <a:gd name="connsiteX1" fmla="*/ 873457 w 2647666"/>
              <a:gd name="connsiteY1" fmla="*/ 1009934 h 1044963"/>
              <a:gd name="connsiteX2" fmla="*/ 1869743 w 2647666"/>
              <a:gd name="connsiteY2" fmla="*/ 696036 h 1044963"/>
              <a:gd name="connsiteX3" fmla="*/ 2647666 w 2647666"/>
              <a:gd name="connsiteY3" fmla="*/ 0 h 1044963"/>
            </a:gdLst>
            <a:ahLst/>
            <a:cxnLst>
              <a:cxn ang="0">
                <a:pos x="connsiteX0" y="connsiteY0"/>
              </a:cxn>
              <a:cxn ang="0">
                <a:pos x="connsiteX1" y="connsiteY1"/>
              </a:cxn>
              <a:cxn ang="0">
                <a:pos x="connsiteX2" y="connsiteY2"/>
              </a:cxn>
              <a:cxn ang="0">
                <a:pos x="connsiteX3" y="connsiteY3"/>
              </a:cxn>
            </a:cxnLst>
            <a:rect l="l" t="t" r="r" b="b"/>
            <a:pathLst>
              <a:path w="2647666" h="1044963">
                <a:moveTo>
                  <a:pt x="0" y="1023582"/>
                </a:moveTo>
                <a:cubicBezTo>
                  <a:pt x="280916" y="1044053"/>
                  <a:pt x="561833" y="1064525"/>
                  <a:pt x="873457" y="1009934"/>
                </a:cubicBezTo>
                <a:cubicBezTo>
                  <a:pt x="1185081" y="955343"/>
                  <a:pt x="1574042" y="864358"/>
                  <a:pt x="1869743" y="696036"/>
                </a:cubicBezTo>
                <a:cubicBezTo>
                  <a:pt x="2165445" y="527714"/>
                  <a:pt x="2406555" y="263857"/>
                  <a:pt x="2647666"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640505" y="6019800"/>
            <a:ext cx="457200" cy="369332"/>
          </a:xfrm>
          <a:prstGeom prst="rect">
            <a:avLst/>
          </a:prstGeom>
          <a:noFill/>
        </p:spPr>
        <p:txBody>
          <a:bodyPr wrap="square" rtlCol="0">
            <a:spAutoFit/>
          </a:bodyPr>
          <a:lstStyle/>
          <a:p>
            <a:r>
              <a:rPr lang="fr-FR" dirty="0" smtClean="0"/>
              <a:t>Q</a:t>
            </a:r>
            <a:endParaRPr lang="en-GB" dirty="0"/>
          </a:p>
        </p:txBody>
      </p:sp>
      <p:sp>
        <p:nvSpPr>
          <p:cNvPr id="17" name="TextBox 16"/>
          <p:cNvSpPr txBox="1"/>
          <p:nvPr/>
        </p:nvSpPr>
        <p:spPr>
          <a:xfrm>
            <a:off x="2209800" y="3893045"/>
            <a:ext cx="457200" cy="369332"/>
          </a:xfrm>
          <a:prstGeom prst="rect">
            <a:avLst/>
          </a:prstGeom>
          <a:noFill/>
        </p:spPr>
        <p:txBody>
          <a:bodyPr wrap="square" rtlCol="0">
            <a:spAutoFit/>
          </a:bodyPr>
          <a:lstStyle/>
          <a:p>
            <a:r>
              <a:rPr lang="fr-FR" dirty="0" smtClean="0"/>
              <a:t>€</a:t>
            </a:r>
            <a:endParaRPr lang="en-GB" dirty="0"/>
          </a:p>
        </p:txBody>
      </p:sp>
      <p:sp>
        <p:nvSpPr>
          <p:cNvPr id="18" name="TextBox 17"/>
          <p:cNvSpPr txBox="1"/>
          <p:nvPr/>
        </p:nvSpPr>
        <p:spPr>
          <a:xfrm>
            <a:off x="4381500" y="4093486"/>
            <a:ext cx="839337" cy="369332"/>
          </a:xfrm>
          <a:prstGeom prst="rect">
            <a:avLst/>
          </a:prstGeom>
          <a:noFill/>
        </p:spPr>
        <p:txBody>
          <a:bodyPr wrap="square" rtlCol="0">
            <a:spAutoFit/>
          </a:bodyPr>
          <a:lstStyle/>
          <a:p>
            <a:r>
              <a:rPr lang="fr-FR" dirty="0" err="1" smtClean="0">
                <a:solidFill>
                  <a:schemeClr val="accent5"/>
                </a:solidFill>
              </a:rPr>
              <a:t>Dem</a:t>
            </a:r>
            <a:endParaRPr lang="en-GB" dirty="0">
              <a:solidFill>
                <a:schemeClr val="accent5"/>
              </a:solidFill>
            </a:endParaRPr>
          </a:p>
        </p:txBody>
      </p:sp>
      <p:sp>
        <p:nvSpPr>
          <p:cNvPr id="19" name="TextBox 18"/>
          <p:cNvSpPr txBox="1"/>
          <p:nvPr/>
        </p:nvSpPr>
        <p:spPr>
          <a:xfrm>
            <a:off x="1128215" y="4585374"/>
            <a:ext cx="1752600" cy="369332"/>
          </a:xfrm>
          <a:prstGeom prst="rect">
            <a:avLst/>
          </a:prstGeom>
          <a:noFill/>
        </p:spPr>
        <p:txBody>
          <a:bodyPr wrap="square" rtlCol="0">
            <a:spAutoFit/>
          </a:bodyPr>
          <a:lstStyle/>
          <a:p>
            <a:r>
              <a:rPr lang="fr-FR" dirty="0" smtClean="0">
                <a:solidFill>
                  <a:schemeClr val="accent4"/>
                </a:solidFill>
                <a:latin typeface="+mj-lt"/>
              </a:rPr>
              <a:t>Marginal </a:t>
            </a:r>
            <a:r>
              <a:rPr lang="fr-FR" dirty="0" err="1" smtClean="0">
                <a:solidFill>
                  <a:schemeClr val="accent4"/>
                </a:solidFill>
                <a:latin typeface="+mj-lt"/>
              </a:rPr>
              <a:t>price</a:t>
            </a:r>
            <a:endParaRPr lang="en-GB" dirty="0">
              <a:solidFill>
                <a:schemeClr val="accent4"/>
              </a:solidFill>
              <a:latin typeface="+mj-lt"/>
            </a:endParaRPr>
          </a:p>
        </p:txBody>
      </p:sp>
      <p:cxnSp>
        <p:nvCxnSpPr>
          <p:cNvPr id="20" name="Straight Connector 19"/>
          <p:cNvCxnSpPr/>
          <p:nvPr/>
        </p:nvCxnSpPr>
        <p:spPr>
          <a:xfrm>
            <a:off x="5181600" y="4278152"/>
            <a:ext cx="0" cy="1600200"/>
          </a:xfrm>
          <a:prstGeom prst="line">
            <a:avLst/>
          </a:prstGeom>
          <a:ln>
            <a:prstDash val="sysDot"/>
          </a:ln>
        </p:spPr>
        <p:style>
          <a:lnRef idx="2">
            <a:schemeClr val="accent5"/>
          </a:lnRef>
          <a:fillRef idx="0">
            <a:schemeClr val="accent5"/>
          </a:fillRef>
          <a:effectRef idx="1">
            <a:schemeClr val="accent5"/>
          </a:effectRef>
          <a:fontRef idx="minor">
            <a:schemeClr val="tx1"/>
          </a:fontRef>
        </p:style>
      </p:cxnSp>
      <p:sp>
        <p:nvSpPr>
          <p:cNvPr id="21" name="Oval 20"/>
          <p:cNvSpPr/>
          <p:nvPr/>
        </p:nvSpPr>
        <p:spPr>
          <a:xfrm>
            <a:off x="4953000" y="4878506"/>
            <a:ext cx="152400" cy="1524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Oval 21"/>
          <p:cNvSpPr/>
          <p:nvPr/>
        </p:nvSpPr>
        <p:spPr>
          <a:xfrm>
            <a:off x="5121323" y="4726106"/>
            <a:ext cx="152400" cy="152400"/>
          </a:xfrm>
          <a:prstGeom prst="ellipse">
            <a:avLst/>
          </a:prstGeom>
          <a:noFill/>
          <a:ln>
            <a:prstDash val="sysDo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24" name="Straight Connector 23"/>
          <p:cNvCxnSpPr>
            <a:stCxn id="22" idx="2"/>
          </p:cNvCxnSpPr>
          <p:nvPr/>
        </p:nvCxnSpPr>
        <p:spPr>
          <a:xfrm flipH="1">
            <a:off x="2819400" y="4802306"/>
            <a:ext cx="2301923" cy="0"/>
          </a:xfrm>
          <a:prstGeom prst="line">
            <a:avLst/>
          </a:prstGeom>
          <a:ln>
            <a:prstDash val="dash"/>
          </a:ln>
        </p:spPr>
        <p:style>
          <a:lnRef idx="1">
            <a:schemeClr val="accent4"/>
          </a:lnRef>
          <a:fillRef idx="0">
            <a:schemeClr val="accent4"/>
          </a:fillRef>
          <a:effectRef idx="0">
            <a:schemeClr val="accent4"/>
          </a:effectRef>
          <a:fontRef idx="minor">
            <a:schemeClr val="tx1"/>
          </a:fontRef>
        </p:style>
      </p:cxnSp>
      <p:sp>
        <p:nvSpPr>
          <p:cNvPr id="25" name="TextBox 24"/>
          <p:cNvSpPr txBox="1"/>
          <p:nvPr/>
        </p:nvSpPr>
        <p:spPr>
          <a:xfrm>
            <a:off x="4533900" y="4245886"/>
            <a:ext cx="839337" cy="369332"/>
          </a:xfrm>
          <a:prstGeom prst="rect">
            <a:avLst/>
          </a:prstGeom>
          <a:noFill/>
        </p:spPr>
        <p:txBody>
          <a:bodyPr wrap="square" rtlCol="0">
            <a:spAutoFit/>
          </a:bodyPr>
          <a:lstStyle/>
          <a:p>
            <a:r>
              <a:rPr lang="fr-FR" dirty="0" err="1" smtClean="0">
                <a:solidFill>
                  <a:schemeClr val="accent5"/>
                </a:solidFill>
              </a:rPr>
              <a:t>Dem</a:t>
            </a:r>
            <a:endParaRPr lang="en-GB" dirty="0">
              <a:solidFill>
                <a:schemeClr val="accent5"/>
              </a:solidFill>
            </a:endParaRPr>
          </a:p>
        </p:txBody>
      </p:sp>
    </p:spTree>
    <p:extLst>
      <p:ext uri="{BB962C8B-B14F-4D97-AF65-F5344CB8AC3E}">
        <p14:creationId xmlns:p14="http://schemas.microsoft.com/office/powerpoint/2010/main" val="1231845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53000" y="1981200"/>
            <a:ext cx="18288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GIPL </a:t>
            </a:r>
            <a:r>
              <a:rPr lang="fr-FR" dirty="0" err="1" smtClean="0"/>
              <a:t>compared</a:t>
            </a:r>
            <a:r>
              <a:rPr lang="fr-FR" dirty="0" smtClean="0"/>
              <a:t> to High Infra. scenario</a:t>
            </a:r>
          </a:p>
          <a:p>
            <a:pPr algn="ctr"/>
            <a:endParaRPr lang="fr-FR" dirty="0"/>
          </a:p>
          <a:p>
            <a:pPr algn="ctr"/>
            <a:endParaRPr lang="fr-FR" dirty="0" smtClean="0"/>
          </a:p>
          <a:p>
            <a:pPr algn="ctr"/>
            <a:endParaRPr lang="fr-FR" dirty="0"/>
          </a:p>
          <a:p>
            <a:pPr algn="ctr"/>
            <a:endParaRPr lang="fr-FR" dirty="0" smtClean="0"/>
          </a:p>
          <a:p>
            <a:pPr algn="ctr"/>
            <a:endParaRPr lang="en-GB" dirty="0"/>
          </a:p>
        </p:txBody>
      </p:sp>
      <p:sp>
        <p:nvSpPr>
          <p:cNvPr id="6" name="Rounded Rectangle 5"/>
          <p:cNvSpPr/>
          <p:nvPr/>
        </p:nvSpPr>
        <p:spPr>
          <a:xfrm>
            <a:off x="1752600" y="1981200"/>
            <a:ext cx="18288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UGS Kavala </a:t>
            </a:r>
            <a:r>
              <a:rPr lang="fr-FR" dirty="0" err="1" smtClean="0"/>
              <a:t>compared</a:t>
            </a:r>
            <a:r>
              <a:rPr lang="fr-FR" dirty="0" smtClean="0"/>
              <a:t> to </a:t>
            </a:r>
            <a:r>
              <a:rPr lang="fr-FR" dirty="0" err="1" smtClean="0"/>
              <a:t>Low</a:t>
            </a:r>
            <a:r>
              <a:rPr lang="fr-FR" dirty="0" smtClean="0"/>
              <a:t> Infra. scenario</a:t>
            </a:r>
          </a:p>
          <a:p>
            <a:pPr algn="ctr"/>
            <a:endParaRPr lang="fr-FR" dirty="0"/>
          </a:p>
          <a:p>
            <a:pPr algn="ctr"/>
            <a:endParaRPr lang="fr-FR" dirty="0" smtClean="0"/>
          </a:p>
          <a:p>
            <a:pPr algn="ctr"/>
            <a:endParaRPr lang="fr-FR" dirty="0"/>
          </a:p>
          <a:p>
            <a:pPr algn="ctr"/>
            <a:endParaRPr lang="fr-FR" dirty="0" smtClean="0"/>
          </a:p>
          <a:p>
            <a:pPr algn="ctr"/>
            <a:endParaRPr lang="en-GB" dirty="0"/>
          </a:p>
        </p:txBody>
      </p:sp>
      <p:sp>
        <p:nvSpPr>
          <p:cNvPr id="4" name="Title 3"/>
          <p:cNvSpPr>
            <a:spLocks noGrp="1"/>
          </p:cNvSpPr>
          <p:nvPr>
            <p:ph type="title"/>
          </p:nvPr>
        </p:nvSpPr>
        <p:spPr>
          <a:xfrm>
            <a:off x="228601" y="259200"/>
            <a:ext cx="8686798" cy="540000"/>
          </a:xfrm>
        </p:spPr>
        <p:txBody>
          <a:bodyPr/>
          <a:lstStyle/>
          <a:p>
            <a:r>
              <a:rPr lang="en-GB" dirty="0" smtClean="0"/>
              <a:t>Price convergence – UGS South </a:t>
            </a:r>
            <a:r>
              <a:rPr lang="en-GB" dirty="0" err="1" smtClean="0"/>
              <a:t>Kavala</a:t>
            </a:r>
            <a:r>
              <a:rPr lang="en-GB" dirty="0" smtClean="0"/>
              <a:t> &amp; GIPL</a:t>
            </a:r>
            <a:endParaRPr lang="en-GB" dirty="0"/>
          </a:p>
        </p:txBody>
      </p:sp>
      <p:sp>
        <p:nvSpPr>
          <p:cNvPr id="8" name="Rectangle 7"/>
          <p:cNvSpPr/>
          <p:nvPr/>
        </p:nvSpPr>
        <p:spPr>
          <a:xfrm>
            <a:off x="304800" y="1295400"/>
            <a:ext cx="8564845" cy="276999"/>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alibri"/>
              </a:rPr>
              <a:t>Calculation of the indicator only serves the purpose of illustrating the methodology and is in no way an assessment of project value</a:t>
            </a:r>
            <a:endParaRPr lang="en-GB" sz="1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429656625"/>
              </p:ext>
            </p:extLst>
          </p:nvPr>
        </p:nvGraphicFramePr>
        <p:xfrm>
          <a:off x="2209800" y="3353937"/>
          <a:ext cx="914400" cy="771525"/>
        </p:xfrm>
        <a:graphic>
          <a:graphicData uri="http://schemas.openxmlformats.org/presentationml/2006/ole">
            <mc:AlternateContent xmlns:mc="http://schemas.openxmlformats.org/markup-compatibility/2006">
              <mc:Choice xmlns:v="urn:schemas-microsoft-com:vml" Requires="v">
                <p:oleObj spid="_x0000_s3074"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2209800" y="3353937"/>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3625421"/>
              </p:ext>
            </p:extLst>
          </p:nvPr>
        </p:nvGraphicFramePr>
        <p:xfrm>
          <a:off x="5334000" y="3314700"/>
          <a:ext cx="914400" cy="771525"/>
        </p:xfrm>
        <a:graphic>
          <a:graphicData uri="http://schemas.openxmlformats.org/presentationml/2006/ole">
            <mc:AlternateContent xmlns:mc="http://schemas.openxmlformats.org/markup-compatibility/2006">
              <mc:Choice xmlns:v="urn:schemas-microsoft-com:vml" Requires="v">
                <p:oleObj spid="_x0000_s3075"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5334000" y="33147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8138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19</a:t>
            </a:fld>
            <a:endParaRPr lang="en-GB" noProof="0" dirty="0"/>
          </a:p>
        </p:txBody>
      </p:sp>
      <p:sp>
        <p:nvSpPr>
          <p:cNvPr id="9" name="Title 8"/>
          <p:cNvSpPr>
            <a:spLocks noGrp="1"/>
          </p:cNvSpPr>
          <p:nvPr>
            <p:ph type="title"/>
          </p:nvPr>
        </p:nvSpPr>
        <p:spPr>
          <a:xfrm>
            <a:off x="152400" y="259200"/>
            <a:ext cx="8839200" cy="540000"/>
          </a:xfrm>
        </p:spPr>
        <p:txBody>
          <a:bodyPr/>
          <a:lstStyle/>
          <a:p>
            <a:r>
              <a:rPr lang="fr-FR" dirty="0" err="1" smtClean="0"/>
              <a:t>Supply</a:t>
            </a:r>
            <a:r>
              <a:rPr lang="fr-FR" dirty="0" smtClean="0"/>
              <a:t> Source </a:t>
            </a:r>
            <a:r>
              <a:rPr lang="fr-FR" dirty="0" err="1" smtClean="0"/>
              <a:t>Dependence</a:t>
            </a:r>
            <a:endParaRPr lang="en-GB" dirty="0"/>
          </a:p>
        </p:txBody>
      </p:sp>
      <p:sp>
        <p:nvSpPr>
          <p:cNvPr id="7" name="Text Placeholder 2"/>
          <p:cNvSpPr>
            <a:spLocks noGrp="1"/>
          </p:cNvSpPr>
          <p:nvPr>
            <p:ph type="body" sz="quarter" idx="16"/>
          </p:nvPr>
        </p:nvSpPr>
        <p:spPr>
          <a:xfrm>
            <a:off x="457200" y="914400"/>
            <a:ext cx="8384038" cy="5425405"/>
          </a:xfrm>
        </p:spPr>
        <p:txBody>
          <a:bodyPr/>
          <a:lstStyle/>
          <a:p>
            <a:r>
              <a:rPr lang="en-GB" dirty="0" smtClean="0"/>
              <a:t>Identification of countries highly dependent on a single source</a:t>
            </a:r>
          </a:p>
          <a:p>
            <a:pPr lvl="1"/>
            <a:r>
              <a:rPr lang="en-GB" dirty="0" smtClean="0"/>
              <a:t>Assessment carried out through out the year under the minimization of the source on which dependence is investigated</a:t>
            </a:r>
          </a:p>
          <a:p>
            <a:pPr lvl="1"/>
            <a:r>
              <a:rPr lang="en-GB" dirty="0" smtClean="0"/>
              <a:t>As for other indicators, within a given region, the relative dependence of one country compared to the other may change according actual repartition</a:t>
            </a:r>
          </a:p>
          <a:p>
            <a:pPr lvl="1"/>
            <a:endParaRPr lang="en-GB" dirty="0" smtClean="0"/>
          </a:p>
          <a:p>
            <a:pPr lvl="1"/>
            <a:endParaRPr lang="en-GB" dirty="0" smtClean="0"/>
          </a:p>
          <a:p>
            <a:pPr lvl="1"/>
            <a:endParaRPr lang="en-GB" dirty="0" smtClean="0"/>
          </a:p>
          <a:p>
            <a:pPr lvl="1"/>
            <a:endParaRPr lang="en-GB" dirty="0" smtClean="0"/>
          </a:p>
          <a:p>
            <a:pPr marL="0" lvl="1" indent="0" eaLnBrk="0" hangingPunct="0">
              <a:spcBef>
                <a:spcPts val="0"/>
              </a:spcBef>
              <a:buNone/>
            </a:pPr>
            <a:endParaRPr lang="en-GB" sz="1000" b="1" i="1" kern="100" dirty="0" smtClean="0">
              <a:ea typeface="ＭＳ Ｐゴシック" charset="-128"/>
              <a:cs typeface="ＭＳ Ｐゴシック" charset="-128"/>
              <a:sym typeface="Wingdings" pitchFamily="2" charset="2"/>
            </a:endParaRPr>
          </a:p>
          <a:p>
            <a:pPr marL="0" lvl="1" indent="0" eaLnBrk="0" hangingPunct="0">
              <a:spcBef>
                <a:spcPts val="0"/>
              </a:spcBef>
              <a:buNone/>
            </a:pPr>
            <a:r>
              <a:rPr lang="en-GB" sz="2200" b="1" i="1" kern="100" dirty="0" smtClean="0">
                <a:ea typeface="ＭＳ Ｐゴシック" charset="-128"/>
                <a:cs typeface="ＭＳ Ｐゴシック" charset="-128"/>
                <a:sym typeface="Wingdings" pitchFamily="2" charset="2"/>
              </a:rPr>
              <a:t>Should it be about physical access or “contractual one”</a:t>
            </a:r>
          </a:p>
          <a:p>
            <a:pPr lvl="1"/>
            <a:r>
              <a:rPr lang="en-GB" dirty="0" smtClean="0"/>
              <a:t>The first is based on supply shares defined by the flow pattern  resulting from modelling </a:t>
            </a:r>
          </a:p>
          <a:p>
            <a:pPr lvl="1"/>
            <a:r>
              <a:rPr lang="en-GB" dirty="0" smtClean="0"/>
              <a:t>The second is more related to the ability of a country to benefit from a decrease of its marginal price resulting from a project implementation (this could happen without physical access)</a:t>
            </a:r>
          </a:p>
          <a:p>
            <a:pPr lvl="1"/>
            <a:endParaRPr lang="en-GB" sz="1000" dirty="0" smtClean="0"/>
          </a:p>
          <a:p>
            <a:pPr lvl="1"/>
            <a:endParaRPr lang="en-GB" dirty="0" smtClean="0"/>
          </a:p>
          <a:p>
            <a:pPr lvl="1"/>
            <a:endParaRPr lang="en-GB" sz="800" dirty="0" smtClean="0"/>
          </a:p>
          <a:p>
            <a:pPr lvl="1"/>
            <a:endParaRPr lang="en-GB" sz="800" dirty="0" smtClean="0"/>
          </a:p>
        </p:txBody>
      </p:sp>
      <p:sp>
        <p:nvSpPr>
          <p:cNvPr id="8" name="Title 8"/>
          <p:cNvSpPr txBox="1">
            <a:spLocks/>
          </p:cNvSpPr>
          <p:nvPr/>
        </p:nvSpPr>
        <p:spPr>
          <a:xfrm>
            <a:off x="152400" y="3429000"/>
            <a:ext cx="8839200" cy="540000"/>
          </a:xfrm>
          <a:prstGeom prst="rect">
            <a:avLst/>
          </a:prstGeom>
        </p:spPr>
        <p:txBody>
          <a:bodyPr>
            <a:noAutofit/>
          </a:bodyPr>
          <a:lstStyle>
            <a:lvl1pPr algn="ctr" rtl="0" eaLnBrk="1" fontAlgn="base" hangingPunct="1">
              <a:spcBef>
                <a:spcPct val="0"/>
              </a:spcBef>
              <a:spcAft>
                <a:spcPct val="0"/>
              </a:spcAft>
              <a:defRPr sz="3200" b="1" kern="1200" baseline="0">
                <a:solidFill>
                  <a:schemeClr val="tx1"/>
                </a:solidFill>
                <a:latin typeface="Calibri" pitchFamily="34" charset="0"/>
                <a:ea typeface="ＭＳ Ｐゴシック" charset="-128"/>
                <a:cs typeface="Arial" pitchFamily="34"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err="1" smtClean="0"/>
              <a:t>Supply</a:t>
            </a:r>
            <a:r>
              <a:rPr lang="fr-FR" dirty="0" smtClean="0"/>
              <a:t> Source Diversification</a:t>
            </a:r>
            <a:endParaRPr lang="en-GB" dirty="0"/>
          </a:p>
        </p:txBody>
      </p:sp>
    </p:spTree>
    <p:extLst>
      <p:ext uri="{BB962C8B-B14F-4D97-AF65-F5344CB8AC3E}">
        <p14:creationId xmlns:p14="http://schemas.microsoft.com/office/powerpoint/2010/main" val="3267078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2</a:t>
            </a:fld>
            <a:endParaRPr lang="en-GB" noProof="0" dirty="0"/>
          </a:p>
        </p:txBody>
      </p:sp>
      <p:sp>
        <p:nvSpPr>
          <p:cNvPr id="3" name="Text Placeholder 2"/>
          <p:cNvSpPr>
            <a:spLocks noGrp="1"/>
          </p:cNvSpPr>
          <p:nvPr>
            <p:ph type="body" sz="quarter" idx="16"/>
          </p:nvPr>
        </p:nvSpPr>
        <p:spPr>
          <a:xfrm>
            <a:off x="455162" y="899195"/>
            <a:ext cx="8384038" cy="5425405"/>
          </a:xfrm>
        </p:spPr>
        <p:txBody>
          <a:bodyPr/>
          <a:lstStyle/>
          <a:p>
            <a:r>
              <a:rPr lang="de-DE" dirty="0" smtClean="0"/>
              <a:t>The definition of flows</a:t>
            </a:r>
          </a:p>
          <a:p>
            <a:pPr lvl="1"/>
            <a:r>
              <a:rPr lang="en-GB" dirty="0" smtClean="0"/>
              <a:t>Modelling enables a more thorough assessment of the European gas system as considering simultaneously both supply and capacity constraints</a:t>
            </a:r>
          </a:p>
          <a:p>
            <a:pPr lvl="1"/>
            <a:r>
              <a:rPr lang="en-GB" dirty="0" smtClean="0"/>
              <a:t>Flow pattern resulting from modelling can be analysed from both a quantitative and qualitative perspective</a:t>
            </a:r>
          </a:p>
          <a:p>
            <a:pPr lvl="1"/>
            <a:r>
              <a:rPr lang="en-GB" dirty="0" smtClean="0"/>
              <a:t>Nevertheless the defined flow patterns are not to be seen as a forecast</a:t>
            </a:r>
          </a:p>
          <a:p>
            <a:pPr lvl="1"/>
            <a:endParaRPr lang="en-GB" dirty="0" smtClean="0"/>
          </a:p>
          <a:p>
            <a:pPr marL="0" lvl="1" indent="0">
              <a:buNone/>
            </a:pPr>
            <a:r>
              <a:rPr lang="de-DE" sz="2200" b="1" i="1" kern="100" dirty="0" smtClean="0">
                <a:ea typeface="ＭＳ Ｐゴシック" charset="-128"/>
                <a:sym typeface="Wingdings" pitchFamily="2" charset="2"/>
              </a:rPr>
              <a:t>The incremental approach applied to modelling</a:t>
            </a:r>
            <a:endParaRPr lang="de-DE" sz="2200" b="1" i="1" kern="100" dirty="0">
              <a:ea typeface="ＭＳ Ｐゴシック" charset="-128"/>
              <a:sym typeface="Wingdings" pitchFamily="2" charset="2"/>
            </a:endParaRPr>
          </a:p>
          <a:p>
            <a:pPr lvl="1"/>
            <a:r>
              <a:rPr lang="de-DE" dirty="0" smtClean="0"/>
              <a:t>Under a given level of development of gas infrastructure and a set of assumptions defining supply and demand, the modelling tool defines the flow pattern:</a:t>
            </a:r>
          </a:p>
          <a:p>
            <a:pPr marL="571500" lvl="2" indent="-342900">
              <a:buFont typeface="+mj-lt"/>
              <a:buAutoNum type="alphaLcParenR"/>
            </a:pPr>
            <a:r>
              <a:rPr lang="de-DE" dirty="0" smtClean="0"/>
              <a:t>Balancing the demand of every node</a:t>
            </a:r>
          </a:p>
          <a:p>
            <a:pPr marL="571500" lvl="2" indent="-342900">
              <a:buFont typeface="+mj-lt"/>
              <a:buAutoNum type="alphaLcParenR"/>
            </a:pPr>
            <a:r>
              <a:rPr lang="de-DE" dirty="0" smtClean="0"/>
              <a:t>Keeping flow within capacity and supply constraints</a:t>
            </a:r>
          </a:p>
          <a:p>
            <a:pPr marL="571500" lvl="2" indent="-342900">
              <a:buFont typeface="+mj-lt"/>
              <a:buAutoNum type="alphaLcParenR"/>
            </a:pPr>
            <a:r>
              <a:rPr lang="de-DE" dirty="0" smtClean="0"/>
              <a:t>Minimizing the objective function considering gas supply, coal and CO2 costs</a:t>
            </a:r>
          </a:p>
          <a:p>
            <a:pPr lvl="1"/>
            <a:r>
              <a:rPr lang="de-DE" dirty="0" smtClean="0"/>
              <a:t>The capacity increment of the project releases the constraint </a:t>
            </a:r>
            <a:r>
              <a:rPr lang="de-DE" b="1" dirty="0" smtClean="0">
                <a:solidFill>
                  <a:schemeClr val="accent3"/>
                </a:solidFill>
              </a:rPr>
              <a:t>b)</a:t>
            </a:r>
            <a:r>
              <a:rPr lang="de-DE" dirty="0" smtClean="0"/>
              <a:t> this can result in a flow pattern minimizing further the objective function</a:t>
            </a:r>
            <a:endParaRPr lang="de-DE" dirty="0"/>
          </a:p>
          <a:p>
            <a:pPr lvl="1"/>
            <a:endParaRPr lang="de-DE" sz="1000" dirty="0" smtClean="0"/>
          </a:p>
          <a:p>
            <a:pPr lvl="1"/>
            <a:endParaRPr lang="de-DE" dirty="0"/>
          </a:p>
          <a:p>
            <a:pPr lvl="1"/>
            <a:endParaRPr lang="de-DE" sz="800" dirty="0" smtClean="0"/>
          </a:p>
          <a:p>
            <a:pPr lvl="1"/>
            <a:endParaRPr lang="de-DE" sz="800" dirty="0" smtClean="0"/>
          </a:p>
        </p:txBody>
      </p:sp>
      <p:sp>
        <p:nvSpPr>
          <p:cNvPr id="9" name="Title 8"/>
          <p:cNvSpPr>
            <a:spLocks noGrp="1"/>
          </p:cNvSpPr>
          <p:nvPr>
            <p:ph type="title"/>
          </p:nvPr>
        </p:nvSpPr>
        <p:spPr>
          <a:xfrm>
            <a:off x="152400" y="259200"/>
            <a:ext cx="8839200" cy="540000"/>
          </a:xfrm>
        </p:spPr>
        <p:txBody>
          <a:bodyPr/>
          <a:lstStyle/>
          <a:p>
            <a:r>
              <a:rPr lang="en-GB" dirty="0" smtClean="0"/>
              <a:t>To go beyond direct impact of the project</a:t>
            </a:r>
            <a:endParaRPr lang="en-GB" dirty="0"/>
          </a:p>
        </p:txBody>
      </p:sp>
    </p:spTree>
    <p:extLst>
      <p:ext uri="{BB962C8B-B14F-4D97-AF65-F5344CB8AC3E}">
        <p14:creationId xmlns:p14="http://schemas.microsoft.com/office/powerpoint/2010/main" val="169397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Olivier Lebois</a:t>
            </a:r>
            <a:br>
              <a:rPr lang="en-GB" dirty="0" smtClean="0"/>
            </a:br>
            <a:r>
              <a:rPr lang="en-GB" dirty="0" smtClean="0"/>
              <a:t>Business </a:t>
            </a:r>
            <a:r>
              <a:rPr lang="en-GB" dirty="0"/>
              <a:t>Area Manager, System Development</a:t>
            </a:r>
          </a:p>
        </p:txBody>
      </p:sp>
      <p:sp>
        <p:nvSpPr>
          <p:cNvPr id="3" name="Text Placeholder 2"/>
          <p:cNvSpPr>
            <a:spLocks noGrp="1"/>
          </p:cNvSpPr>
          <p:nvPr>
            <p:ph type="body" sz="quarter" idx="10"/>
          </p:nvPr>
        </p:nvSpPr>
        <p:spPr>
          <a:xfrm>
            <a:off x="2743224" y="5185767"/>
            <a:ext cx="2285975" cy="287933"/>
          </a:xfrm>
        </p:spPr>
        <p:txBody>
          <a:bodyPr/>
          <a:lstStyle/>
          <a:p>
            <a:r>
              <a:rPr lang="fr-FR" dirty="0" smtClean="0"/>
              <a:t>olivier.Lebois@entsog.eu</a:t>
            </a:r>
            <a:endParaRPr lang="en-GB" dirty="0"/>
          </a:p>
        </p:txBody>
      </p:sp>
    </p:spTree>
    <p:extLst>
      <p:ext uri="{BB962C8B-B14F-4D97-AF65-F5344CB8AC3E}">
        <p14:creationId xmlns:p14="http://schemas.microsoft.com/office/powerpoint/2010/main" val="162324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noProof="0" smtClean="0"/>
              <a:pPr>
                <a:defRPr/>
              </a:pPr>
              <a:t>3</a:t>
            </a:fld>
            <a:endParaRPr lang="en-GB" noProof="0" dirty="0"/>
          </a:p>
        </p:txBody>
      </p:sp>
      <p:sp>
        <p:nvSpPr>
          <p:cNvPr id="9" name="Title 8"/>
          <p:cNvSpPr>
            <a:spLocks noGrp="1"/>
          </p:cNvSpPr>
          <p:nvPr>
            <p:ph type="title"/>
          </p:nvPr>
        </p:nvSpPr>
        <p:spPr>
          <a:xfrm>
            <a:off x="152400" y="259200"/>
            <a:ext cx="8839200" cy="540000"/>
          </a:xfrm>
        </p:spPr>
        <p:txBody>
          <a:bodyPr/>
          <a:lstStyle/>
          <a:p>
            <a:r>
              <a:rPr lang="en-GB" dirty="0" smtClean="0"/>
              <a:t>Example of indirect benefit</a:t>
            </a:r>
            <a:endParaRPr lang="en-GB" dirty="0"/>
          </a:p>
        </p:txBody>
      </p:sp>
      <p:sp>
        <p:nvSpPr>
          <p:cNvPr id="11" name="Text Placeholder 2"/>
          <p:cNvSpPr>
            <a:spLocks noGrp="1"/>
          </p:cNvSpPr>
          <p:nvPr>
            <p:ph type="body" sz="quarter" idx="16"/>
          </p:nvPr>
        </p:nvSpPr>
        <p:spPr>
          <a:xfrm>
            <a:off x="228600" y="914400"/>
            <a:ext cx="8610600" cy="533400"/>
          </a:xfrm>
        </p:spPr>
        <p:txBody>
          <a:bodyPr/>
          <a:lstStyle/>
          <a:p>
            <a:r>
              <a:rPr lang="de-DE" dirty="0" smtClean="0"/>
              <a:t>   Situation before </a:t>
            </a:r>
            <a:r>
              <a:rPr lang="de-DE" dirty="0"/>
              <a:t>the </a:t>
            </a:r>
            <a:r>
              <a:rPr lang="de-DE" dirty="0" smtClean="0"/>
              <a:t>project                      Situation </a:t>
            </a:r>
            <a:r>
              <a:rPr lang="fr-FR" dirty="0" err="1" smtClean="0"/>
              <a:t>with</a:t>
            </a:r>
            <a:r>
              <a:rPr lang="de-DE" dirty="0" smtClean="0"/>
              <a:t> </a:t>
            </a:r>
            <a:r>
              <a:rPr lang="de-DE" dirty="0"/>
              <a:t>the project</a:t>
            </a:r>
          </a:p>
          <a:p>
            <a:endParaRPr lang="de-DE" dirty="0" smtClean="0"/>
          </a:p>
          <a:p>
            <a:pPr lvl="1"/>
            <a:endParaRPr lang="de-DE" sz="1000" dirty="0" smtClean="0"/>
          </a:p>
          <a:p>
            <a:pPr lvl="1"/>
            <a:endParaRPr lang="de-DE" dirty="0"/>
          </a:p>
          <a:p>
            <a:pPr lvl="1"/>
            <a:endParaRPr lang="de-DE" sz="800" dirty="0" smtClean="0"/>
          </a:p>
          <a:p>
            <a:pPr lvl="1"/>
            <a:endParaRPr lang="de-DE" sz="800" dirty="0" smtClean="0"/>
          </a:p>
        </p:txBody>
      </p:sp>
      <p:sp>
        <p:nvSpPr>
          <p:cNvPr id="13" name="Text Placeholder 2"/>
          <p:cNvSpPr>
            <a:spLocks noGrp="1"/>
          </p:cNvSpPr>
          <p:nvPr>
            <p:ph type="body" sz="quarter" idx="16"/>
          </p:nvPr>
        </p:nvSpPr>
        <p:spPr>
          <a:xfrm>
            <a:off x="456181" y="4330040"/>
            <a:ext cx="8384038" cy="2129806"/>
          </a:xfrm>
        </p:spPr>
        <p:txBody>
          <a:bodyPr/>
          <a:lstStyle/>
          <a:p>
            <a:pPr marL="0" lvl="1" indent="0">
              <a:buNone/>
            </a:pPr>
            <a:r>
              <a:rPr lang="de-DE" sz="2200" b="1" i="1" kern="100" dirty="0" smtClean="0">
                <a:ea typeface="ＭＳ Ｐゴシック" charset="-128"/>
                <a:sym typeface="Wingdings" pitchFamily="2" charset="2"/>
              </a:rPr>
              <a:t>Improvement of the supply component of the objective function</a:t>
            </a:r>
            <a:endParaRPr lang="de-DE" sz="2200" b="1" i="1" kern="100" dirty="0">
              <a:ea typeface="ＭＳ Ｐゴシック" charset="-128"/>
              <a:sym typeface="Wingdings" pitchFamily="2" charset="2"/>
            </a:endParaRPr>
          </a:p>
          <a:p>
            <a:pPr lvl="1"/>
            <a:r>
              <a:rPr lang="de-DE" dirty="0" smtClean="0"/>
              <a:t>The project          has enabled a further spread and higher use of the cheapest source</a:t>
            </a:r>
          </a:p>
          <a:p>
            <a:pPr lvl="2"/>
            <a:endParaRPr lang="de-DE" sz="800" dirty="0" smtClean="0"/>
          </a:p>
          <a:p>
            <a:pPr lvl="2"/>
            <a:r>
              <a:rPr lang="de-DE" dirty="0" smtClean="0"/>
              <a:t>Before the project: 60 x 20 + 90 x 24 = 3360 €</a:t>
            </a:r>
          </a:p>
          <a:p>
            <a:pPr lvl="2"/>
            <a:r>
              <a:rPr lang="de-DE" dirty="0" smtClean="0"/>
              <a:t>After </a:t>
            </a:r>
            <a:r>
              <a:rPr lang="de-DE" dirty="0"/>
              <a:t>the project: </a:t>
            </a:r>
            <a:r>
              <a:rPr lang="de-DE" dirty="0" smtClean="0"/>
              <a:t>75 </a:t>
            </a:r>
            <a:r>
              <a:rPr lang="de-DE" dirty="0"/>
              <a:t>x 20 + </a:t>
            </a:r>
            <a:r>
              <a:rPr lang="de-DE" dirty="0" smtClean="0"/>
              <a:t>75 </a:t>
            </a:r>
            <a:r>
              <a:rPr lang="de-DE" dirty="0"/>
              <a:t>x </a:t>
            </a:r>
            <a:r>
              <a:rPr lang="de-DE" dirty="0" smtClean="0"/>
              <a:t>24 </a:t>
            </a:r>
            <a:r>
              <a:rPr lang="de-DE" dirty="0"/>
              <a:t>= </a:t>
            </a:r>
            <a:r>
              <a:rPr lang="de-DE" dirty="0" smtClean="0"/>
              <a:t>3300 </a:t>
            </a:r>
            <a:r>
              <a:rPr lang="de-DE" dirty="0"/>
              <a:t>€</a:t>
            </a:r>
          </a:p>
          <a:p>
            <a:pPr lvl="1"/>
            <a:r>
              <a:rPr lang="de-DE" dirty="0" smtClean="0"/>
              <a:t>Capacity-based indicators would not have been able to identify benefit in country in </a:t>
            </a:r>
            <a:r>
              <a:rPr lang="de-DE" b="1" dirty="0" smtClean="0">
                <a:solidFill>
                  <a:srgbClr val="6B95C7"/>
                </a:solidFill>
              </a:rPr>
              <a:t>light blue </a:t>
            </a:r>
            <a:endParaRPr lang="de-DE" b="1" dirty="0">
              <a:solidFill>
                <a:srgbClr val="6B95C7"/>
              </a:solidFill>
            </a:endParaRPr>
          </a:p>
          <a:p>
            <a:pPr lvl="2"/>
            <a:endParaRPr lang="de-DE" dirty="0" smtClean="0"/>
          </a:p>
        </p:txBody>
      </p:sp>
      <p:sp>
        <p:nvSpPr>
          <p:cNvPr id="15" name="Right Arrow 14"/>
          <p:cNvSpPr/>
          <p:nvPr/>
        </p:nvSpPr>
        <p:spPr>
          <a:xfrm>
            <a:off x="1868814" y="4733498"/>
            <a:ext cx="328613" cy="361951"/>
          </a:xfrm>
          <a:prstGeom prst="rightArrow">
            <a:avLst/>
          </a:prstGeom>
          <a:solidFill>
            <a:schemeClr val="accent3"/>
          </a:solidFill>
          <a:ln w="19050"/>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pic>
        <p:nvPicPr>
          <p:cNvPr id="17" name="Picture 16"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4" t="26365" r="61315" b="34267"/>
          <a:stretch/>
        </p:blipFill>
        <p:spPr>
          <a:xfrm>
            <a:off x="104401" y="1447800"/>
            <a:ext cx="4377519" cy="2760262"/>
          </a:xfrm>
          <a:prstGeom prst="rect">
            <a:avLst/>
          </a:prstGeom>
        </p:spPr>
      </p:pic>
      <p:pic>
        <p:nvPicPr>
          <p:cNvPr id="18" name="Picture 17" descr="Microsoft Excel - SJWS_maps.xlsx"/>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6021" t="26365" r="20449" b="34267"/>
          <a:stretch/>
        </p:blipFill>
        <p:spPr>
          <a:xfrm>
            <a:off x="4648200" y="1447800"/>
            <a:ext cx="4366927" cy="2760262"/>
          </a:xfrm>
          <a:prstGeom prst="rect">
            <a:avLst/>
          </a:prstGeom>
        </p:spPr>
      </p:pic>
      <p:sp>
        <p:nvSpPr>
          <p:cNvPr id="19" name="Rounded Rectangle 18"/>
          <p:cNvSpPr/>
          <p:nvPr/>
        </p:nvSpPr>
        <p:spPr>
          <a:xfrm>
            <a:off x="5688663" y="5257800"/>
            <a:ext cx="22860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smtClean="0">
                <a:solidFill>
                  <a:schemeClr val="accent2"/>
                </a:solidFill>
              </a:rPr>
              <a:t>Project benefit: 60 €</a:t>
            </a:r>
            <a:endParaRPr lang="en-GB" b="1" dirty="0">
              <a:solidFill>
                <a:schemeClr val="accent2"/>
              </a:solidFill>
            </a:endParaRPr>
          </a:p>
        </p:txBody>
      </p:sp>
    </p:spTree>
    <p:extLst>
      <p:ext uri="{BB962C8B-B14F-4D97-AF65-F5344CB8AC3E}">
        <p14:creationId xmlns:p14="http://schemas.microsoft.com/office/powerpoint/2010/main" val="181553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modelling approach to monetization -1 </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4</a:t>
            </a:fld>
            <a:endParaRPr lang="en-GB" noProof="0" dirty="0"/>
          </a:p>
        </p:txBody>
      </p:sp>
      <p:sp>
        <p:nvSpPr>
          <p:cNvPr id="6" name="Text Placeholder 5"/>
          <p:cNvSpPr>
            <a:spLocks noGrp="1"/>
          </p:cNvSpPr>
          <p:nvPr>
            <p:ph type="body" sz="quarter" idx="13"/>
          </p:nvPr>
        </p:nvSpPr>
        <p:spPr/>
        <p:txBody>
          <a:bodyPr/>
          <a:lstStyle/>
          <a:p>
            <a:r>
              <a:rPr lang="en-US" dirty="0" smtClean="0"/>
              <a:t>1 year split into 4 differently long-lasting periods</a:t>
            </a:r>
            <a:endParaRPr lang="en-US" dirty="0"/>
          </a:p>
        </p:txBody>
      </p:sp>
      <p:sp>
        <p:nvSpPr>
          <p:cNvPr id="7" name="Rectangle 6"/>
          <p:cNvSpPr/>
          <p:nvPr/>
        </p:nvSpPr>
        <p:spPr>
          <a:xfrm>
            <a:off x="318765" y="369116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a:off x="525263" y="378427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12" name="Oval 11"/>
          <p:cNvSpPr/>
          <p:nvPr/>
        </p:nvSpPr>
        <p:spPr>
          <a:xfrm>
            <a:off x="1403648" y="380332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3" name="Oval 12"/>
          <p:cNvSpPr/>
          <p:nvPr/>
        </p:nvSpPr>
        <p:spPr>
          <a:xfrm>
            <a:off x="971600" y="437939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17" name="Straight Arrow Connector 16"/>
          <p:cNvCxnSpPr>
            <a:stCxn id="11" idx="5"/>
            <a:endCxn id="13" idx="0"/>
          </p:cNvCxnSpPr>
          <p:nvPr/>
        </p:nvCxnSpPr>
        <p:spPr>
          <a:xfrm>
            <a:off x="894039" y="415305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1"/>
            <a:endCxn id="11" idx="4"/>
          </p:cNvCxnSpPr>
          <p:nvPr/>
        </p:nvCxnSpPr>
        <p:spPr>
          <a:xfrm flipH="1" flipV="1">
            <a:off x="741287" y="421632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2" idx="3"/>
          </p:cNvCxnSpPr>
          <p:nvPr/>
        </p:nvCxnSpPr>
        <p:spPr>
          <a:xfrm flipV="1">
            <a:off x="1331640" y="4172105"/>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4"/>
            <a:endCxn id="13" idx="6"/>
          </p:cNvCxnSpPr>
          <p:nvPr/>
        </p:nvCxnSpPr>
        <p:spPr>
          <a:xfrm flipH="1">
            <a:off x="1403648" y="423537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979712" y="1484784"/>
            <a:ext cx="100811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1</a:t>
            </a:r>
            <a:endParaRPr lang="en-US" sz="1200" dirty="0"/>
          </a:p>
        </p:txBody>
      </p:sp>
      <p:sp>
        <p:nvSpPr>
          <p:cNvPr id="28" name="Oval 27"/>
          <p:cNvSpPr/>
          <p:nvPr/>
        </p:nvSpPr>
        <p:spPr>
          <a:xfrm>
            <a:off x="3779912" y="1484784"/>
            <a:ext cx="1008112" cy="576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2</a:t>
            </a:r>
            <a:endParaRPr lang="en-US" sz="1200" dirty="0"/>
          </a:p>
        </p:txBody>
      </p:sp>
      <p:sp>
        <p:nvSpPr>
          <p:cNvPr id="29" name="TextBox 28"/>
          <p:cNvSpPr txBox="1"/>
          <p:nvPr/>
        </p:nvSpPr>
        <p:spPr>
          <a:xfrm>
            <a:off x="323528" y="5072021"/>
            <a:ext cx="1656184" cy="707886"/>
          </a:xfrm>
          <a:prstGeom prst="rect">
            <a:avLst/>
          </a:prstGeom>
          <a:noFill/>
        </p:spPr>
        <p:txBody>
          <a:bodyPr wrap="square" lIns="0" tIns="0" rIns="0" bIns="0" rtlCol="0">
            <a:spAutoFit/>
          </a:bodyPr>
          <a:lstStyle/>
          <a:p>
            <a:pPr algn="ctr"/>
            <a:r>
              <a:rPr lang="en-US" sz="1400" b="1" u="sng" dirty="0" smtClean="0">
                <a:latin typeface="+mj-lt"/>
              </a:rPr>
              <a:t>Period 1</a:t>
            </a:r>
          </a:p>
          <a:p>
            <a:r>
              <a:rPr lang="en-US" sz="1400" b="1" dirty="0" smtClean="0">
                <a:latin typeface="+mj-lt"/>
              </a:rPr>
              <a:t>Summer average </a:t>
            </a:r>
          </a:p>
          <a:p>
            <a:r>
              <a:rPr lang="en-US" b="1" dirty="0" smtClean="0">
                <a:latin typeface="+mj-lt"/>
              </a:rPr>
              <a:t>183 days</a:t>
            </a:r>
            <a:endParaRPr lang="en-US" b="1" dirty="0">
              <a:latin typeface="+mj-lt"/>
            </a:endParaRPr>
          </a:p>
        </p:txBody>
      </p:sp>
      <p:sp>
        <p:nvSpPr>
          <p:cNvPr id="30" name="Oval 29"/>
          <p:cNvSpPr/>
          <p:nvPr/>
        </p:nvSpPr>
        <p:spPr>
          <a:xfrm>
            <a:off x="251520" y="299256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Summer</a:t>
            </a:r>
            <a:endParaRPr lang="en-US" sz="900" dirty="0"/>
          </a:p>
        </p:txBody>
      </p:sp>
      <p:sp>
        <p:nvSpPr>
          <p:cNvPr id="31" name="Oval 30"/>
          <p:cNvSpPr/>
          <p:nvPr/>
        </p:nvSpPr>
        <p:spPr>
          <a:xfrm>
            <a:off x="1259632" y="299695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a:t>
            </a:r>
            <a:r>
              <a:rPr lang="en-US" sz="900" dirty="0"/>
              <a:t>Summer</a:t>
            </a:r>
          </a:p>
        </p:txBody>
      </p:sp>
      <p:cxnSp>
        <p:nvCxnSpPr>
          <p:cNvPr id="33" name="Straight Arrow Connector 32"/>
          <p:cNvCxnSpPr>
            <a:stCxn id="30" idx="4"/>
            <a:endCxn id="11" idx="0"/>
          </p:cNvCxnSpPr>
          <p:nvPr/>
        </p:nvCxnSpPr>
        <p:spPr>
          <a:xfrm>
            <a:off x="683568" y="342461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2" idx="0"/>
          </p:cNvCxnSpPr>
          <p:nvPr/>
        </p:nvCxnSpPr>
        <p:spPr>
          <a:xfrm flipH="1">
            <a:off x="1619672" y="342461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9" name="Rectangle 38"/>
          <p:cNvSpPr/>
          <p:nvPr/>
        </p:nvSpPr>
        <p:spPr>
          <a:xfrm>
            <a:off x="247900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Oval 39"/>
          <p:cNvSpPr/>
          <p:nvPr/>
        </p:nvSpPr>
        <p:spPr>
          <a:xfrm>
            <a:off x="268550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41" name="Oval 40"/>
          <p:cNvSpPr/>
          <p:nvPr/>
        </p:nvSpPr>
        <p:spPr>
          <a:xfrm>
            <a:off x="356388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42" name="Oval 41"/>
          <p:cNvSpPr/>
          <p:nvPr/>
        </p:nvSpPr>
        <p:spPr>
          <a:xfrm>
            <a:off x="313184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43" name="Straight Arrow Connector 42"/>
          <p:cNvCxnSpPr>
            <a:stCxn id="40" idx="5"/>
            <a:endCxn id="42" idx="0"/>
          </p:cNvCxnSpPr>
          <p:nvPr/>
        </p:nvCxnSpPr>
        <p:spPr>
          <a:xfrm>
            <a:off x="305427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1"/>
            <a:endCxn id="40" idx="4"/>
          </p:cNvCxnSpPr>
          <p:nvPr/>
        </p:nvCxnSpPr>
        <p:spPr>
          <a:xfrm flipH="1" flipV="1">
            <a:off x="2901527" y="422071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1" idx="3"/>
          </p:cNvCxnSpPr>
          <p:nvPr/>
        </p:nvCxnSpPr>
        <p:spPr>
          <a:xfrm flipV="1">
            <a:off x="3491880" y="4176495"/>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4"/>
            <a:endCxn id="42" idx="6"/>
          </p:cNvCxnSpPr>
          <p:nvPr/>
        </p:nvCxnSpPr>
        <p:spPr>
          <a:xfrm flipH="1">
            <a:off x="356388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1176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Winter</a:t>
            </a:r>
            <a:endParaRPr lang="en-US" sz="900" dirty="0"/>
          </a:p>
        </p:txBody>
      </p:sp>
      <p:sp>
        <p:nvSpPr>
          <p:cNvPr id="49" name="Oval 48"/>
          <p:cNvSpPr/>
          <p:nvPr/>
        </p:nvSpPr>
        <p:spPr>
          <a:xfrm>
            <a:off x="341987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Winter</a:t>
            </a:r>
            <a:endParaRPr lang="en-US" sz="900" dirty="0"/>
          </a:p>
        </p:txBody>
      </p:sp>
      <p:cxnSp>
        <p:nvCxnSpPr>
          <p:cNvPr id="50" name="Straight Arrow Connector 49"/>
          <p:cNvCxnSpPr>
            <a:stCxn id="48" idx="4"/>
            <a:endCxn id="40" idx="0"/>
          </p:cNvCxnSpPr>
          <p:nvPr/>
        </p:nvCxnSpPr>
        <p:spPr>
          <a:xfrm>
            <a:off x="284380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1" idx="0"/>
          </p:cNvCxnSpPr>
          <p:nvPr/>
        </p:nvCxnSpPr>
        <p:spPr>
          <a:xfrm flipH="1">
            <a:off x="377991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a:xfrm>
            <a:off x="4624377" y="3702993"/>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Oval 52"/>
          <p:cNvSpPr/>
          <p:nvPr/>
        </p:nvSpPr>
        <p:spPr>
          <a:xfrm>
            <a:off x="4830875" y="3796101"/>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54" name="Oval 53"/>
          <p:cNvSpPr/>
          <p:nvPr/>
        </p:nvSpPr>
        <p:spPr>
          <a:xfrm>
            <a:off x="5709260" y="3815153"/>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55" name="Oval 54"/>
          <p:cNvSpPr/>
          <p:nvPr/>
        </p:nvSpPr>
        <p:spPr>
          <a:xfrm>
            <a:off x="5277212" y="4391217"/>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56" name="Straight Arrow Connector 55"/>
          <p:cNvCxnSpPr>
            <a:stCxn id="53" idx="5"/>
            <a:endCxn id="55" idx="0"/>
          </p:cNvCxnSpPr>
          <p:nvPr/>
        </p:nvCxnSpPr>
        <p:spPr>
          <a:xfrm>
            <a:off x="5199651" y="4164877"/>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5" idx="1"/>
            <a:endCxn id="53" idx="4"/>
          </p:cNvCxnSpPr>
          <p:nvPr/>
        </p:nvCxnSpPr>
        <p:spPr>
          <a:xfrm flipH="1" flipV="1">
            <a:off x="5046899" y="4228149"/>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54" idx="3"/>
          </p:cNvCxnSpPr>
          <p:nvPr/>
        </p:nvCxnSpPr>
        <p:spPr>
          <a:xfrm flipV="1">
            <a:off x="5637252" y="4183929"/>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4" idx="4"/>
            <a:endCxn id="55" idx="6"/>
          </p:cNvCxnSpPr>
          <p:nvPr/>
        </p:nvCxnSpPr>
        <p:spPr>
          <a:xfrm flipH="1">
            <a:off x="5709260" y="4247201"/>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557132" y="3004386"/>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DC</a:t>
            </a:r>
            <a:endParaRPr lang="en-US" sz="900" dirty="0"/>
          </a:p>
        </p:txBody>
      </p:sp>
      <p:sp>
        <p:nvSpPr>
          <p:cNvPr id="62" name="Oval 61"/>
          <p:cNvSpPr/>
          <p:nvPr/>
        </p:nvSpPr>
        <p:spPr>
          <a:xfrm>
            <a:off x="5565244" y="3008776"/>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DC</a:t>
            </a:r>
            <a:endParaRPr lang="en-US" sz="900" dirty="0"/>
          </a:p>
        </p:txBody>
      </p:sp>
      <p:cxnSp>
        <p:nvCxnSpPr>
          <p:cNvPr id="63" name="Straight Arrow Connector 62"/>
          <p:cNvCxnSpPr>
            <a:stCxn id="61" idx="4"/>
            <a:endCxn id="53" idx="0"/>
          </p:cNvCxnSpPr>
          <p:nvPr/>
        </p:nvCxnSpPr>
        <p:spPr>
          <a:xfrm>
            <a:off x="4989180" y="3436434"/>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54" idx="0"/>
          </p:cNvCxnSpPr>
          <p:nvPr/>
        </p:nvCxnSpPr>
        <p:spPr>
          <a:xfrm flipH="1">
            <a:off x="5925284" y="3436434"/>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5" name="Rectangle 64"/>
          <p:cNvSpPr/>
          <p:nvPr/>
        </p:nvSpPr>
        <p:spPr>
          <a:xfrm>
            <a:off x="679948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700598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67" name="Oval 66"/>
          <p:cNvSpPr/>
          <p:nvPr/>
        </p:nvSpPr>
        <p:spPr>
          <a:xfrm>
            <a:off x="788436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68" name="Oval 67"/>
          <p:cNvSpPr/>
          <p:nvPr/>
        </p:nvSpPr>
        <p:spPr>
          <a:xfrm>
            <a:off x="745232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69" name="Straight Arrow Connector 68"/>
          <p:cNvCxnSpPr>
            <a:stCxn id="66" idx="5"/>
            <a:endCxn id="68" idx="0"/>
          </p:cNvCxnSpPr>
          <p:nvPr/>
        </p:nvCxnSpPr>
        <p:spPr>
          <a:xfrm>
            <a:off x="737475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1"/>
            <a:endCxn id="66" idx="4"/>
          </p:cNvCxnSpPr>
          <p:nvPr/>
        </p:nvCxnSpPr>
        <p:spPr>
          <a:xfrm flipH="1" flipV="1">
            <a:off x="7222007" y="422071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67" idx="3"/>
          </p:cNvCxnSpPr>
          <p:nvPr/>
        </p:nvCxnSpPr>
        <p:spPr>
          <a:xfrm flipV="1">
            <a:off x="7812360" y="4176495"/>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7" idx="4"/>
            <a:endCxn id="68" idx="6"/>
          </p:cNvCxnSpPr>
          <p:nvPr/>
        </p:nvCxnSpPr>
        <p:spPr>
          <a:xfrm flipH="1">
            <a:off x="788436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673224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2W</a:t>
            </a:r>
            <a:endParaRPr lang="en-US" sz="900" dirty="0"/>
          </a:p>
        </p:txBody>
      </p:sp>
      <p:sp>
        <p:nvSpPr>
          <p:cNvPr id="75" name="Oval 74"/>
          <p:cNvSpPr/>
          <p:nvPr/>
        </p:nvSpPr>
        <p:spPr>
          <a:xfrm>
            <a:off x="774035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2W</a:t>
            </a:r>
            <a:endParaRPr lang="en-US" sz="900" dirty="0"/>
          </a:p>
        </p:txBody>
      </p:sp>
      <p:cxnSp>
        <p:nvCxnSpPr>
          <p:cNvPr id="76" name="Straight Arrow Connector 75"/>
          <p:cNvCxnSpPr>
            <a:stCxn id="74" idx="4"/>
            <a:endCxn id="66" idx="0"/>
          </p:cNvCxnSpPr>
          <p:nvPr/>
        </p:nvCxnSpPr>
        <p:spPr>
          <a:xfrm>
            <a:off x="716428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7" idx="0"/>
          </p:cNvCxnSpPr>
          <p:nvPr/>
        </p:nvCxnSpPr>
        <p:spPr>
          <a:xfrm flipH="1">
            <a:off x="810039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stCxn id="27" idx="3"/>
            <a:endCxn id="30" idx="0"/>
          </p:cNvCxnSpPr>
          <p:nvPr/>
        </p:nvCxnSpPr>
        <p:spPr>
          <a:xfrm flipH="1">
            <a:off x="683568" y="1976485"/>
            <a:ext cx="1443779" cy="10160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endCxn id="48" idx="0"/>
          </p:cNvCxnSpPr>
          <p:nvPr/>
        </p:nvCxnSpPr>
        <p:spPr>
          <a:xfrm>
            <a:off x="2415380" y="2060848"/>
            <a:ext cx="428428"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27" idx="4"/>
            <a:endCxn id="61" idx="0"/>
          </p:cNvCxnSpPr>
          <p:nvPr/>
        </p:nvCxnSpPr>
        <p:spPr>
          <a:xfrm>
            <a:off x="2483768" y="2060848"/>
            <a:ext cx="2505412" cy="9435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a:stCxn id="27" idx="5"/>
            <a:endCxn id="74" idx="0"/>
          </p:cNvCxnSpPr>
          <p:nvPr/>
        </p:nvCxnSpPr>
        <p:spPr>
          <a:xfrm>
            <a:off x="2840189" y="1976485"/>
            <a:ext cx="4324099" cy="10204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28" idx="3"/>
            <a:endCxn id="31" idx="0"/>
          </p:cNvCxnSpPr>
          <p:nvPr/>
        </p:nvCxnSpPr>
        <p:spPr>
          <a:xfrm flipH="1">
            <a:off x="1691680" y="1976485"/>
            <a:ext cx="2235867" cy="1020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3" name="Straight Arrow Connector 92"/>
          <p:cNvCxnSpPr>
            <a:stCxn id="28" idx="3"/>
            <a:endCxn id="49" idx="0"/>
          </p:cNvCxnSpPr>
          <p:nvPr/>
        </p:nvCxnSpPr>
        <p:spPr>
          <a:xfrm flipH="1">
            <a:off x="3851920" y="1976485"/>
            <a:ext cx="75627"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28" idx="4"/>
            <a:endCxn id="62" idx="0"/>
          </p:cNvCxnSpPr>
          <p:nvPr/>
        </p:nvCxnSpPr>
        <p:spPr>
          <a:xfrm>
            <a:off x="4283968" y="2060848"/>
            <a:ext cx="1713324" cy="9479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 name="Straight Arrow Connector 101"/>
          <p:cNvCxnSpPr>
            <a:stCxn id="28" idx="5"/>
            <a:endCxn id="75" idx="0"/>
          </p:cNvCxnSpPr>
          <p:nvPr/>
        </p:nvCxnSpPr>
        <p:spPr>
          <a:xfrm>
            <a:off x="4640389" y="1976485"/>
            <a:ext cx="3532011"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71" y="1440639"/>
            <a:ext cx="1201229" cy="66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2483768" y="5077750"/>
            <a:ext cx="1656184" cy="707886"/>
          </a:xfrm>
          <a:prstGeom prst="rect">
            <a:avLst/>
          </a:prstGeom>
          <a:noFill/>
        </p:spPr>
        <p:txBody>
          <a:bodyPr wrap="square" lIns="0" tIns="0" rIns="0" bIns="0" rtlCol="0">
            <a:spAutoFit/>
          </a:bodyPr>
          <a:lstStyle/>
          <a:p>
            <a:pPr algn="ctr"/>
            <a:r>
              <a:rPr lang="en-US" sz="1400" b="1" u="sng" dirty="0" smtClean="0">
                <a:latin typeface="+mj-lt"/>
              </a:rPr>
              <a:t>Period 2</a:t>
            </a:r>
          </a:p>
          <a:p>
            <a:r>
              <a:rPr lang="en-US" sz="1400" b="1" dirty="0" smtClean="0">
                <a:latin typeface="+mj-lt"/>
              </a:rPr>
              <a:t>Winter average </a:t>
            </a:r>
          </a:p>
          <a:p>
            <a:r>
              <a:rPr lang="en-US" b="1" dirty="0" smtClean="0">
                <a:latin typeface="+mj-lt"/>
              </a:rPr>
              <a:t>167 days</a:t>
            </a:r>
            <a:endParaRPr lang="en-US" b="1" dirty="0">
              <a:latin typeface="+mj-lt"/>
            </a:endParaRPr>
          </a:p>
        </p:txBody>
      </p:sp>
      <p:sp>
        <p:nvSpPr>
          <p:cNvPr id="85" name="TextBox 84"/>
          <p:cNvSpPr txBox="1"/>
          <p:nvPr/>
        </p:nvSpPr>
        <p:spPr>
          <a:xfrm>
            <a:off x="4644008" y="5077750"/>
            <a:ext cx="1656184" cy="707886"/>
          </a:xfrm>
          <a:prstGeom prst="rect">
            <a:avLst/>
          </a:prstGeom>
          <a:noFill/>
        </p:spPr>
        <p:txBody>
          <a:bodyPr wrap="square" lIns="0" tIns="0" rIns="0" bIns="0" rtlCol="0">
            <a:spAutoFit/>
          </a:bodyPr>
          <a:lstStyle/>
          <a:p>
            <a:pPr algn="ctr"/>
            <a:r>
              <a:rPr lang="en-US" sz="1400" b="1" u="sng" dirty="0" smtClean="0">
                <a:latin typeface="+mj-lt"/>
              </a:rPr>
              <a:t>Period 3</a:t>
            </a:r>
          </a:p>
          <a:p>
            <a:r>
              <a:rPr lang="en-US" sz="1400" b="1" dirty="0" smtClean="0">
                <a:latin typeface="+mj-lt"/>
              </a:rPr>
              <a:t>Design Case</a:t>
            </a:r>
          </a:p>
          <a:p>
            <a:r>
              <a:rPr lang="en-US" b="1" dirty="0" smtClean="0">
                <a:latin typeface="+mj-lt"/>
              </a:rPr>
              <a:t>1 day</a:t>
            </a:r>
            <a:endParaRPr lang="en-US" b="1" dirty="0">
              <a:latin typeface="+mj-lt"/>
            </a:endParaRPr>
          </a:p>
        </p:txBody>
      </p:sp>
      <p:sp>
        <p:nvSpPr>
          <p:cNvPr id="87" name="TextBox 86"/>
          <p:cNvSpPr txBox="1"/>
          <p:nvPr/>
        </p:nvSpPr>
        <p:spPr>
          <a:xfrm>
            <a:off x="6804248" y="5077750"/>
            <a:ext cx="1656184" cy="707886"/>
          </a:xfrm>
          <a:prstGeom prst="rect">
            <a:avLst/>
          </a:prstGeom>
          <a:noFill/>
        </p:spPr>
        <p:txBody>
          <a:bodyPr wrap="square" lIns="0" tIns="0" rIns="0" bIns="0" rtlCol="0">
            <a:spAutoFit/>
          </a:bodyPr>
          <a:lstStyle/>
          <a:p>
            <a:pPr algn="ctr"/>
            <a:r>
              <a:rPr lang="en-US" sz="1400" b="1" u="sng" dirty="0" smtClean="0">
                <a:latin typeface="+mj-lt"/>
              </a:rPr>
              <a:t>Period 4</a:t>
            </a:r>
          </a:p>
          <a:p>
            <a:r>
              <a:rPr lang="en-US" sz="1400" b="1" dirty="0" smtClean="0">
                <a:latin typeface="+mj-lt"/>
              </a:rPr>
              <a:t>2Week peak</a:t>
            </a:r>
          </a:p>
          <a:p>
            <a:r>
              <a:rPr lang="en-US" b="1" dirty="0" smtClean="0">
                <a:latin typeface="+mj-lt"/>
              </a:rPr>
              <a:t>14 days</a:t>
            </a:r>
            <a:endParaRPr lang="en-US" b="1" dirty="0">
              <a:latin typeface="+mj-lt"/>
            </a:endParaRPr>
          </a:p>
        </p:txBody>
      </p:sp>
      <p:sp>
        <p:nvSpPr>
          <p:cNvPr id="5" name="Left Brace 4"/>
          <p:cNvSpPr/>
          <p:nvPr/>
        </p:nvSpPr>
        <p:spPr>
          <a:xfrm rot="16200000">
            <a:off x="5292793" y="2686385"/>
            <a:ext cx="212405" cy="64109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TextBox 87"/>
          <p:cNvSpPr txBox="1"/>
          <p:nvPr/>
        </p:nvSpPr>
        <p:spPr>
          <a:xfrm>
            <a:off x="4254670" y="6020708"/>
            <a:ext cx="2175108" cy="246221"/>
          </a:xfrm>
          <a:prstGeom prst="rect">
            <a:avLst/>
          </a:prstGeom>
          <a:noFill/>
        </p:spPr>
        <p:txBody>
          <a:bodyPr wrap="square" lIns="0" tIns="0" rIns="0" bIns="0" rtlCol="0">
            <a:spAutoFit/>
          </a:bodyPr>
          <a:lstStyle/>
          <a:p>
            <a:pPr algn="ctr"/>
            <a:r>
              <a:rPr lang="en-US" sz="1600" b="1" dirty="0" smtClean="0">
                <a:latin typeface="+mj-lt"/>
              </a:rPr>
              <a:t>Total Winter: 182 days</a:t>
            </a:r>
            <a:endParaRPr lang="en-US" sz="2000" b="1" dirty="0">
              <a:latin typeface="+mj-lt"/>
            </a:endParaRPr>
          </a:p>
        </p:txBody>
      </p:sp>
    </p:spTree>
    <p:extLst>
      <p:ext uri="{BB962C8B-B14F-4D97-AF65-F5344CB8AC3E}">
        <p14:creationId xmlns:p14="http://schemas.microsoft.com/office/powerpoint/2010/main" val="1624289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optimization of the year</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5</a:t>
            </a:fld>
            <a:endParaRPr lang="en-GB" noProof="0" dirty="0"/>
          </a:p>
        </p:txBody>
      </p:sp>
      <p:sp>
        <p:nvSpPr>
          <p:cNvPr id="6" name="Text Placeholder 5"/>
          <p:cNvSpPr>
            <a:spLocks noGrp="1"/>
          </p:cNvSpPr>
          <p:nvPr>
            <p:ph type="body" sz="quarter" idx="13"/>
          </p:nvPr>
        </p:nvSpPr>
        <p:spPr/>
        <p:txBody>
          <a:bodyPr/>
          <a:lstStyle/>
          <a:p>
            <a:r>
              <a:rPr lang="en-US" dirty="0" smtClean="0"/>
              <a:t>1 year split into 4 differently long-lasting periods</a:t>
            </a:r>
            <a:endParaRPr lang="en-US" dirty="0"/>
          </a:p>
        </p:txBody>
      </p:sp>
      <p:sp>
        <p:nvSpPr>
          <p:cNvPr id="27" name="Oval 26"/>
          <p:cNvSpPr/>
          <p:nvPr/>
        </p:nvSpPr>
        <p:spPr>
          <a:xfrm>
            <a:off x="1979712" y="1484784"/>
            <a:ext cx="100811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1</a:t>
            </a:r>
            <a:endParaRPr lang="en-US" sz="1200" dirty="0"/>
          </a:p>
        </p:txBody>
      </p:sp>
      <p:sp>
        <p:nvSpPr>
          <p:cNvPr id="30" name="Oval 29"/>
          <p:cNvSpPr/>
          <p:nvPr/>
        </p:nvSpPr>
        <p:spPr>
          <a:xfrm>
            <a:off x="251520" y="299256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Summer</a:t>
            </a:r>
            <a:endParaRPr lang="en-US" sz="900" dirty="0"/>
          </a:p>
        </p:txBody>
      </p:sp>
      <p:sp>
        <p:nvSpPr>
          <p:cNvPr id="48" name="Oval 47"/>
          <p:cNvSpPr/>
          <p:nvPr/>
        </p:nvSpPr>
        <p:spPr>
          <a:xfrm>
            <a:off x="241176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Winter</a:t>
            </a:r>
            <a:endParaRPr lang="en-US" sz="900" dirty="0"/>
          </a:p>
        </p:txBody>
      </p:sp>
      <p:sp>
        <p:nvSpPr>
          <p:cNvPr id="61" name="Oval 60"/>
          <p:cNvSpPr/>
          <p:nvPr/>
        </p:nvSpPr>
        <p:spPr>
          <a:xfrm>
            <a:off x="4557132" y="3004386"/>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DC</a:t>
            </a:r>
            <a:endParaRPr lang="en-US" sz="900" dirty="0"/>
          </a:p>
        </p:txBody>
      </p:sp>
      <p:sp>
        <p:nvSpPr>
          <p:cNvPr id="74" name="Oval 73"/>
          <p:cNvSpPr/>
          <p:nvPr/>
        </p:nvSpPr>
        <p:spPr>
          <a:xfrm>
            <a:off x="673224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2W</a:t>
            </a:r>
            <a:endParaRPr lang="en-US" sz="900" dirty="0"/>
          </a:p>
        </p:txBody>
      </p:sp>
      <p:cxnSp>
        <p:nvCxnSpPr>
          <p:cNvPr id="79" name="Straight Arrow Connector 78"/>
          <p:cNvCxnSpPr>
            <a:stCxn id="27" idx="3"/>
            <a:endCxn id="30" idx="0"/>
          </p:cNvCxnSpPr>
          <p:nvPr/>
        </p:nvCxnSpPr>
        <p:spPr>
          <a:xfrm flipH="1">
            <a:off x="683568" y="1976485"/>
            <a:ext cx="1443779" cy="10160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endCxn id="48" idx="0"/>
          </p:cNvCxnSpPr>
          <p:nvPr/>
        </p:nvCxnSpPr>
        <p:spPr>
          <a:xfrm>
            <a:off x="2415380" y="2060848"/>
            <a:ext cx="428428"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27" idx="4"/>
            <a:endCxn id="61" idx="0"/>
          </p:cNvCxnSpPr>
          <p:nvPr/>
        </p:nvCxnSpPr>
        <p:spPr>
          <a:xfrm>
            <a:off x="2483768" y="2060848"/>
            <a:ext cx="2505412" cy="9435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a:stCxn id="27" idx="5"/>
            <a:endCxn id="74" idx="0"/>
          </p:cNvCxnSpPr>
          <p:nvPr/>
        </p:nvCxnSpPr>
        <p:spPr>
          <a:xfrm>
            <a:off x="2840189" y="1976485"/>
            <a:ext cx="4324099" cy="10204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9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3573016"/>
            <a:ext cx="403616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 Placeholder 3"/>
          <p:cNvSpPr>
            <a:spLocks noGrp="1"/>
          </p:cNvSpPr>
          <p:nvPr>
            <p:ph type="body" sz="quarter" idx="14"/>
          </p:nvPr>
        </p:nvSpPr>
        <p:spPr>
          <a:xfrm>
            <a:off x="179512" y="5805264"/>
            <a:ext cx="3816424" cy="936104"/>
          </a:xfrm>
        </p:spPr>
        <p:txBody>
          <a:bodyPr/>
          <a:lstStyle/>
          <a:p>
            <a:r>
              <a:rPr lang="en-US" dirty="0"/>
              <a:t>One Supply curve per source – different price levels in the different periods given by the different demand levels.</a:t>
            </a:r>
          </a:p>
        </p:txBody>
      </p:sp>
      <p:pic>
        <p:nvPicPr>
          <p:cNvPr id="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752" y="3622722"/>
            <a:ext cx="3879696" cy="214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 Placeholder 3"/>
          <p:cNvSpPr txBox="1">
            <a:spLocks/>
          </p:cNvSpPr>
          <p:nvPr/>
        </p:nvSpPr>
        <p:spPr>
          <a:xfrm>
            <a:off x="4860032" y="5805264"/>
            <a:ext cx="3816424" cy="646986"/>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rtl="0" eaLnBrk="1" fontAlgn="base" hangingPunct="1">
              <a:spcBef>
                <a:spcPct val="20000"/>
              </a:spcBef>
              <a:spcAft>
                <a:spcPct val="0"/>
              </a:spcAft>
              <a:buFontTx/>
              <a:buNone/>
              <a:defRPr lang="en-GB" sz="1600" i="1" kern="1200" dirty="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Different flow constraints will define the potential range for each period.</a:t>
            </a:r>
            <a:endParaRPr lang="en-US" dirty="0"/>
          </a:p>
        </p:txBody>
      </p:sp>
      <p:sp>
        <p:nvSpPr>
          <p:cNvPr id="10" name="Left-Right Arrow 9"/>
          <p:cNvSpPr/>
          <p:nvPr/>
        </p:nvSpPr>
        <p:spPr>
          <a:xfrm>
            <a:off x="5868144" y="3933056"/>
            <a:ext cx="115212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 Arrow 96"/>
          <p:cNvSpPr/>
          <p:nvPr/>
        </p:nvSpPr>
        <p:spPr>
          <a:xfrm>
            <a:off x="5868144" y="4149080"/>
            <a:ext cx="1296144"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56654" y="3907795"/>
            <a:ext cx="482504" cy="169277"/>
          </a:xfrm>
          <a:prstGeom prst="rect">
            <a:avLst/>
          </a:prstGeom>
          <a:noFill/>
        </p:spPr>
        <p:txBody>
          <a:bodyPr wrap="none" lIns="0" tIns="0" rIns="0" bIns="0" rtlCol="0">
            <a:spAutoFit/>
          </a:bodyPr>
          <a:lstStyle/>
          <a:p>
            <a:r>
              <a:rPr lang="en-US" sz="1100" dirty="0" smtClean="0">
                <a:latin typeface="+mj-lt"/>
              </a:rPr>
              <a:t>Summer</a:t>
            </a:r>
            <a:endParaRPr lang="en-US" sz="1100" dirty="0">
              <a:latin typeface="+mj-lt"/>
            </a:endParaRPr>
          </a:p>
        </p:txBody>
      </p:sp>
      <p:sp>
        <p:nvSpPr>
          <p:cNvPr id="99" name="TextBox 98"/>
          <p:cNvSpPr txBox="1"/>
          <p:nvPr/>
        </p:nvSpPr>
        <p:spPr>
          <a:xfrm>
            <a:off x="5430994" y="4123819"/>
            <a:ext cx="397545" cy="169277"/>
          </a:xfrm>
          <a:prstGeom prst="rect">
            <a:avLst/>
          </a:prstGeom>
          <a:noFill/>
        </p:spPr>
        <p:txBody>
          <a:bodyPr wrap="none" lIns="0" tIns="0" rIns="0" bIns="0" rtlCol="0">
            <a:spAutoFit/>
          </a:bodyPr>
          <a:lstStyle/>
          <a:p>
            <a:r>
              <a:rPr lang="en-US" sz="1100" dirty="0" smtClean="0">
                <a:latin typeface="+mj-lt"/>
              </a:rPr>
              <a:t>Winter</a:t>
            </a:r>
            <a:endParaRPr lang="en-US" sz="1100" dirty="0">
              <a:latin typeface="+mj-lt"/>
            </a:endParaRPr>
          </a:p>
        </p:txBody>
      </p:sp>
      <p:sp>
        <p:nvSpPr>
          <p:cNvPr id="101" name="TextBox 100"/>
          <p:cNvSpPr txBox="1"/>
          <p:nvPr/>
        </p:nvSpPr>
        <p:spPr>
          <a:xfrm>
            <a:off x="5615539" y="5013176"/>
            <a:ext cx="161904" cy="169277"/>
          </a:xfrm>
          <a:prstGeom prst="rect">
            <a:avLst/>
          </a:prstGeom>
          <a:noFill/>
        </p:spPr>
        <p:txBody>
          <a:bodyPr wrap="none" lIns="0" tIns="0" rIns="0" bIns="0" rtlCol="0">
            <a:spAutoFit/>
          </a:bodyPr>
          <a:lstStyle/>
          <a:p>
            <a:r>
              <a:rPr lang="en-US" sz="1100" dirty="0" smtClean="0">
                <a:latin typeface="+mj-lt"/>
              </a:rPr>
              <a:t>DC</a:t>
            </a:r>
            <a:endParaRPr lang="en-US" sz="1100" dirty="0">
              <a:latin typeface="+mj-lt"/>
            </a:endParaRPr>
          </a:p>
        </p:txBody>
      </p:sp>
      <p:sp>
        <p:nvSpPr>
          <p:cNvPr id="104" name="TextBox 103"/>
          <p:cNvSpPr txBox="1"/>
          <p:nvPr/>
        </p:nvSpPr>
        <p:spPr>
          <a:xfrm>
            <a:off x="5597906" y="4769515"/>
            <a:ext cx="197170" cy="169277"/>
          </a:xfrm>
          <a:prstGeom prst="rect">
            <a:avLst/>
          </a:prstGeom>
          <a:noFill/>
        </p:spPr>
        <p:txBody>
          <a:bodyPr wrap="none" lIns="0" tIns="0" rIns="0" bIns="0" rtlCol="0">
            <a:spAutoFit/>
          </a:bodyPr>
          <a:lstStyle/>
          <a:p>
            <a:r>
              <a:rPr lang="en-US" sz="1100" dirty="0" smtClean="0">
                <a:latin typeface="+mj-lt"/>
              </a:rPr>
              <a:t>2W</a:t>
            </a:r>
            <a:endParaRPr lang="en-US" sz="1100" dirty="0">
              <a:latin typeface="+mj-lt"/>
            </a:endParaRPr>
          </a:p>
        </p:txBody>
      </p:sp>
      <p:sp>
        <p:nvSpPr>
          <p:cNvPr id="105" name="Left-Right Arrow 104"/>
          <p:cNvSpPr/>
          <p:nvPr/>
        </p:nvSpPr>
        <p:spPr>
          <a:xfrm>
            <a:off x="5868144" y="4725144"/>
            <a:ext cx="1884994" cy="1290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5855358" y="5013176"/>
            <a:ext cx="2396484"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45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Modelling of seasons are interlinked</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6</a:t>
            </a:fld>
            <a:endParaRPr lang="en-GB" noProof="0" dirty="0"/>
          </a:p>
        </p:txBody>
      </p:sp>
      <p:sp>
        <p:nvSpPr>
          <p:cNvPr id="6" name="Text Placeholder 5"/>
          <p:cNvSpPr>
            <a:spLocks noGrp="1"/>
          </p:cNvSpPr>
          <p:nvPr>
            <p:ph type="body" sz="quarter" idx="13"/>
          </p:nvPr>
        </p:nvSpPr>
        <p:spPr/>
        <p:txBody>
          <a:bodyPr/>
          <a:lstStyle/>
          <a:p>
            <a:r>
              <a:rPr lang="en-US" dirty="0" smtClean="0"/>
              <a:t>1 year split into 4 differently long-lasting periods</a:t>
            </a:r>
            <a:endParaRPr lang="en-US" dirty="0"/>
          </a:p>
        </p:txBody>
      </p:sp>
      <p:sp>
        <p:nvSpPr>
          <p:cNvPr id="7" name="Rectangle 6"/>
          <p:cNvSpPr/>
          <p:nvPr/>
        </p:nvSpPr>
        <p:spPr>
          <a:xfrm>
            <a:off x="318765" y="369116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a:off x="525263" y="378427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12" name="Oval 11"/>
          <p:cNvSpPr/>
          <p:nvPr/>
        </p:nvSpPr>
        <p:spPr>
          <a:xfrm>
            <a:off x="1403648" y="380332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3" name="Oval 12"/>
          <p:cNvSpPr/>
          <p:nvPr/>
        </p:nvSpPr>
        <p:spPr>
          <a:xfrm>
            <a:off x="971600" y="437939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17" name="Straight Arrow Connector 16"/>
          <p:cNvCxnSpPr>
            <a:stCxn id="11" idx="5"/>
            <a:endCxn id="13" idx="0"/>
          </p:cNvCxnSpPr>
          <p:nvPr/>
        </p:nvCxnSpPr>
        <p:spPr>
          <a:xfrm>
            <a:off x="894039" y="415305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3" idx="1"/>
            <a:endCxn id="11" idx="4"/>
          </p:cNvCxnSpPr>
          <p:nvPr/>
        </p:nvCxnSpPr>
        <p:spPr>
          <a:xfrm flipH="1" flipV="1">
            <a:off x="741287" y="421632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2" idx="3"/>
          </p:cNvCxnSpPr>
          <p:nvPr/>
        </p:nvCxnSpPr>
        <p:spPr>
          <a:xfrm flipV="1">
            <a:off x="1331640" y="4172105"/>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4"/>
            <a:endCxn id="13" idx="6"/>
          </p:cNvCxnSpPr>
          <p:nvPr/>
        </p:nvCxnSpPr>
        <p:spPr>
          <a:xfrm flipH="1">
            <a:off x="1403648" y="423537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979712" y="1484784"/>
            <a:ext cx="100811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1</a:t>
            </a:r>
            <a:endParaRPr lang="en-US" sz="1200" dirty="0"/>
          </a:p>
        </p:txBody>
      </p:sp>
      <p:sp>
        <p:nvSpPr>
          <p:cNvPr id="28" name="Oval 27"/>
          <p:cNvSpPr/>
          <p:nvPr/>
        </p:nvSpPr>
        <p:spPr>
          <a:xfrm>
            <a:off x="3779912" y="1484784"/>
            <a:ext cx="1008112" cy="576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2</a:t>
            </a:r>
            <a:endParaRPr lang="en-US" sz="1200" dirty="0"/>
          </a:p>
        </p:txBody>
      </p:sp>
      <p:sp>
        <p:nvSpPr>
          <p:cNvPr id="30" name="Oval 29"/>
          <p:cNvSpPr/>
          <p:nvPr/>
        </p:nvSpPr>
        <p:spPr>
          <a:xfrm>
            <a:off x="251520" y="299256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Summer</a:t>
            </a:r>
            <a:endParaRPr lang="en-US" sz="900" dirty="0"/>
          </a:p>
        </p:txBody>
      </p:sp>
      <p:sp>
        <p:nvSpPr>
          <p:cNvPr id="31" name="Oval 30"/>
          <p:cNvSpPr/>
          <p:nvPr/>
        </p:nvSpPr>
        <p:spPr>
          <a:xfrm>
            <a:off x="1259632" y="299695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a:t>
            </a:r>
            <a:r>
              <a:rPr lang="en-US" sz="900" dirty="0"/>
              <a:t>Summer</a:t>
            </a:r>
          </a:p>
        </p:txBody>
      </p:sp>
      <p:cxnSp>
        <p:nvCxnSpPr>
          <p:cNvPr id="33" name="Straight Arrow Connector 32"/>
          <p:cNvCxnSpPr>
            <a:stCxn id="30" idx="4"/>
            <a:endCxn id="11" idx="0"/>
          </p:cNvCxnSpPr>
          <p:nvPr/>
        </p:nvCxnSpPr>
        <p:spPr>
          <a:xfrm>
            <a:off x="683568" y="342461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2" idx="0"/>
          </p:cNvCxnSpPr>
          <p:nvPr/>
        </p:nvCxnSpPr>
        <p:spPr>
          <a:xfrm flipH="1">
            <a:off x="1619672" y="342461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7" name="Flowchart: Magnetic Disk 36"/>
          <p:cNvSpPr/>
          <p:nvPr/>
        </p:nvSpPr>
        <p:spPr>
          <a:xfrm>
            <a:off x="2267744" y="5661248"/>
            <a:ext cx="648072" cy="504056"/>
          </a:xfrm>
          <a:prstGeom prst="flowChartMagneticDisk">
            <a:avLst/>
          </a:prstGeom>
          <a:solidFill>
            <a:schemeClr val="accent5"/>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A</a:t>
            </a:r>
            <a:endParaRPr lang="en-US" sz="800" b="1" dirty="0"/>
          </a:p>
        </p:txBody>
      </p:sp>
      <p:sp>
        <p:nvSpPr>
          <p:cNvPr id="38" name="Flowchart: Magnetic Disk 37"/>
          <p:cNvSpPr/>
          <p:nvPr/>
        </p:nvSpPr>
        <p:spPr>
          <a:xfrm>
            <a:off x="3131840" y="5661248"/>
            <a:ext cx="648072" cy="504056"/>
          </a:xfrm>
          <a:prstGeom prst="flowChartMagneticDisk">
            <a:avLst/>
          </a:prstGeom>
          <a:solidFill>
            <a:schemeClr val="accent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B</a:t>
            </a:r>
            <a:endParaRPr lang="en-US" sz="800" b="1" dirty="0"/>
          </a:p>
        </p:txBody>
      </p:sp>
      <p:sp>
        <p:nvSpPr>
          <p:cNvPr id="39" name="Rectangle 38"/>
          <p:cNvSpPr/>
          <p:nvPr/>
        </p:nvSpPr>
        <p:spPr>
          <a:xfrm>
            <a:off x="247900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Oval 39"/>
          <p:cNvSpPr/>
          <p:nvPr/>
        </p:nvSpPr>
        <p:spPr>
          <a:xfrm>
            <a:off x="268550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41" name="Oval 40"/>
          <p:cNvSpPr/>
          <p:nvPr/>
        </p:nvSpPr>
        <p:spPr>
          <a:xfrm>
            <a:off x="356388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42" name="Oval 41"/>
          <p:cNvSpPr/>
          <p:nvPr/>
        </p:nvSpPr>
        <p:spPr>
          <a:xfrm>
            <a:off x="313184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43" name="Straight Arrow Connector 42"/>
          <p:cNvCxnSpPr>
            <a:stCxn id="40" idx="5"/>
            <a:endCxn id="42" idx="0"/>
          </p:cNvCxnSpPr>
          <p:nvPr/>
        </p:nvCxnSpPr>
        <p:spPr>
          <a:xfrm>
            <a:off x="305427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2" idx="1"/>
            <a:endCxn id="40" idx="4"/>
          </p:cNvCxnSpPr>
          <p:nvPr/>
        </p:nvCxnSpPr>
        <p:spPr>
          <a:xfrm flipH="1" flipV="1">
            <a:off x="2901527" y="422071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1" idx="3"/>
          </p:cNvCxnSpPr>
          <p:nvPr/>
        </p:nvCxnSpPr>
        <p:spPr>
          <a:xfrm flipV="1">
            <a:off x="3491880" y="4176495"/>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4"/>
            <a:endCxn id="42" idx="6"/>
          </p:cNvCxnSpPr>
          <p:nvPr/>
        </p:nvCxnSpPr>
        <p:spPr>
          <a:xfrm flipH="1">
            <a:off x="356388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1176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Winter</a:t>
            </a:r>
            <a:endParaRPr lang="en-US" sz="900" dirty="0"/>
          </a:p>
        </p:txBody>
      </p:sp>
      <p:sp>
        <p:nvSpPr>
          <p:cNvPr id="49" name="Oval 48"/>
          <p:cNvSpPr/>
          <p:nvPr/>
        </p:nvSpPr>
        <p:spPr>
          <a:xfrm>
            <a:off x="341987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Winter</a:t>
            </a:r>
            <a:endParaRPr lang="en-US" sz="900" dirty="0"/>
          </a:p>
        </p:txBody>
      </p:sp>
      <p:cxnSp>
        <p:nvCxnSpPr>
          <p:cNvPr id="50" name="Straight Arrow Connector 49"/>
          <p:cNvCxnSpPr>
            <a:stCxn id="48" idx="4"/>
            <a:endCxn id="40" idx="0"/>
          </p:cNvCxnSpPr>
          <p:nvPr/>
        </p:nvCxnSpPr>
        <p:spPr>
          <a:xfrm>
            <a:off x="284380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1" idx="0"/>
          </p:cNvCxnSpPr>
          <p:nvPr/>
        </p:nvCxnSpPr>
        <p:spPr>
          <a:xfrm flipH="1">
            <a:off x="377991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a:xfrm>
            <a:off x="4624377" y="3702993"/>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Oval 52"/>
          <p:cNvSpPr/>
          <p:nvPr/>
        </p:nvSpPr>
        <p:spPr>
          <a:xfrm>
            <a:off x="4830875" y="3796101"/>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54" name="Oval 53"/>
          <p:cNvSpPr/>
          <p:nvPr/>
        </p:nvSpPr>
        <p:spPr>
          <a:xfrm>
            <a:off x="5709260" y="3815153"/>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55" name="Oval 54"/>
          <p:cNvSpPr/>
          <p:nvPr/>
        </p:nvSpPr>
        <p:spPr>
          <a:xfrm>
            <a:off x="5277212" y="4391217"/>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56" name="Straight Arrow Connector 55"/>
          <p:cNvCxnSpPr>
            <a:stCxn id="53" idx="5"/>
            <a:endCxn id="55" idx="0"/>
          </p:cNvCxnSpPr>
          <p:nvPr/>
        </p:nvCxnSpPr>
        <p:spPr>
          <a:xfrm>
            <a:off x="5199651" y="4164877"/>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5" idx="1"/>
            <a:endCxn id="53" idx="4"/>
          </p:cNvCxnSpPr>
          <p:nvPr/>
        </p:nvCxnSpPr>
        <p:spPr>
          <a:xfrm flipH="1" flipV="1">
            <a:off x="5046899" y="4228149"/>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54" idx="3"/>
          </p:cNvCxnSpPr>
          <p:nvPr/>
        </p:nvCxnSpPr>
        <p:spPr>
          <a:xfrm flipV="1">
            <a:off x="5637252" y="4183929"/>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4" idx="4"/>
            <a:endCxn id="55" idx="6"/>
          </p:cNvCxnSpPr>
          <p:nvPr/>
        </p:nvCxnSpPr>
        <p:spPr>
          <a:xfrm flipH="1">
            <a:off x="5709260" y="4247201"/>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557132" y="3004386"/>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DC</a:t>
            </a:r>
            <a:endParaRPr lang="en-US" sz="900" dirty="0"/>
          </a:p>
        </p:txBody>
      </p:sp>
      <p:sp>
        <p:nvSpPr>
          <p:cNvPr id="62" name="Oval 61"/>
          <p:cNvSpPr/>
          <p:nvPr/>
        </p:nvSpPr>
        <p:spPr>
          <a:xfrm>
            <a:off x="5565244" y="3008776"/>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DC</a:t>
            </a:r>
            <a:endParaRPr lang="en-US" sz="900" dirty="0"/>
          </a:p>
        </p:txBody>
      </p:sp>
      <p:cxnSp>
        <p:nvCxnSpPr>
          <p:cNvPr id="63" name="Straight Arrow Connector 62"/>
          <p:cNvCxnSpPr>
            <a:stCxn id="61" idx="4"/>
            <a:endCxn id="53" idx="0"/>
          </p:cNvCxnSpPr>
          <p:nvPr/>
        </p:nvCxnSpPr>
        <p:spPr>
          <a:xfrm>
            <a:off x="4989180" y="3436434"/>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54" idx="0"/>
          </p:cNvCxnSpPr>
          <p:nvPr/>
        </p:nvCxnSpPr>
        <p:spPr>
          <a:xfrm flipH="1">
            <a:off x="5925284" y="3436434"/>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5" name="Rectangle 64"/>
          <p:cNvSpPr/>
          <p:nvPr/>
        </p:nvSpPr>
        <p:spPr>
          <a:xfrm>
            <a:off x="679948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700598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67" name="Oval 66"/>
          <p:cNvSpPr/>
          <p:nvPr/>
        </p:nvSpPr>
        <p:spPr>
          <a:xfrm>
            <a:off x="788436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68" name="Oval 67"/>
          <p:cNvSpPr/>
          <p:nvPr/>
        </p:nvSpPr>
        <p:spPr>
          <a:xfrm>
            <a:off x="745232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69" name="Straight Arrow Connector 68"/>
          <p:cNvCxnSpPr>
            <a:stCxn id="66" idx="5"/>
            <a:endCxn id="68" idx="0"/>
          </p:cNvCxnSpPr>
          <p:nvPr/>
        </p:nvCxnSpPr>
        <p:spPr>
          <a:xfrm>
            <a:off x="737475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8" idx="1"/>
            <a:endCxn id="66" idx="4"/>
          </p:cNvCxnSpPr>
          <p:nvPr/>
        </p:nvCxnSpPr>
        <p:spPr>
          <a:xfrm flipH="1" flipV="1">
            <a:off x="7222007" y="422071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67" idx="3"/>
          </p:cNvCxnSpPr>
          <p:nvPr/>
        </p:nvCxnSpPr>
        <p:spPr>
          <a:xfrm flipV="1">
            <a:off x="7812360" y="4176495"/>
            <a:ext cx="135280" cy="243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7" idx="4"/>
            <a:endCxn id="68" idx="6"/>
          </p:cNvCxnSpPr>
          <p:nvPr/>
        </p:nvCxnSpPr>
        <p:spPr>
          <a:xfrm flipH="1">
            <a:off x="788436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673224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2W</a:t>
            </a:r>
            <a:endParaRPr lang="en-US" sz="900" dirty="0"/>
          </a:p>
        </p:txBody>
      </p:sp>
      <p:sp>
        <p:nvSpPr>
          <p:cNvPr id="75" name="Oval 74"/>
          <p:cNvSpPr/>
          <p:nvPr/>
        </p:nvSpPr>
        <p:spPr>
          <a:xfrm>
            <a:off x="774035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2W</a:t>
            </a:r>
            <a:endParaRPr lang="en-US" sz="900" dirty="0"/>
          </a:p>
        </p:txBody>
      </p:sp>
      <p:cxnSp>
        <p:nvCxnSpPr>
          <p:cNvPr id="76" name="Straight Arrow Connector 75"/>
          <p:cNvCxnSpPr>
            <a:stCxn id="74" idx="4"/>
            <a:endCxn id="66" idx="0"/>
          </p:cNvCxnSpPr>
          <p:nvPr/>
        </p:nvCxnSpPr>
        <p:spPr>
          <a:xfrm>
            <a:off x="716428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7" idx="0"/>
          </p:cNvCxnSpPr>
          <p:nvPr/>
        </p:nvCxnSpPr>
        <p:spPr>
          <a:xfrm flipH="1">
            <a:off x="810039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stCxn id="27" idx="3"/>
            <a:endCxn id="30" idx="0"/>
          </p:cNvCxnSpPr>
          <p:nvPr/>
        </p:nvCxnSpPr>
        <p:spPr>
          <a:xfrm flipH="1">
            <a:off x="683568" y="1976485"/>
            <a:ext cx="1443779" cy="10160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endCxn id="48" idx="0"/>
          </p:cNvCxnSpPr>
          <p:nvPr/>
        </p:nvCxnSpPr>
        <p:spPr>
          <a:xfrm>
            <a:off x="2415380" y="2060848"/>
            <a:ext cx="428428"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27" idx="4"/>
            <a:endCxn id="61" idx="0"/>
          </p:cNvCxnSpPr>
          <p:nvPr/>
        </p:nvCxnSpPr>
        <p:spPr>
          <a:xfrm>
            <a:off x="2483768" y="2060848"/>
            <a:ext cx="2505412" cy="9435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a:stCxn id="27" idx="5"/>
            <a:endCxn id="74" idx="0"/>
          </p:cNvCxnSpPr>
          <p:nvPr/>
        </p:nvCxnSpPr>
        <p:spPr>
          <a:xfrm>
            <a:off x="2840189" y="1976485"/>
            <a:ext cx="4324099" cy="10204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28" idx="3"/>
            <a:endCxn id="31" idx="0"/>
          </p:cNvCxnSpPr>
          <p:nvPr/>
        </p:nvCxnSpPr>
        <p:spPr>
          <a:xfrm flipH="1">
            <a:off x="1691680" y="1976485"/>
            <a:ext cx="2235867" cy="1020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3" name="Straight Arrow Connector 92"/>
          <p:cNvCxnSpPr>
            <a:stCxn id="28" idx="3"/>
            <a:endCxn id="49" idx="0"/>
          </p:cNvCxnSpPr>
          <p:nvPr/>
        </p:nvCxnSpPr>
        <p:spPr>
          <a:xfrm flipH="1">
            <a:off x="3851920" y="1976485"/>
            <a:ext cx="75627"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28" idx="4"/>
            <a:endCxn id="62" idx="0"/>
          </p:cNvCxnSpPr>
          <p:nvPr/>
        </p:nvCxnSpPr>
        <p:spPr>
          <a:xfrm>
            <a:off x="4283968" y="2060848"/>
            <a:ext cx="1713324" cy="9479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 name="Straight Arrow Connector 101"/>
          <p:cNvCxnSpPr>
            <a:stCxn id="28" idx="5"/>
            <a:endCxn id="75" idx="0"/>
          </p:cNvCxnSpPr>
          <p:nvPr/>
        </p:nvCxnSpPr>
        <p:spPr>
          <a:xfrm>
            <a:off x="4640389" y="1976485"/>
            <a:ext cx="3532011"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6" name="Curved Connector 105"/>
          <p:cNvCxnSpPr>
            <a:stCxn id="11" idx="3"/>
            <a:endCxn id="37" idx="2"/>
          </p:cNvCxnSpPr>
          <p:nvPr/>
        </p:nvCxnSpPr>
        <p:spPr>
          <a:xfrm rot="16200000" flipH="1">
            <a:off x="548028" y="4193559"/>
            <a:ext cx="1760223" cy="1679209"/>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8" name="Curved Connector 107"/>
          <p:cNvCxnSpPr>
            <a:endCxn id="38" idx="3"/>
          </p:cNvCxnSpPr>
          <p:nvPr/>
        </p:nvCxnSpPr>
        <p:spPr>
          <a:xfrm rot="16200000" flipH="1">
            <a:off x="1595181" y="4304608"/>
            <a:ext cx="1921191" cy="1800199"/>
          </a:xfrm>
          <a:prstGeom prst="curvedConnector3">
            <a:avLst>
              <a:gd name="adj1" fmla="val 111899"/>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1" name="Curved Connector 110"/>
          <p:cNvCxnSpPr>
            <a:stCxn id="37" idx="1"/>
            <a:endCxn id="40" idx="2"/>
          </p:cNvCxnSpPr>
          <p:nvPr/>
        </p:nvCxnSpPr>
        <p:spPr>
          <a:xfrm rot="5400000" flipH="1" flipV="1">
            <a:off x="1810363" y="4786109"/>
            <a:ext cx="1656557" cy="93723"/>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4" name="Curved Connector 113"/>
          <p:cNvCxnSpPr>
            <a:stCxn id="37" idx="1"/>
            <a:endCxn id="53" idx="3"/>
          </p:cNvCxnSpPr>
          <p:nvPr/>
        </p:nvCxnSpPr>
        <p:spPr>
          <a:xfrm rot="5400000" flipH="1" flipV="1">
            <a:off x="2994778" y="3761880"/>
            <a:ext cx="1496371" cy="230236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7" name="Curved Connector 116"/>
          <p:cNvCxnSpPr>
            <a:stCxn id="37" idx="1"/>
            <a:endCxn id="66" idx="4"/>
          </p:cNvCxnSpPr>
          <p:nvPr/>
        </p:nvCxnSpPr>
        <p:spPr>
          <a:xfrm rot="5400000" flipH="1" flipV="1">
            <a:off x="4186627" y="2625869"/>
            <a:ext cx="1440533" cy="463022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0" name="Curved Connector 119"/>
          <p:cNvCxnSpPr>
            <a:stCxn id="38" idx="1"/>
          </p:cNvCxnSpPr>
          <p:nvPr/>
        </p:nvCxnSpPr>
        <p:spPr>
          <a:xfrm rot="5400000" flipH="1" flipV="1">
            <a:off x="2940963" y="4750291"/>
            <a:ext cx="1425871" cy="396044"/>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3" name="Curved Connector 122"/>
          <p:cNvCxnSpPr>
            <a:stCxn id="38" idx="1"/>
            <a:endCxn id="54" idx="5"/>
          </p:cNvCxnSpPr>
          <p:nvPr/>
        </p:nvCxnSpPr>
        <p:spPr>
          <a:xfrm rot="5400000" flipH="1" flipV="1">
            <a:off x="4028297" y="3611509"/>
            <a:ext cx="1477319" cy="2622160"/>
          </a:xfrm>
          <a:prstGeom prst="curvedConnector3">
            <a:avLst>
              <a:gd name="adj1" fmla="val 2383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6" name="Curved Connector 125"/>
          <p:cNvCxnSpPr>
            <a:stCxn id="38" idx="1"/>
            <a:endCxn id="67" idx="5"/>
          </p:cNvCxnSpPr>
          <p:nvPr/>
        </p:nvCxnSpPr>
        <p:spPr>
          <a:xfrm rot="5400000" flipH="1" flipV="1">
            <a:off x="5112134" y="2520238"/>
            <a:ext cx="1484753" cy="4797268"/>
          </a:xfrm>
          <a:prstGeom prst="curvedConnector3">
            <a:avLst>
              <a:gd name="adj1" fmla="val 13949"/>
            </a:avLst>
          </a:prstGeom>
          <a:ln>
            <a:tailEnd type="arrow"/>
          </a:ln>
        </p:spPr>
        <p:style>
          <a:lnRef idx="2">
            <a:schemeClr val="accent2"/>
          </a:lnRef>
          <a:fillRef idx="0">
            <a:schemeClr val="accent2"/>
          </a:fillRef>
          <a:effectRef idx="1">
            <a:schemeClr val="accent2"/>
          </a:effectRef>
          <a:fontRef idx="minor">
            <a:schemeClr val="tx1"/>
          </a:fontRef>
        </p:style>
      </p:cxnSp>
      <p:sp>
        <p:nvSpPr>
          <p:cNvPr id="136" name="TextBox 135"/>
          <p:cNvSpPr txBox="1"/>
          <p:nvPr/>
        </p:nvSpPr>
        <p:spPr>
          <a:xfrm>
            <a:off x="330962" y="4856624"/>
            <a:ext cx="193964" cy="215444"/>
          </a:xfrm>
          <a:prstGeom prst="rect">
            <a:avLst/>
          </a:prstGeom>
          <a:noFill/>
        </p:spPr>
        <p:txBody>
          <a:bodyPr wrap="none" lIns="0" tIns="0" rIns="0" bIns="0" rtlCol="0">
            <a:spAutoFit/>
          </a:bodyPr>
          <a:lstStyle/>
          <a:p>
            <a:r>
              <a:rPr lang="en-US" sz="1400" b="1" dirty="0" smtClean="0">
                <a:latin typeface="+mj-lt"/>
              </a:rPr>
              <a:t>AS</a:t>
            </a:r>
            <a:endParaRPr lang="en-US" sz="1400" b="1" dirty="0">
              <a:latin typeface="+mj-lt"/>
            </a:endParaRPr>
          </a:p>
        </p:txBody>
      </p:sp>
      <p:sp>
        <p:nvSpPr>
          <p:cNvPr id="137" name="TextBox 136"/>
          <p:cNvSpPr txBox="1"/>
          <p:nvPr/>
        </p:nvSpPr>
        <p:spPr>
          <a:xfrm>
            <a:off x="2491808" y="4876594"/>
            <a:ext cx="265522" cy="215444"/>
          </a:xfrm>
          <a:prstGeom prst="rect">
            <a:avLst/>
          </a:prstGeom>
          <a:noFill/>
        </p:spPr>
        <p:txBody>
          <a:bodyPr wrap="none" lIns="0" tIns="0" rIns="0" bIns="0" rtlCol="0">
            <a:spAutoFit/>
          </a:bodyPr>
          <a:lstStyle/>
          <a:p>
            <a:r>
              <a:rPr lang="en-US" sz="1400" b="1" dirty="0" smtClean="0">
                <a:latin typeface="+mj-lt"/>
              </a:rPr>
              <a:t>AW</a:t>
            </a:r>
            <a:endParaRPr lang="en-US" sz="1400" b="1" dirty="0">
              <a:latin typeface="+mj-lt"/>
            </a:endParaRPr>
          </a:p>
        </p:txBody>
      </p:sp>
      <p:sp>
        <p:nvSpPr>
          <p:cNvPr id="138" name="TextBox 137"/>
          <p:cNvSpPr txBox="1"/>
          <p:nvPr/>
        </p:nvSpPr>
        <p:spPr>
          <a:xfrm>
            <a:off x="4644008" y="4876594"/>
            <a:ext cx="208390" cy="215444"/>
          </a:xfrm>
          <a:prstGeom prst="rect">
            <a:avLst/>
          </a:prstGeom>
          <a:noFill/>
        </p:spPr>
        <p:txBody>
          <a:bodyPr wrap="none" lIns="0" tIns="0" rIns="0" bIns="0" rtlCol="0">
            <a:spAutoFit/>
          </a:bodyPr>
          <a:lstStyle/>
          <a:p>
            <a:r>
              <a:rPr lang="en-US" sz="1400" b="1" dirty="0" smtClean="0">
                <a:latin typeface="+mj-lt"/>
              </a:rPr>
              <a:t>DC</a:t>
            </a:r>
            <a:endParaRPr lang="en-US" sz="1400" b="1" dirty="0">
              <a:latin typeface="+mj-lt"/>
            </a:endParaRPr>
          </a:p>
        </p:txBody>
      </p:sp>
      <p:sp>
        <p:nvSpPr>
          <p:cNvPr id="139" name="TextBox 138"/>
          <p:cNvSpPr txBox="1"/>
          <p:nvPr/>
        </p:nvSpPr>
        <p:spPr>
          <a:xfrm>
            <a:off x="6829488" y="4876594"/>
            <a:ext cx="254878" cy="215444"/>
          </a:xfrm>
          <a:prstGeom prst="rect">
            <a:avLst/>
          </a:prstGeom>
          <a:noFill/>
        </p:spPr>
        <p:txBody>
          <a:bodyPr wrap="none" lIns="0" tIns="0" rIns="0" bIns="0" rtlCol="0">
            <a:spAutoFit/>
          </a:bodyPr>
          <a:lstStyle/>
          <a:p>
            <a:r>
              <a:rPr lang="en-US" sz="1400" b="1" dirty="0" smtClean="0">
                <a:latin typeface="+mj-lt"/>
              </a:rPr>
              <a:t>2W</a:t>
            </a:r>
            <a:endParaRPr lang="en-US" sz="1400" b="1" dirty="0">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71" y="1440639"/>
            <a:ext cx="1201229" cy="66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ext Placeholder 3"/>
          <p:cNvSpPr txBox="1">
            <a:spLocks/>
          </p:cNvSpPr>
          <p:nvPr/>
        </p:nvSpPr>
        <p:spPr>
          <a:xfrm>
            <a:off x="5053754" y="5638946"/>
            <a:ext cx="3816424" cy="646986"/>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rtl="0" eaLnBrk="1" fontAlgn="base" hangingPunct="1">
              <a:spcBef>
                <a:spcPct val="20000"/>
              </a:spcBef>
              <a:spcAft>
                <a:spcPct val="0"/>
              </a:spcAft>
              <a:buFontTx/>
              <a:buNone/>
              <a:defRPr lang="en-GB" sz="1600" i="1" kern="1200" dirty="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link between the different periods is given by the use of UGS.</a:t>
            </a:r>
            <a:endParaRPr lang="en-US" dirty="0"/>
          </a:p>
        </p:txBody>
      </p:sp>
    </p:spTree>
    <p:extLst>
      <p:ext uri="{BB962C8B-B14F-4D97-AF65-F5344CB8AC3E}">
        <p14:creationId xmlns:p14="http://schemas.microsoft.com/office/powerpoint/2010/main" val="244235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flow from season to the other through UGS</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7</a:t>
            </a:fld>
            <a:endParaRPr lang="en-GB" noProof="0" dirty="0"/>
          </a:p>
        </p:txBody>
      </p:sp>
      <p:sp>
        <p:nvSpPr>
          <p:cNvPr id="6" name="Text Placeholder 5"/>
          <p:cNvSpPr>
            <a:spLocks noGrp="1"/>
          </p:cNvSpPr>
          <p:nvPr>
            <p:ph type="body" sz="quarter" idx="13"/>
          </p:nvPr>
        </p:nvSpPr>
        <p:spPr/>
        <p:txBody>
          <a:bodyPr/>
          <a:lstStyle/>
          <a:p>
            <a:r>
              <a:rPr lang="en-US" dirty="0" smtClean="0"/>
              <a:t>1 year split into 4 differently long-lasting periods</a:t>
            </a:r>
            <a:endParaRPr lang="en-US" dirty="0"/>
          </a:p>
        </p:txBody>
      </p:sp>
      <p:sp>
        <p:nvSpPr>
          <p:cNvPr id="7" name="Rectangle 6"/>
          <p:cNvSpPr/>
          <p:nvPr/>
        </p:nvSpPr>
        <p:spPr>
          <a:xfrm>
            <a:off x="318765" y="369116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a:off x="525263" y="378427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12" name="Oval 11"/>
          <p:cNvSpPr/>
          <p:nvPr/>
        </p:nvSpPr>
        <p:spPr>
          <a:xfrm>
            <a:off x="1403648" y="380332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3" name="Oval 12"/>
          <p:cNvSpPr/>
          <p:nvPr/>
        </p:nvSpPr>
        <p:spPr>
          <a:xfrm>
            <a:off x="971600" y="437939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19" name="Straight Arrow Connector 18"/>
          <p:cNvCxnSpPr>
            <a:stCxn id="13" idx="1"/>
            <a:endCxn id="11" idx="4"/>
          </p:cNvCxnSpPr>
          <p:nvPr/>
        </p:nvCxnSpPr>
        <p:spPr>
          <a:xfrm flipH="1" flipV="1">
            <a:off x="741287" y="421632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4"/>
            <a:endCxn id="13" idx="6"/>
          </p:cNvCxnSpPr>
          <p:nvPr/>
        </p:nvCxnSpPr>
        <p:spPr>
          <a:xfrm flipH="1">
            <a:off x="1403648" y="423537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979712" y="1484784"/>
            <a:ext cx="100811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1</a:t>
            </a:r>
            <a:endParaRPr lang="en-US" sz="1200" dirty="0"/>
          </a:p>
        </p:txBody>
      </p:sp>
      <p:sp>
        <p:nvSpPr>
          <p:cNvPr id="28" name="Oval 27"/>
          <p:cNvSpPr/>
          <p:nvPr/>
        </p:nvSpPr>
        <p:spPr>
          <a:xfrm>
            <a:off x="3779912" y="1484784"/>
            <a:ext cx="1008112" cy="576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2</a:t>
            </a:r>
            <a:endParaRPr lang="en-US" sz="1200" dirty="0"/>
          </a:p>
        </p:txBody>
      </p:sp>
      <p:sp>
        <p:nvSpPr>
          <p:cNvPr id="30" name="Oval 29"/>
          <p:cNvSpPr/>
          <p:nvPr/>
        </p:nvSpPr>
        <p:spPr>
          <a:xfrm>
            <a:off x="251520" y="299256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Summer</a:t>
            </a:r>
            <a:endParaRPr lang="en-US" sz="900" dirty="0"/>
          </a:p>
        </p:txBody>
      </p:sp>
      <p:sp>
        <p:nvSpPr>
          <p:cNvPr id="31" name="Oval 30"/>
          <p:cNvSpPr/>
          <p:nvPr/>
        </p:nvSpPr>
        <p:spPr>
          <a:xfrm>
            <a:off x="1259632" y="299695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a:t>
            </a:r>
            <a:r>
              <a:rPr lang="en-US" sz="900" dirty="0"/>
              <a:t>Summer</a:t>
            </a:r>
          </a:p>
        </p:txBody>
      </p:sp>
      <p:cxnSp>
        <p:nvCxnSpPr>
          <p:cNvPr id="33" name="Straight Arrow Connector 32"/>
          <p:cNvCxnSpPr>
            <a:stCxn id="30" idx="4"/>
            <a:endCxn id="11" idx="0"/>
          </p:cNvCxnSpPr>
          <p:nvPr/>
        </p:nvCxnSpPr>
        <p:spPr>
          <a:xfrm>
            <a:off x="683568" y="342461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2" idx="0"/>
          </p:cNvCxnSpPr>
          <p:nvPr/>
        </p:nvCxnSpPr>
        <p:spPr>
          <a:xfrm flipH="1">
            <a:off x="1619672" y="342461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7" name="Flowchart: Magnetic Disk 36"/>
          <p:cNvSpPr/>
          <p:nvPr/>
        </p:nvSpPr>
        <p:spPr>
          <a:xfrm>
            <a:off x="2267744" y="5661248"/>
            <a:ext cx="648072" cy="504056"/>
          </a:xfrm>
          <a:prstGeom prst="flowChartMagneticDisk">
            <a:avLst/>
          </a:prstGeom>
          <a:solidFill>
            <a:schemeClr val="accent5"/>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A</a:t>
            </a:r>
            <a:endParaRPr lang="en-US" sz="800" b="1" dirty="0"/>
          </a:p>
        </p:txBody>
      </p:sp>
      <p:sp>
        <p:nvSpPr>
          <p:cNvPr id="38" name="Flowchart: Magnetic Disk 37"/>
          <p:cNvSpPr/>
          <p:nvPr/>
        </p:nvSpPr>
        <p:spPr>
          <a:xfrm>
            <a:off x="3131840" y="5661248"/>
            <a:ext cx="648072" cy="504056"/>
          </a:xfrm>
          <a:prstGeom prst="flowChartMagneticDisk">
            <a:avLst/>
          </a:prstGeom>
          <a:solidFill>
            <a:schemeClr val="accent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B</a:t>
            </a:r>
            <a:endParaRPr lang="en-US" sz="800" b="1" dirty="0"/>
          </a:p>
        </p:txBody>
      </p:sp>
      <p:sp>
        <p:nvSpPr>
          <p:cNvPr id="39" name="Rectangle 38"/>
          <p:cNvSpPr/>
          <p:nvPr/>
        </p:nvSpPr>
        <p:spPr>
          <a:xfrm>
            <a:off x="247900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Oval 39"/>
          <p:cNvSpPr/>
          <p:nvPr/>
        </p:nvSpPr>
        <p:spPr>
          <a:xfrm>
            <a:off x="268550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41" name="Oval 40"/>
          <p:cNvSpPr/>
          <p:nvPr/>
        </p:nvSpPr>
        <p:spPr>
          <a:xfrm>
            <a:off x="356388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42" name="Oval 41"/>
          <p:cNvSpPr/>
          <p:nvPr/>
        </p:nvSpPr>
        <p:spPr>
          <a:xfrm>
            <a:off x="313184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43" name="Straight Arrow Connector 42"/>
          <p:cNvCxnSpPr>
            <a:stCxn id="40" idx="5"/>
            <a:endCxn id="42" idx="0"/>
          </p:cNvCxnSpPr>
          <p:nvPr/>
        </p:nvCxnSpPr>
        <p:spPr>
          <a:xfrm>
            <a:off x="305427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4"/>
            <a:endCxn id="42" idx="6"/>
          </p:cNvCxnSpPr>
          <p:nvPr/>
        </p:nvCxnSpPr>
        <p:spPr>
          <a:xfrm flipH="1">
            <a:off x="356388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1176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Winter</a:t>
            </a:r>
            <a:endParaRPr lang="en-US" sz="900" dirty="0"/>
          </a:p>
        </p:txBody>
      </p:sp>
      <p:sp>
        <p:nvSpPr>
          <p:cNvPr id="49" name="Oval 48"/>
          <p:cNvSpPr/>
          <p:nvPr/>
        </p:nvSpPr>
        <p:spPr>
          <a:xfrm>
            <a:off x="341987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Winter</a:t>
            </a:r>
            <a:endParaRPr lang="en-US" sz="900" dirty="0"/>
          </a:p>
        </p:txBody>
      </p:sp>
      <p:cxnSp>
        <p:nvCxnSpPr>
          <p:cNvPr id="50" name="Straight Arrow Connector 49"/>
          <p:cNvCxnSpPr>
            <a:stCxn id="48" idx="4"/>
            <a:endCxn id="40" idx="0"/>
          </p:cNvCxnSpPr>
          <p:nvPr/>
        </p:nvCxnSpPr>
        <p:spPr>
          <a:xfrm>
            <a:off x="284380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1" idx="0"/>
          </p:cNvCxnSpPr>
          <p:nvPr/>
        </p:nvCxnSpPr>
        <p:spPr>
          <a:xfrm flipH="1">
            <a:off x="377991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a:xfrm>
            <a:off x="4624377" y="3702993"/>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Oval 52"/>
          <p:cNvSpPr/>
          <p:nvPr/>
        </p:nvSpPr>
        <p:spPr>
          <a:xfrm>
            <a:off x="4830875" y="3796101"/>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54" name="Oval 53"/>
          <p:cNvSpPr/>
          <p:nvPr/>
        </p:nvSpPr>
        <p:spPr>
          <a:xfrm>
            <a:off x="5709260" y="3815153"/>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55" name="Oval 54"/>
          <p:cNvSpPr/>
          <p:nvPr/>
        </p:nvSpPr>
        <p:spPr>
          <a:xfrm>
            <a:off x="5277212" y="4391217"/>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56" name="Straight Arrow Connector 55"/>
          <p:cNvCxnSpPr>
            <a:stCxn id="53" idx="5"/>
            <a:endCxn id="55" idx="0"/>
          </p:cNvCxnSpPr>
          <p:nvPr/>
        </p:nvCxnSpPr>
        <p:spPr>
          <a:xfrm>
            <a:off x="5199651" y="4164877"/>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4" idx="4"/>
            <a:endCxn id="55" idx="6"/>
          </p:cNvCxnSpPr>
          <p:nvPr/>
        </p:nvCxnSpPr>
        <p:spPr>
          <a:xfrm flipH="1">
            <a:off x="5709260" y="4247201"/>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557132" y="3004386"/>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DC</a:t>
            </a:r>
            <a:endParaRPr lang="en-US" sz="900" dirty="0"/>
          </a:p>
        </p:txBody>
      </p:sp>
      <p:sp>
        <p:nvSpPr>
          <p:cNvPr id="62" name="Oval 61"/>
          <p:cNvSpPr/>
          <p:nvPr/>
        </p:nvSpPr>
        <p:spPr>
          <a:xfrm>
            <a:off x="5565244" y="3008776"/>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DC</a:t>
            </a:r>
            <a:endParaRPr lang="en-US" sz="900" dirty="0"/>
          </a:p>
        </p:txBody>
      </p:sp>
      <p:cxnSp>
        <p:nvCxnSpPr>
          <p:cNvPr id="63" name="Straight Arrow Connector 62"/>
          <p:cNvCxnSpPr>
            <a:stCxn id="61" idx="4"/>
            <a:endCxn id="53" idx="0"/>
          </p:cNvCxnSpPr>
          <p:nvPr/>
        </p:nvCxnSpPr>
        <p:spPr>
          <a:xfrm>
            <a:off x="4989180" y="3436434"/>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54" idx="0"/>
          </p:cNvCxnSpPr>
          <p:nvPr/>
        </p:nvCxnSpPr>
        <p:spPr>
          <a:xfrm flipH="1">
            <a:off x="5925284" y="3436434"/>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5" name="Rectangle 64"/>
          <p:cNvSpPr/>
          <p:nvPr/>
        </p:nvSpPr>
        <p:spPr>
          <a:xfrm>
            <a:off x="679948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700598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67" name="Oval 66"/>
          <p:cNvSpPr/>
          <p:nvPr/>
        </p:nvSpPr>
        <p:spPr>
          <a:xfrm>
            <a:off x="788436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68" name="Oval 67"/>
          <p:cNvSpPr/>
          <p:nvPr/>
        </p:nvSpPr>
        <p:spPr>
          <a:xfrm>
            <a:off x="745232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69" name="Straight Arrow Connector 68"/>
          <p:cNvCxnSpPr>
            <a:stCxn id="66" idx="5"/>
            <a:endCxn id="68" idx="0"/>
          </p:cNvCxnSpPr>
          <p:nvPr/>
        </p:nvCxnSpPr>
        <p:spPr>
          <a:xfrm>
            <a:off x="737475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7" idx="4"/>
            <a:endCxn id="68" idx="6"/>
          </p:cNvCxnSpPr>
          <p:nvPr/>
        </p:nvCxnSpPr>
        <p:spPr>
          <a:xfrm flipH="1">
            <a:off x="788436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673224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2W</a:t>
            </a:r>
            <a:endParaRPr lang="en-US" sz="900" dirty="0"/>
          </a:p>
        </p:txBody>
      </p:sp>
      <p:sp>
        <p:nvSpPr>
          <p:cNvPr id="75" name="Oval 74"/>
          <p:cNvSpPr/>
          <p:nvPr/>
        </p:nvSpPr>
        <p:spPr>
          <a:xfrm>
            <a:off x="774035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2W</a:t>
            </a:r>
            <a:endParaRPr lang="en-US" sz="900" dirty="0"/>
          </a:p>
        </p:txBody>
      </p:sp>
      <p:cxnSp>
        <p:nvCxnSpPr>
          <p:cNvPr id="76" name="Straight Arrow Connector 75"/>
          <p:cNvCxnSpPr>
            <a:stCxn id="74" idx="4"/>
            <a:endCxn id="66" idx="0"/>
          </p:cNvCxnSpPr>
          <p:nvPr/>
        </p:nvCxnSpPr>
        <p:spPr>
          <a:xfrm>
            <a:off x="716428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7" idx="0"/>
          </p:cNvCxnSpPr>
          <p:nvPr/>
        </p:nvCxnSpPr>
        <p:spPr>
          <a:xfrm flipH="1">
            <a:off x="810039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stCxn id="27" idx="3"/>
            <a:endCxn id="30" idx="0"/>
          </p:cNvCxnSpPr>
          <p:nvPr/>
        </p:nvCxnSpPr>
        <p:spPr>
          <a:xfrm flipH="1">
            <a:off x="683568" y="1976485"/>
            <a:ext cx="1443779" cy="10160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endCxn id="48" idx="0"/>
          </p:cNvCxnSpPr>
          <p:nvPr/>
        </p:nvCxnSpPr>
        <p:spPr>
          <a:xfrm>
            <a:off x="2415380" y="2060848"/>
            <a:ext cx="428428"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27" idx="4"/>
            <a:endCxn id="61" idx="0"/>
          </p:cNvCxnSpPr>
          <p:nvPr/>
        </p:nvCxnSpPr>
        <p:spPr>
          <a:xfrm>
            <a:off x="2483768" y="2060848"/>
            <a:ext cx="2505412" cy="9435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a:stCxn id="27" idx="5"/>
            <a:endCxn id="74" idx="0"/>
          </p:cNvCxnSpPr>
          <p:nvPr/>
        </p:nvCxnSpPr>
        <p:spPr>
          <a:xfrm>
            <a:off x="2840189" y="1976485"/>
            <a:ext cx="4324099" cy="10204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28" idx="3"/>
            <a:endCxn id="31" idx="0"/>
          </p:cNvCxnSpPr>
          <p:nvPr/>
        </p:nvCxnSpPr>
        <p:spPr>
          <a:xfrm flipH="1">
            <a:off x="1691680" y="1976485"/>
            <a:ext cx="2235867" cy="1020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3" name="Straight Arrow Connector 92"/>
          <p:cNvCxnSpPr>
            <a:stCxn id="28" idx="3"/>
            <a:endCxn id="49" idx="0"/>
          </p:cNvCxnSpPr>
          <p:nvPr/>
        </p:nvCxnSpPr>
        <p:spPr>
          <a:xfrm flipH="1">
            <a:off x="3851920" y="1976485"/>
            <a:ext cx="75627"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28" idx="4"/>
            <a:endCxn id="62" idx="0"/>
          </p:cNvCxnSpPr>
          <p:nvPr/>
        </p:nvCxnSpPr>
        <p:spPr>
          <a:xfrm>
            <a:off x="4283968" y="2060848"/>
            <a:ext cx="1713324" cy="9479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 name="Straight Arrow Connector 101"/>
          <p:cNvCxnSpPr>
            <a:stCxn id="28" idx="5"/>
            <a:endCxn id="75" idx="0"/>
          </p:cNvCxnSpPr>
          <p:nvPr/>
        </p:nvCxnSpPr>
        <p:spPr>
          <a:xfrm>
            <a:off x="4640389" y="1976485"/>
            <a:ext cx="3532011"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6" name="Curved Connector 105"/>
          <p:cNvCxnSpPr>
            <a:stCxn id="11" idx="3"/>
            <a:endCxn id="37" idx="2"/>
          </p:cNvCxnSpPr>
          <p:nvPr/>
        </p:nvCxnSpPr>
        <p:spPr>
          <a:xfrm rot="16200000" flipH="1">
            <a:off x="548028" y="4193559"/>
            <a:ext cx="1760223" cy="1679209"/>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8" name="Curved Connector 107"/>
          <p:cNvCxnSpPr>
            <a:endCxn id="38" idx="3"/>
          </p:cNvCxnSpPr>
          <p:nvPr/>
        </p:nvCxnSpPr>
        <p:spPr>
          <a:xfrm rot="16200000" flipH="1">
            <a:off x="1595181" y="4304608"/>
            <a:ext cx="1921191" cy="1800199"/>
          </a:xfrm>
          <a:prstGeom prst="curvedConnector3">
            <a:avLst>
              <a:gd name="adj1" fmla="val 111899"/>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1" name="Curved Connector 110"/>
          <p:cNvCxnSpPr>
            <a:stCxn id="37" idx="1"/>
            <a:endCxn id="40" idx="2"/>
          </p:cNvCxnSpPr>
          <p:nvPr/>
        </p:nvCxnSpPr>
        <p:spPr>
          <a:xfrm rot="5400000" flipH="1" flipV="1">
            <a:off x="1810363" y="4786109"/>
            <a:ext cx="1656557" cy="93723"/>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4" name="Curved Connector 113"/>
          <p:cNvCxnSpPr>
            <a:stCxn id="37" idx="1"/>
            <a:endCxn id="53" idx="3"/>
          </p:cNvCxnSpPr>
          <p:nvPr/>
        </p:nvCxnSpPr>
        <p:spPr>
          <a:xfrm rot="5400000" flipH="1" flipV="1">
            <a:off x="2994778" y="3761880"/>
            <a:ext cx="1496371" cy="230236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7" name="Curved Connector 116"/>
          <p:cNvCxnSpPr>
            <a:stCxn id="37" idx="1"/>
            <a:endCxn id="66" idx="4"/>
          </p:cNvCxnSpPr>
          <p:nvPr/>
        </p:nvCxnSpPr>
        <p:spPr>
          <a:xfrm rot="5400000" flipH="1" flipV="1">
            <a:off x="4186627" y="2625869"/>
            <a:ext cx="1440533" cy="463022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0" name="Curved Connector 119"/>
          <p:cNvCxnSpPr>
            <a:stCxn id="38" idx="1"/>
          </p:cNvCxnSpPr>
          <p:nvPr/>
        </p:nvCxnSpPr>
        <p:spPr>
          <a:xfrm rot="5400000" flipH="1" flipV="1">
            <a:off x="2940963" y="4750291"/>
            <a:ext cx="1425871" cy="396044"/>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3" name="Curved Connector 122"/>
          <p:cNvCxnSpPr>
            <a:stCxn id="38" idx="1"/>
            <a:endCxn id="54" idx="5"/>
          </p:cNvCxnSpPr>
          <p:nvPr/>
        </p:nvCxnSpPr>
        <p:spPr>
          <a:xfrm rot="5400000" flipH="1" flipV="1">
            <a:off x="4028297" y="3611509"/>
            <a:ext cx="1477319" cy="2622160"/>
          </a:xfrm>
          <a:prstGeom prst="curvedConnector3">
            <a:avLst>
              <a:gd name="adj1" fmla="val 2383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6" name="Curved Connector 125"/>
          <p:cNvCxnSpPr>
            <a:stCxn id="38" idx="1"/>
            <a:endCxn id="67" idx="5"/>
          </p:cNvCxnSpPr>
          <p:nvPr/>
        </p:nvCxnSpPr>
        <p:spPr>
          <a:xfrm rot="5400000" flipH="1" flipV="1">
            <a:off x="5112134" y="2520238"/>
            <a:ext cx="1484753" cy="4797268"/>
          </a:xfrm>
          <a:prstGeom prst="curvedConnector3">
            <a:avLst>
              <a:gd name="adj1" fmla="val 13949"/>
            </a:avLst>
          </a:prstGeom>
          <a:ln>
            <a:tailEnd type="arrow"/>
          </a:ln>
        </p:spPr>
        <p:style>
          <a:lnRef idx="2">
            <a:schemeClr val="accent2"/>
          </a:lnRef>
          <a:fillRef idx="0">
            <a:schemeClr val="accent2"/>
          </a:fillRef>
          <a:effectRef idx="1">
            <a:schemeClr val="accent2"/>
          </a:effectRef>
          <a:fontRef idx="minor">
            <a:schemeClr val="tx1"/>
          </a:fontRef>
        </p:style>
      </p:cxnSp>
      <p:sp>
        <p:nvSpPr>
          <p:cNvPr id="136" name="TextBox 135"/>
          <p:cNvSpPr txBox="1"/>
          <p:nvPr/>
        </p:nvSpPr>
        <p:spPr>
          <a:xfrm>
            <a:off x="330962" y="4856624"/>
            <a:ext cx="193964" cy="215444"/>
          </a:xfrm>
          <a:prstGeom prst="rect">
            <a:avLst/>
          </a:prstGeom>
          <a:noFill/>
        </p:spPr>
        <p:txBody>
          <a:bodyPr wrap="none" lIns="0" tIns="0" rIns="0" bIns="0" rtlCol="0">
            <a:spAutoFit/>
          </a:bodyPr>
          <a:lstStyle/>
          <a:p>
            <a:r>
              <a:rPr lang="en-US" sz="1400" b="1" dirty="0" smtClean="0">
                <a:latin typeface="+mj-lt"/>
              </a:rPr>
              <a:t>AS</a:t>
            </a:r>
            <a:endParaRPr lang="en-US" sz="1400" b="1" dirty="0">
              <a:latin typeface="+mj-lt"/>
            </a:endParaRPr>
          </a:p>
        </p:txBody>
      </p:sp>
      <p:sp>
        <p:nvSpPr>
          <p:cNvPr id="137" name="TextBox 136"/>
          <p:cNvSpPr txBox="1"/>
          <p:nvPr/>
        </p:nvSpPr>
        <p:spPr>
          <a:xfrm>
            <a:off x="2491808" y="4876594"/>
            <a:ext cx="265522" cy="215444"/>
          </a:xfrm>
          <a:prstGeom prst="rect">
            <a:avLst/>
          </a:prstGeom>
          <a:noFill/>
        </p:spPr>
        <p:txBody>
          <a:bodyPr wrap="none" lIns="0" tIns="0" rIns="0" bIns="0" rtlCol="0">
            <a:spAutoFit/>
          </a:bodyPr>
          <a:lstStyle/>
          <a:p>
            <a:r>
              <a:rPr lang="en-US" sz="1400" b="1" dirty="0" smtClean="0">
                <a:latin typeface="+mj-lt"/>
              </a:rPr>
              <a:t>AW</a:t>
            </a:r>
            <a:endParaRPr lang="en-US" sz="1400" b="1" dirty="0">
              <a:latin typeface="+mj-lt"/>
            </a:endParaRPr>
          </a:p>
        </p:txBody>
      </p:sp>
      <p:sp>
        <p:nvSpPr>
          <p:cNvPr id="138" name="TextBox 137"/>
          <p:cNvSpPr txBox="1"/>
          <p:nvPr/>
        </p:nvSpPr>
        <p:spPr>
          <a:xfrm>
            <a:off x="4644008" y="4876594"/>
            <a:ext cx="208390" cy="215444"/>
          </a:xfrm>
          <a:prstGeom prst="rect">
            <a:avLst/>
          </a:prstGeom>
          <a:noFill/>
        </p:spPr>
        <p:txBody>
          <a:bodyPr wrap="none" lIns="0" tIns="0" rIns="0" bIns="0" rtlCol="0">
            <a:spAutoFit/>
          </a:bodyPr>
          <a:lstStyle/>
          <a:p>
            <a:r>
              <a:rPr lang="en-US" sz="1400" b="1" dirty="0" smtClean="0">
                <a:latin typeface="+mj-lt"/>
              </a:rPr>
              <a:t>DC</a:t>
            </a:r>
            <a:endParaRPr lang="en-US" sz="1400" b="1" dirty="0">
              <a:latin typeface="+mj-lt"/>
            </a:endParaRPr>
          </a:p>
        </p:txBody>
      </p:sp>
      <p:sp>
        <p:nvSpPr>
          <p:cNvPr id="139" name="TextBox 138"/>
          <p:cNvSpPr txBox="1"/>
          <p:nvPr/>
        </p:nvSpPr>
        <p:spPr>
          <a:xfrm>
            <a:off x="6829488" y="4876594"/>
            <a:ext cx="254878" cy="215444"/>
          </a:xfrm>
          <a:prstGeom prst="rect">
            <a:avLst/>
          </a:prstGeom>
          <a:noFill/>
        </p:spPr>
        <p:txBody>
          <a:bodyPr wrap="none" lIns="0" tIns="0" rIns="0" bIns="0" rtlCol="0">
            <a:spAutoFit/>
          </a:bodyPr>
          <a:lstStyle/>
          <a:p>
            <a:r>
              <a:rPr lang="en-US" sz="1400" b="1" dirty="0" smtClean="0">
                <a:latin typeface="+mj-lt"/>
              </a:rPr>
              <a:t>2W</a:t>
            </a:r>
            <a:endParaRPr lang="en-US" sz="1400" b="1" dirty="0">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71" y="1440639"/>
            <a:ext cx="1201229" cy="66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ext Placeholder 3"/>
          <p:cNvSpPr txBox="1">
            <a:spLocks/>
          </p:cNvSpPr>
          <p:nvPr/>
        </p:nvSpPr>
        <p:spPr>
          <a:xfrm>
            <a:off x="4860032" y="5589240"/>
            <a:ext cx="4032448" cy="646986"/>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wrap="square">
            <a:spAutoFit/>
          </a:bodyPr>
          <a:lstStyle>
            <a:lvl1pPr marL="0" indent="0" algn="ctr" rtl="0" eaLnBrk="1" fontAlgn="base" hangingPunct="1">
              <a:spcBef>
                <a:spcPct val="20000"/>
              </a:spcBef>
              <a:spcAft>
                <a:spcPct val="0"/>
              </a:spcAft>
              <a:buFontTx/>
              <a:buNone/>
              <a:defRPr lang="en-GB" sz="1600" i="1" kern="1200" dirty="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different demand levels in the different cases derive in different flow patterns.</a:t>
            </a:r>
            <a:endParaRPr lang="en-US" dirty="0"/>
          </a:p>
        </p:txBody>
      </p:sp>
      <p:sp>
        <p:nvSpPr>
          <p:cNvPr id="84" name="Oval 83"/>
          <p:cNvSpPr/>
          <p:nvPr/>
        </p:nvSpPr>
        <p:spPr>
          <a:xfrm>
            <a:off x="284297" y="5400620"/>
            <a:ext cx="1096775" cy="863010"/>
          </a:xfrm>
          <a:prstGeom prst="ellipse">
            <a:avLst/>
          </a:prstGeom>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900" dirty="0" smtClean="0"/>
              <a:t>Source 2 reaching </a:t>
            </a:r>
            <a:r>
              <a:rPr lang="en-US" sz="900" b="1" dirty="0" smtClean="0"/>
              <a:t>directly</a:t>
            </a:r>
            <a:r>
              <a:rPr lang="en-US" sz="900" dirty="0" smtClean="0"/>
              <a:t> node A during summer</a:t>
            </a:r>
          </a:p>
        </p:txBody>
      </p:sp>
      <p:sp>
        <p:nvSpPr>
          <p:cNvPr id="85" name="Oval 84"/>
          <p:cNvSpPr/>
          <p:nvPr/>
        </p:nvSpPr>
        <p:spPr>
          <a:xfrm>
            <a:off x="1835696" y="5092038"/>
            <a:ext cx="2376264" cy="521035"/>
          </a:xfrm>
          <a:prstGeom prst="ellipse">
            <a:avLst/>
          </a:prstGeom>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900" dirty="0" smtClean="0"/>
              <a:t>The source 2 stored in UGS A during Summer reach A and then C during the Winter</a:t>
            </a:r>
          </a:p>
        </p:txBody>
      </p:sp>
    </p:spTree>
    <p:extLst>
      <p:ext uri="{BB962C8B-B14F-4D97-AF65-F5344CB8AC3E}">
        <p14:creationId xmlns:p14="http://schemas.microsoft.com/office/powerpoint/2010/main" val="377135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nodeType="afterEffect">
                                  <p:stCondLst>
                                    <p:cond delay="0"/>
                                  </p:stCondLst>
                                  <p:childTnLst>
                                    <p:anim calcmode="discrete" valueType="str">
                                      <p:cBhvr>
                                        <p:cTn id="12"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3" fill="hold">
                            <p:stCondLst>
                              <p:cond delay="3000"/>
                            </p:stCondLst>
                            <p:childTnLst>
                              <p:par>
                                <p:cTn id="14" presetID="35" presetClass="emph" presetSubtype="0" fill="hold" nodeType="afterEffect">
                                  <p:stCondLst>
                                    <p:cond delay="0"/>
                                  </p:stCondLst>
                                  <p:childTnLst>
                                    <p:anim calcmode="discrete" valueType="str">
                                      <p:cBhvr>
                                        <p:cTn id="15"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55162" y="899195"/>
            <a:ext cx="8280920" cy="4402013"/>
          </a:xfrm>
        </p:spPr>
        <p:txBody>
          <a:bodyPr/>
          <a:lstStyle/>
          <a:p>
            <a:r>
              <a:rPr lang="en-US" dirty="0" smtClean="0"/>
              <a:t>Costs follow the flow pattern</a:t>
            </a:r>
          </a:p>
          <a:p>
            <a:pPr marL="342900" indent="-342900">
              <a:spcBef>
                <a:spcPts val="600"/>
              </a:spcBef>
              <a:buFont typeface="Arial" panose="020B0604020202020204" pitchFamily="34" charset="0"/>
              <a:buChar char="•"/>
            </a:pPr>
            <a:r>
              <a:rPr lang="en-US" sz="1800" b="0" i="0" dirty="0" smtClean="0"/>
              <a:t>The model minimizes the total costs for Europe (“Total EU bill”)</a:t>
            </a:r>
          </a:p>
          <a:p>
            <a:pPr marL="342900" indent="-342900">
              <a:spcBef>
                <a:spcPts val="600"/>
              </a:spcBef>
              <a:buFont typeface="Arial" panose="020B0604020202020204" pitchFamily="34" charset="0"/>
              <a:buChar char="•"/>
            </a:pPr>
            <a:r>
              <a:rPr lang="en-US" sz="1800" b="0" i="0" dirty="0" smtClean="0"/>
              <a:t>The Total EU bill includes:</a:t>
            </a:r>
          </a:p>
          <a:p>
            <a:pPr marL="514350" lvl="1" indent="-342900">
              <a:buFont typeface="Arial" panose="020B0604020202020204" pitchFamily="34" charset="0"/>
              <a:buChar char="•"/>
            </a:pPr>
            <a:r>
              <a:rPr lang="en-US" sz="1400" dirty="0" smtClean="0"/>
              <a:t>Supply costs:</a:t>
            </a:r>
          </a:p>
          <a:p>
            <a:pPr marL="742950" lvl="2" indent="-342900">
              <a:spcBef>
                <a:spcPts val="600"/>
              </a:spcBef>
              <a:buFont typeface="Arial" panose="020B0604020202020204" pitchFamily="34" charset="0"/>
              <a:buChar char="•"/>
            </a:pPr>
            <a:r>
              <a:rPr lang="en-US" sz="1400" b="0" i="0" dirty="0" smtClean="0"/>
              <a:t>Import costs</a:t>
            </a:r>
          </a:p>
          <a:p>
            <a:pPr marL="742950" lvl="2" indent="-342900">
              <a:spcBef>
                <a:spcPts val="600"/>
              </a:spcBef>
              <a:buFont typeface="Arial" panose="020B0604020202020204" pitchFamily="34" charset="0"/>
              <a:buChar char="•"/>
            </a:pPr>
            <a:r>
              <a:rPr lang="en-US" sz="1400" dirty="0" smtClean="0"/>
              <a:t>National production </a:t>
            </a:r>
          </a:p>
          <a:p>
            <a:pPr marL="514350" lvl="1" indent="-342900">
              <a:buFont typeface="Arial" panose="020B0604020202020204" pitchFamily="34" charset="0"/>
              <a:buChar char="•"/>
            </a:pPr>
            <a:r>
              <a:rPr lang="en-US" sz="1400" b="0" i="0" dirty="0" smtClean="0"/>
              <a:t>Coal costs</a:t>
            </a:r>
          </a:p>
          <a:p>
            <a:pPr marL="514350" lvl="1" indent="-342900">
              <a:buFont typeface="Arial" panose="020B0604020202020204" pitchFamily="34" charset="0"/>
              <a:buChar char="•"/>
            </a:pPr>
            <a:r>
              <a:rPr lang="en-US" sz="1400" dirty="0" smtClean="0"/>
              <a:t>CO2 costs</a:t>
            </a:r>
          </a:p>
          <a:p>
            <a:pPr marL="742950" lvl="2" indent="-342900">
              <a:spcBef>
                <a:spcPts val="600"/>
              </a:spcBef>
              <a:buFont typeface="Arial" panose="020B0604020202020204" pitchFamily="34" charset="0"/>
              <a:buChar char="•"/>
            </a:pPr>
            <a:r>
              <a:rPr lang="en-US" sz="1400" b="0" i="0" dirty="0" smtClean="0"/>
              <a:t>CO2 from coal</a:t>
            </a:r>
          </a:p>
          <a:p>
            <a:pPr marL="742950" lvl="2" indent="-342900">
              <a:spcBef>
                <a:spcPts val="600"/>
              </a:spcBef>
              <a:buFont typeface="Arial" panose="020B0604020202020204" pitchFamily="34" charset="0"/>
              <a:buChar char="•"/>
            </a:pPr>
            <a:r>
              <a:rPr lang="en-US" sz="1400" dirty="0" smtClean="0"/>
              <a:t>CO2 from gas</a:t>
            </a:r>
          </a:p>
          <a:p>
            <a:pPr marL="514350" lvl="1" indent="-342900">
              <a:buFont typeface="Arial" panose="020B0604020202020204" pitchFamily="34" charset="0"/>
              <a:buChar char="•"/>
            </a:pPr>
            <a:r>
              <a:rPr lang="en-US" sz="1400" dirty="0" smtClean="0"/>
              <a:t>Infrastructure costs:</a:t>
            </a:r>
          </a:p>
          <a:p>
            <a:pPr marL="742950" lvl="2" indent="-342900">
              <a:spcBef>
                <a:spcPts val="600"/>
              </a:spcBef>
              <a:buFont typeface="Arial" panose="020B0604020202020204" pitchFamily="34" charset="0"/>
              <a:buChar char="•"/>
            </a:pPr>
            <a:r>
              <a:rPr lang="en-US" sz="1400" b="0" i="0" dirty="0" smtClean="0"/>
              <a:t>UGS costs (injection + withdraw)</a:t>
            </a:r>
          </a:p>
          <a:p>
            <a:pPr marL="742950" lvl="2" indent="-342900">
              <a:spcBef>
                <a:spcPts val="600"/>
              </a:spcBef>
              <a:buFont typeface="Arial" panose="020B0604020202020204" pitchFamily="34" charset="0"/>
              <a:buChar char="•"/>
            </a:pPr>
            <a:r>
              <a:rPr lang="en-US" sz="1400" dirty="0" smtClean="0"/>
              <a:t>LNG infrastructures costs</a:t>
            </a:r>
          </a:p>
          <a:p>
            <a:pPr marL="742950" lvl="2" indent="-342900">
              <a:spcBef>
                <a:spcPts val="600"/>
              </a:spcBef>
              <a:buFont typeface="Arial" panose="020B0604020202020204" pitchFamily="34" charset="0"/>
              <a:buChar char="•"/>
            </a:pPr>
            <a:r>
              <a:rPr lang="en-US" sz="1400" b="0" i="0" dirty="0" smtClean="0"/>
              <a:t>Transportation costs</a:t>
            </a:r>
          </a:p>
          <a:p>
            <a:pPr marL="742950" lvl="2" indent="-342900">
              <a:buFont typeface="Arial" panose="020B0604020202020204" pitchFamily="34" charset="0"/>
              <a:buChar char="•"/>
            </a:pPr>
            <a:endParaRPr lang="en-US" sz="1400" b="0" i="0" dirty="0" smtClean="0"/>
          </a:p>
          <a:p>
            <a:endParaRPr lang="en-US" dirty="0"/>
          </a:p>
        </p:txBody>
      </p:sp>
      <p:sp>
        <p:nvSpPr>
          <p:cNvPr id="3" name="Title 2"/>
          <p:cNvSpPr>
            <a:spLocks noGrp="1"/>
          </p:cNvSpPr>
          <p:nvPr>
            <p:ph type="title"/>
          </p:nvPr>
        </p:nvSpPr>
        <p:spPr/>
        <p:txBody>
          <a:bodyPr/>
          <a:lstStyle/>
          <a:p>
            <a:r>
              <a:rPr lang="en-US" dirty="0" smtClean="0"/>
              <a:t>The monetized layers</a:t>
            </a:r>
            <a:endParaRPr lang="en-US" dirty="0"/>
          </a:p>
        </p:txBody>
      </p:sp>
      <p:sp>
        <p:nvSpPr>
          <p:cNvPr id="4" name="Slide Number Placeholder 3"/>
          <p:cNvSpPr>
            <a:spLocks noGrp="1"/>
          </p:cNvSpPr>
          <p:nvPr>
            <p:ph type="sldNum" sz="quarter" idx="12"/>
          </p:nvPr>
        </p:nvSpPr>
        <p:spPr/>
        <p:txBody>
          <a:bodyPr/>
          <a:lstStyle/>
          <a:p>
            <a:pPr>
              <a:defRPr/>
            </a:pPr>
            <a:fld id="{24FF306C-35F5-4766-9A74-51BF551DA927}" type="slidenum">
              <a:rPr lang="en-GB" noProof="0" smtClean="0"/>
              <a:pPr>
                <a:defRPr/>
              </a:pPr>
              <a:t>8</a:t>
            </a:fld>
            <a:endParaRPr lang="en-GB" noProof="0" dirty="0"/>
          </a:p>
        </p:txBody>
      </p:sp>
      <p:sp>
        <p:nvSpPr>
          <p:cNvPr id="5" name="Text Placeholder 4"/>
          <p:cNvSpPr>
            <a:spLocks noGrp="1"/>
          </p:cNvSpPr>
          <p:nvPr>
            <p:ph type="body" sz="quarter" idx="14"/>
          </p:nvPr>
        </p:nvSpPr>
        <p:spPr>
          <a:xfrm>
            <a:off x="505644" y="5373216"/>
            <a:ext cx="8168079" cy="646986"/>
          </a:xfrm>
        </p:spPr>
        <p:txBody>
          <a:bodyPr/>
          <a:lstStyle/>
          <a:p>
            <a:r>
              <a:rPr lang="en-US" dirty="0" smtClean="0"/>
              <a:t>A change in the definition of the supply curves or in the unitary costs would involve a change in the resulting flow patterns and Total EU bill.</a:t>
            </a:r>
            <a:endParaRPr lang="en-US" dirty="0"/>
          </a:p>
        </p:txBody>
      </p:sp>
      <p:sp>
        <p:nvSpPr>
          <p:cNvPr id="10" name="Oval 9"/>
          <p:cNvSpPr/>
          <p:nvPr/>
        </p:nvSpPr>
        <p:spPr>
          <a:xfrm>
            <a:off x="2244201" y="2348880"/>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11" name="Oval 10"/>
          <p:cNvSpPr/>
          <p:nvPr/>
        </p:nvSpPr>
        <p:spPr>
          <a:xfrm>
            <a:off x="2843808" y="5013176"/>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2" name="Oval 11"/>
          <p:cNvSpPr/>
          <p:nvPr/>
        </p:nvSpPr>
        <p:spPr>
          <a:xfrm>
            <a:off x="3750176" y="4387406"/>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3" name="Oval 12"/>
          <p:cNvSpPr/>
          <p:nvPr/>
        </p:nvSpPr>
        <p:spPr>
          <a:xfrm>
            <a:off x="3303260" y="4710276"/>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4" name="Oval 13"/>
          <p:cNvSpPr/>
          <p:nvPr/>
        </p:nvSpPr>
        <p:spPr>
          <a:xfrm>
            <a:off x="2051720" y="2964665"/>
            <a:ext cx="216173" cy="176303"/>
          </a:xfrm>
          <a:prstGeom prst="ellipse">
            <a:avLst/>
          </a:prstGeom>
          <a:solidFill>
            <a:srgbClr val="00000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C</a:t>
            </a:r>
            <a:endParaRPr lang="en-US" sz="1200" baseline="-25000" dirty="0">
              <a:solidFill>
                <a:schemeClr val="bg1"/>
              </a:solidFill>
            </a:endParaRPr>
          </a:p>
        </p:txBody>
      </p:sp>
      <p:sp>
        <p:nvSpPr>
          <p:cNvPr id="15" name="Oval 14"/>
          <p:cNvSpPr/>
          <p:nvPr/>
        </p:nvSpPr>
        <p:spPr>
          <a:xfrm>
            <a:off x="2411909" y="3543280"/>
            <a:ext cx="216173" cy="176303"/>
          </a:xfrm>
          <a:prstGeom prst="ellipse">
            <a:avLst/>
          </a:prstGeom>
          <a:solidFill>
            <a:schemeClr val="bg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050" dirty="0" err="1" smtClean="0">
                <a:solidFill>
                  <a:schemeClr val="bg1"/>
                </a:solidFill>
              </a:rPr>
              <a:t>C</a:t>
            </a:r>
            <a:r>
              <a:rPr lang="en-US" sz="1050" baseline="-25000" dirty="0" err="1" smtClean="0">
                <a:solidFill>
                  <a:schemeClr val="bg1"/>
                </a:solidFill>
              </a:rPr>
              <a:t>Ec</a:t>
            </a:r>
            <a:endParaRPr lang="en-US" sz="1050" baseline="-25000" dirty="0">
              <a:solidFill>
                <a:schemeClr val="bg1"/>
              </a:solidFill>
            </a:endParaRPr>
          </a:p>
        </p:txBody>
      </p:sp>
      <p:sp>
        <p:nvSpPr>
          <p:cNvPr id="16" name="Oval 15"/>
          <p:cNvSpPr/>
          <p:nvPr/>
        </p:nvSpPr>
        <p:spPr>
          <a:xfrm>
            <a:off x="2352288" y="3821327"/>
            <a:ext cx="216173" cy="176303"/>
          </a:xfrm>
          <a:prstGeom prst="ellipse">
            <a:avLst/>
          </a:prstGeom>
          <a:solidFill>
            <a:schemeClr val="bg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050" dirty="0" err="1" smtClean="0">
                <a:solidFill>
                  <a:schemeClr val="bg1"/>
                </a:solidFill>
              </a:rPr>
              <a:t>C</a:t>
            </a:r>
            <a:r>
              <a:rPr lang="en-US" sz="900" baseline="-25000" dirty="0" err="1" smtClean="0">
                <a:solidFill>
                  <a:schemeClr val="bg1"/>
                </a:solidFill>
              </a:rPr>
              <a:t>Eg</a:t>
            </a:r>
            <a:endParaRPr lang="en-US" sz="900" baseline="-25000" dirty="0">
              <a:solidFill>
                <a:schemeClr val="bg1"/>
              </a:solidFill>
            </a:endParaRPr>
          </a:p>
        </p:txBody>
      </p:sp>
      <p:sp>
        <p:nvSpPr>
          <p:cNvPr id="17" name="Oval 16"/>
          <p:cNvSpPr/>
          <p:nvPr/>
        </p:nvSpPr>
        <p:spPr>
          <a:xfrm>
            <a:off x="2843807" y="2636912"/>
            <a:ext cx="216173" cy="176303"/>
          </a:xfrm>
          <a:prstGeom prst="ellipse">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100" baseline="-25000" dirty="0" smtClean="0">
                <a:solidFill>
                  <a:srgbClr val="000000"/>
                </a:solidFill>
              </a:rPr>
              <a:t>IP</a:t>
            </a:r>
            <a:endParaRPr lang="en-US" sz="1200" baseline="-25000" dirty="0">
              <a:solidFill>
                <a:srgbClr val="000000"/>
              </a:solidFill>
            </a:endParaRPr>
          </a:p>
        </p:txBody>
      </p:sp>
    </p:spTree>
    <p:extLst>
      <p:ext uri="{BB962C8B-B14F-4D97-AF65-F5344CB8AC3E}">
        <p14:creationId xmlns:p14="http://schemas.microsoft.com/office/powerpoint/2010/main" val="33764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costs are measured - 1</a:t>
            </a:r>
            <a:endParaRPr lang="en-US" dirty="0"/>
          </a:p>
        </p:txBody>
      </p:sp>
      <p:sp>
        <p:nvSpPr>
          <p:cNvPr id="3" name="Slide Number Placeholder 2"/>
          <p:cNvSpPr>
            <a:spLocks noGrp="1"/>
          </p:cNvSpPr>
          <p:nvPr>
            <p:ph type="sldNum" sz="quarter" idx="12"/>
          </p:nvPr>
        </p:nvSpPr>
        <p:spPr/>
        <p:txBody>
          <a:bodyPr/>
          <a:lstStyle/>
          <a:p>
            <a:pPr>
              <a:defRPr/>
            </a:pPr>
            <a:fld id="{24FF306C-35F5-4766-9A74-51BF551DA927}" type="slidenum">
              <a:rPr lang="en-GB" noProof="0" smtClean="0"/>
              <a:pPr>
                <a:defRPr/>
              </a:pPr>
              <a:t>9</a:t>
            </a:fld>
            <a:endParaRPr lang="en-GB" noProof="0" dirty="0"/>
          </a:p>
        </p:txBody>
      </p:sp>
      <p:sp>
        <p:nvSpPr>
          <p:cNvPr id="7" name="Rectangle 6"/>
          <p:cNvSpPr/>
          <p:nvPr/>
        </p:nvSpPr>
        <p:spPr>
          <a:xfrm>
            <a:off x="318765" y="369116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Oval 10"/>
          <p:cNvSpPr/>
          <p:nvPr/>
        </p:nvSpPr>
        <p:spPr>
          <a:xfrm>
            <a:off x="525263" y="378427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12" name="Oval 11"/>
          <p:cNvSpPr/>
          <p:nvPr/>
        </p:nvSpPr>
        <p:spPr>
          <a:xfrm>
            <a:off x="1403648" y="380332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3" name="Oval 12"/>
          <p:cNvSpPr/>
          <p:nvPr/>
        </p:nvSpPr>
        <p:spPr>
          <a:xfrm>
            <a:off x="971600" y="437939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19" name="Straight Arrow Connector 18"/>
          <p:cNvCxnSpPr>
            <a:stCxn id="13" idx="1"/>
            <a:endCxn id="11" idx="4"/>
          </p:cNvCxnSpPr>
          <p:nvPr/>
        </p:nvCxnSpPr>
        <p:spPr>
          <a:xfrm flipH="1" flipV="1">
            <a:off x="741287" y="4216325"/>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4"/>
            <a:endCxn id="13" idx="6"/>
          </p:cNvCxnSpPr>
          <p:nvPr/>
        </p:nvCxnSpPr>
        <p:spPr>
          <a:xfrm flipH="1">
            <a:off x="1403648" y="423537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1979712" y="1484784"/>
            <a:ext cx="1008112" cy="576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1</a:t>
            </a:r>
          </a:p>
          <a:p>
            <a:pPr algn="ctr"/>
            <a:r>
              <a:rPr lang="en-US" sz="1200" b="1" dirty="0" smtClean="0"/>
              <a:t>LNG</a:t>
            </a:r>
            <a:endParaRPr lang="en-US" sz="1200" b="1" dirty="0"/>
          </a:p>
        </p:txBody>
      </p:sp>
      <p:sp>
        <p:nvSpPr>
          <p:cNvPr id="28" name="Oval 27"/>
          <p:cNvSpPr/>
          <p:nvPr/>
        </p:nvSpPr>
        <p:spPr>
          <a:xfrm>
            <a:off x="3779912" y="1484784"/>
            <a:ext cx="1008112" cy="57606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t>Source 2</a:t>
            </a:r>
          </a:p>
        </p:txBody>
      </p:sp>
      <p:sp>
        <p:nvSpPr>
          <p:cNvPr id="30" name="Oval 29"/>
          <p:cNvSpPr/>
          <p:nvPr/>
        </p:nvSpPr>
        <p:spPr>
          <a:xfrm>
            <a:off x="251520" y="299256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Summer</a:t>
            </a:r>
            <a:endParaRPr lang="en-US" sz="900" dirty="0"/>
          </a:p>
        </p:txBody>
      </p:sp>
      <p:sp>
        <p:nvSpPr>
          <p:cNvPr id="31" name="Oval 30"/>
          <p:cNvSpPr/>
          <p:nvPr/>
        </p:nvSpPr>
        <p:spPr>
          <a:xfrm>
            <a:off x="1259632" y="299695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a:t>
            </a:r>
            <a:r>
              <a:rPr lang="en-US" sz="900" dirty="0"/>
              <a:t>Summer</a:t>
            </a:r>
          </a:p>
        </p:txBody>
      </p:sp>
      <p:cxnSp>
        <p:nvCxnSpPr>
          <p:cNvPr id="33" name="Straight Arrow Connector 32"/>
          <p:cNvCxnSpPr>
            <a:stCxn id="30" idx="4"/>
            <a:endCxn id="11" idx="0"/>
          </p:cNvCxnSpPr>
          <p:nvPr/>
        </p:nvCxnSpPr>
        <p:spPr>
          <a:xfrm>
            <a:off x="683568" y="342461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12" idx="0"/>
          </p:cNvCxnSpPr>
          <p:nvPr/>
        </p:nvCxnSpPr>
        <p:spPr>
          <a:xfrm flipH="1">
            <a:off x="1619672" y="342461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7" name="Flowchart: Magnetic Disk 36"/>
          <p:cNvSpPr/>
          <p:nvPr/>
        </p:nvSpPr>
        <p:spPr>
          <a:xfrm>
            <a:off x="2267744" y="5661248"/>
            <a:ext cx="648072" cy="504056"/>
          </a:xfrm>
          <a:prstGeom prst="flowChartMagneticDisk">
            <a:avLst/>
          </a:prstGeom>
          <a:solidFill>
            <a:schemeClr val="accent5"/>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A</a:t>
            </a:r>
            <a:endParaRPr lang="en-US" sz="800" b="1" dirty="0"/>
          </a:p>
        </p:txBody>
      </p:sp>
      <p:sp>
        <p:nvSpPr>
          <p:cNvPr id="38" name="Flowchart: Magnetic Disk 37"/>
          <p:cNvSpPr/>
          <p:nvPr/>
        </p:nvSpPr>
        <p:spPr>
          <a:xfrm>
            <a:off x="3131840" y="5661248"/>
            <a:ext cx="648072" cy="504056"/>
          </a:xfrm>
          <a:prstGeom prst="flowChartMagneticDisk">
            <a:avLst/>
          </a:prstGeom>
          <a:solidFill>
            <a:schemeClr val="accent2"/>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sz="800" b="1" dirty="0" smtClean="0"/>
              <a:t>UGS B</a:t>
            </a:r>
            <a:endParaRPr lang="en-US" sz="800" b="1" dirty="0"/>
          </a:p>
        </p:txBody>
      </p:sp>
      <p:sp>
        <p:nvSpPr>
          <p:cNvPr id="39" name="Rectangle 38"/>
          <p:cNvSpPr/>
          <p:nvPr/>
        </p:nvSpPr>
        <p:spPr>
          <a:xfrm>
            <a:off x="247900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Oval 39"/>
          <p:cNvSpPr/>
          <p:nvPr/>
        </p:nvSpPr>
        <p:spPr>
          <a:xfrm>
            <a:off x="268550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41" name="Oval 40"/>
          <p:cNvSpPr/>
          <p:nvPr/>
        </p:nvSpPr>
        <p:spPr>
          <a:xfrm>
            <a:off x="356388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42" name="Oval 41"/>
          <p:cNvSpPr/>
          <p:nvPr/>
        </p:nvSpPr>
        <p:spPr>
          <a:xfrm>
            <a:off x="313184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43" name="Straight Arrow Connector 42"/>
          <p:cNvCxnSpPr>
            <a:stCxn id="40" idx="5"/>
            <a:endCxn id="42" idx="0"/>
          </p:cNvCxnSpPr>
          <p:nvPr/>
        </p:nvCxnSpPr>
        <p:spPr>
          <a:xfrm>
            <a:off x="305427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1" idx="4"/>
            <a:endCxn id="42" idx="6"/>
          </p:cNvCxnSpPr>
          <p:nvPr/>
        </p:nvCxnSpPr>
        <p:spPr>
          <a:xfrm flipH="1">
            <a:off x="356388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41176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Winter</a:t>
            </a:r>
            <a:endParaRPr lang="en-US" sz="900" dirty="0"/>
          </a:p>
        </p:txBody>
      </p:sp>
      <p:sp>
        <p:nvSpPr>
          <p:cNvPr id="49" name="Oval 48"/>
          <p:cNvSpPr/>
          <p:nvPr/>
        </p:nvSpPr>
        <p:spPr>
          <a:xfrm>
            <a:off x="341987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Winter</a:t>
            </a:r>
            <a:endParaRPr lang="en-US" sz="900" dirty="0"/>
          </a:p>
        </p:txBody>
      </p:sp>
      <p:cxnSp>
        <p:nvCxnSpPr>
          <p:cNvPr id="50" name="Straight Arrow Connector 49"/>
          <p:cNvCxnSpPr>
            <a:stCxn id="48" idx="4"/>
            <a:endCxn id="40" idx="0"/>
          </p:cNvCxnSpPr>
          <p:nvPr/>
        </p:nvCxnSpPr>
        <p:spPr>
          <a:xfrm>
            <a:off x="284380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41" idx="0"/>
          </p:cNvCxnSpPr>
          <p:nvPr/>
        </p:nvCxnSpPr>
        <p:spPr>
          <a:xfrm flipH="1">
            <a:off x="377991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2" name="Rectangle 51"/>
          <p:cNvSpPr/>
          <p:nvPr/>
        </p:nvSpPr>
        <p:spPr>
          <a:xfrm>
            <a:off x="4624377" y="3702993"/>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Oval 52"/>
          <p:cNvSpPr/>
          <p:nvPr/>
        </p:nvSpPr>
        <p:spPr>
          <a:xfrm>
            <a:off x="4830875" y="3796101"/>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54" name="Oval 53"/>
          <p:cNvSpPr/>
          <p:nvPr/>
        </p:nvSpPr>
        <p:spPr>
          <a:xfrm>
            <a:off x="5709260" y="3815153"/>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55" name="Oval 54"/>
          <p:cNvSpPr/>
          <p:nvPr/>
        </p:nvSpPr>
        <p:spPr>
          <a:xfrm>
            <a:off x="5277212" y="4391217"/>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56" name="Straight Arrow Connector 55"/>
          <p:cNvCxnSpPr>
            <a:stCxn id="53" idx="5"/>
            <a:endCxn id="55" idx="0"/>
          </p:cNvCxnSpPr>
          <p:nvPr/>
        </p:nvCxnSpPr>
        <p:spPr>
          <a:xfrm>
            <a:off x="5199651" y="4164877"/>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4" idx="4"/>
            <a:endCxn id="55" idx="6"/>
          </p:cNvCxnSpPr>
          <p:nvPr/>
        </p:nvCxnSpPr>
        <p:spPr>
          <a:xfrm flipH="1">
            <a:off x="5709260" y="4247201"/>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4557132" y="3004386"/>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DC</a:t>
            </a:r>
            <a:endParaRPr lang="en-US" sz="900" dirty="0"/>
          </a:p>
        </p:txBody>
      </p:sp>
      <p:sp>
        <p:nvSpPr>
          <p:cNvPr id="62" name="Oval 61"/>
          <p:cNvSpPr/>
          <p:nvPr/>
        </p:nvSpPr>
        <p:spPr>
          <a:xfrm>
            <a:off x="5565244" y="3008776"/>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DC</a:t>
            </a:r>
            <a:endParaRPr lang="en-US" sz="900" dirty="0"/>
          </a:p>
        </p:txBody>
      </p:sp>
      <p:cxnSp>
        <p:nvCxnSpPr>
          <p:cNvPr id="63" name="Straight Arrow Connector 62"/>
          <p:cNvCxnSpPr>
            <a:stCxn id="61" idx="4"/>
            <a:endCxn id="53" idx="0"/>
          </p:cNvCxnSpPr>
          <p:nvPr/>
        </p:nvCxnSpPr>
        <p:spPr>
          <a:xfrm>
            <a:off x="4989180" y="3436434"/>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54" idx="0"/>
          </p:cNvCxnSpPr>
          <p:nvPr/>
        </p:nvCxnSpPr>
        <p:spPr>
          <a:xfrm flipH="1">
            <a:off x="5925284" y="3436434"/>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5" name="Rectangle 64"/>
          <p:cNvSpPr/>
          <p:nvPr/>
        </p:nvSpPr>
        <p:spPr>
          <a:xfrm>
            <a:off x="6799485" y="3695559"/>
            <a:ext cx="1656184" cy="1380852"/>
          </a:xfrm>
          <a:prstGeom prst="rect">
            <a:avLst/>
          </a:prstGeom>
          <a:solidFill>
            <a:schemeClr val="accent6">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7005983" y="3788667"/>
            <a:ext cx="432048" cy="43204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a:t>
            </a:r>
            <a:endParaRPr lang="en-US" dirty="0"/>
          </a:p>
        </p:txBody>
      </p:sp>
      <p:sp>
        <p:nvSpPr>
          <p:cNvPr id="67" name="Oval 66"/>
          <p:cNvSpPr/>
          <p:nvPr/>
        </p:nvSpPr>
        <p:spPr>
          <a:xfrm>
            <a:off x="7884368" y="3807719"/>
            <a:ext cx="432048" cy="43204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68" name="Oval 67"/>
          <p:cNvSpPr/>
          <p:nvPr/>
        </p:nvSpPr>
        <p:spPr>
          <a:xfrm>
            <a:off x="7452320" y="4383783"/>
            <a:ext cx="432048" cy="43204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t>
            </a:r>
            <a:endParaRPr lang="en-US" dirty="0"/>
          </a:p>
        </p:txBody>
      </p:sp>
      <p:cxnSp>
        <p:nvCxnSpPr>
          <p:cNvPr id="69" name="Straight Arrow Connector 68"/>
          <p:cNvCxnSpPr>
            <a:stCxn id="66" idx="5"/>
            <a:endCxn id="68" idx="0"/>
          </p:cNvCxnSpPr>
          <p:nvPr/>
        </p:nvCxnSpPr>
        <p:spPr>
          <a:xfrm>
            <a:off x="7374759" y="4157443"/>
            <a:ext cx="293585" cy="226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7" idx="4"/>
            <a:endCxn id="68" idx="6"/>
          </p:cNvCxnSpPr>
          <p:nvPr/>
        </p:nvCxnSpPr>
        <p:spPr>
          <a:xfrm flipH="1">
            <a:off x="7884368" y="4239767"/>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6732240" y="2996952"/>
            <a:ext cx="864096"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1 2W</a:t>
            </a:r>
            <a:endParaRPr lang="en-US" sz="900" dirty="0"/>
          </a:p>
        </p:txBody>
      </p:sp>
      <p:sp>
        <p:nvSpPr>
          <p:cNvPr id="75" name="Oval 74"/>
          <p:cNvSpPr/>
          <p:nvPr/>
        </p:nvSpPr>
        <p:spPr>
          <a:xfrm>
            <a:off x="7740352" y="3001342"/>
            <a:ext cx="864096"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Source 2 2W</a:t>
            </a:r>
            <a:endParaRPr lang="en-US" sz="900" dirty="0"/>
          </a:p>
        </p:txBody>
      </p:sp>
      <p:cxnSp>
        <p:nvCxnSpPr>
          <p:cNvPr id="76" name="Straight Arrow Connector 75"/>
          <p:cNvCxnSpPr>
            <a:stCxn id="74" idx="4"/>
            <a:endCxn id="66" idx="0"/>
          </p:cNvCxnSpPr>
          <p:nvPr/>
        </p:nvCxnSpPr>
        <p:spPr>
          <a:xfrm>
            <a:off x="7164288" y="3429000"/>
            <a:ext cx="57719" cy="35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7" idx="0"/>
          </p:cNvCxnSpPr>
          <p:nvPr/>
        </p:nvCxnSpPr>
        <p:spPr>
          <a:xfrm flipH="1">
            <a:off x="8100392" y="3429000"/>
            <a:ext cx="72008" cy="37871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79" name="Straight Arrow Connector 78"/>
          <p:cNvCxnSpPr>
            <a:stCxn id="27" idx="3"/>
            <a:endCxn id="30" idx="0"/>
          </p:cNvCxnSpPr>
          <p:nvPr/>
        </p:nvCxnSpPr>
        <p:spPr>
          <a:xfrm flipH="1">
            <a:off x="683568" y="1976485"/>
            <a:ext cx="1443779" cy="10160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Straight Arrow Connector 79"/>
          <p:cNvCxnSpPr>
            <a:endCxn id="48" idx="0"/>
          </p:cNvCxnSpPr>
          <p:nvPr/>
        </p:nvCxnSpPr>
        <p:spPr>
          <a:xfrm>
            <a:off x="2415380" y="2060848"/>
            <a:ext cx="428428" cy="9361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a:stCxn id="27" idx="4"/>
            <a:endCxn id="61" idx="0"/>
          </p:cNvCxnSpPr>
          <p:nvPr/>
        </p:nvCxnSpPr>
        <p:spPr>
          <a:xfrm>
            <a:off x="2483768" y="2060848"/>
            <a:ext cx="2505412" cy="9435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a:stCxn id="27" idx="5"/>
            <a:endCxn id="74" idx="0"/>
          </p:cNvCxnSpPr>
          <p:nvPr/>
        </p:nvCxnSpPr>
        <p:spPr>
          <a:xfrm>
            <a:off x="2840189" y="1976485"/>
            <a:ext cx="4324099" cy="10204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28" idx="3"/>
            <a:endCxn id="31" idx="0"/>
          </p:cNvCxnSpPr>
          <p:nvPr/>
        </p:nvCxnSpPr>
        <p:spPr>
          <a:xfrm flipH="1">
            <a:off x="1691680" y="1976485"/>
            <a:ext cx="2235867" cy="10204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3" name="Straight Arrow Connector 92"/>
          <p:cNvCxnSpPr>
            <a:stCxn id="28" idx="3"/>
            <a:endCxn id="49" idx="0"/>
          </p:cNvCxnSpPr>
          <p:nvPr/>
        </p:nvCxnSpPr>
        <p:spPr>
          <a:xfrm flipH="1">
            <a:off x="3851920" y="1976485"/>
            <a:ext cx="75627"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28" idx="4"/>
            <a:endCxn id="62" idx="0"/>
          </p:cNvCxnSpPr>
          <p:nvPr/>
        </p:nvCxnSpPr>
        <p:spPr>
          <a:xfrm>
            <a:off x="4283968" y="2060848"/>
            <a:ext cx="1713324" cy="9479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2" name="Straight Arrow Connector 101"/>
          <p:cNvCxnSpPr>
            <a:stCxn id="28" idx="5"/>
            <a:endCxn id="75" idx="0"/>
          </p:cNvCxnSpPr>
          <p:nvPr/>
        </p:nvCxnSpPr>
        <p:spPr>
          <a:xfrm>
            <a:off x="4640389" y="1976485"/>
            <a:ext cx="3532011" cy="10248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6" name="Curved Connector 105"/>
          <p:cNvCxnSpPr>
            <a:stCxn id="11" idx="3"/>
            <a:endCxn id="37" idx="2"/>
          </p:cNvCxnSpPr>
          <p:nvPr/>
        </p:nvCxnSpPr>
        <p:spPr>
          <a:xfrm rot="16200000" flipH="1">
            <a:off x="548028" y="4193559"/>
            <a:ext cx="1760223" cy="1679209"/>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8" name="Curved Connector 107"/>
          <p:cNvCxnSpPr>
            <a:endCxn id="38" idx="3"/>
          </p:cNvCxnSpPr>
          <p:nvPr/>
        </p:nvCxnSpPr>
        <p:spPr>
          <a:xfrm rot="16200000" flipH="1">
            <a:off x="1595181" y="4304608"/>
            <a:ext cx="1921191" cy="1800199"/>
          </a:xfrm>
          <a:prstGeom prst="curvedConnector3">
            <a:avLst>
              <a:gd name="adj1" fmla="val 111899"/>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1" name="Curved Connector 110"/>
          <p:cNvCxnSpPr>
            <a:stCxn id="37" idx="1"/>
            <a:endCxn id="40" idx="2"/>
          </p:cNvCxnSpPr>
          <p:nvPr/>
        </p:nvCxnSpPr>
        <p:spPr>
          <a:xfrm rot="5400000" flipH="1" flipV="1">
            <a:off x="1810363" y="4786109"/>
            <a:ext cx="1656557" cy="93723"/>
          </a:xfrm>
          <a:prstGeom prst="curved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4" name="Curved Connector 113"/>
          <p:cNvCxnSpPr>
            <a:stCxn id="37" idx="1"/>
            <a:endCxn id="53" idx="3"/>
          </p:cNvCxnSpPr>
          <p:nvPr/>
        </p:nvCxnSpPr>
        <p:spPr>
          <a:xfrm rot="5400000" flipH="1" flipV="1">
            <a:off x="2994778" y="3761880"/>
            <a:ext cx="1496371" cy="230236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7" name="Curved Connector 116"/>
          <p:cNvCxnSpPr>
            <a:stCxn id="37" idx="1"/>
            <a:endCxn id="66" idx="4"/>
          </p:cNvCxnSpPr>
          <p:nvPr/>
        </p:nvCxnSpPr>
        <p:spPr>
          <a:xfrm rot="5400000" flipH="1" flipV="1">
            <a:off x="4186627" y="2625869"/>
            <a:ext cx="1440533" cy="4630227"/>
          </a:xfrm>
          <a:prstGeom prst="curvedConnector3">
            <a:avLst>
              <a:gd name="adj1" fmla="val 5000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0" name="Curved Connector 119"/>
          <p:cNvCxnSpPr>
            <a:stCxn id="38" idx="1"/>
          </p:cNvCxnSpPr>
          <p:nvPr/>
        </p:nvCxnSpPr>
        <p:spPr>
          <a:xfrm rot="5400000" flipH="1" flipV="1">
            <a:off x="2940963" y="4750291"/>
            <a:ext cx="1425871" cy="396044"/>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3" name="Curved Connector 122"/>
          <p:cNvCxnSpPr>
            <a:stCxn id="38" idx="1"/>
            <a:endCxn id="54" idx="5"/>
          </p:cNvCxnSpPr>
          <p:nvPr/>
        </p:nvCxnSpPr>
        <p:spPr>
          <a:xfrm rot="5400000" flipH="1" flipV="1">
            <a:off x="4028297" y="3611509"/>
            <a:ext cx="1477319" cy="2622160"/>
          </a:xfrm>
          <a:prstGeom prst="curvedConnector3">
            <a:avLst>
              <a:gd name="adj1" fmla="val 2383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6" name="Curved Connector 125"/>
          <p:cNvCxnSpPr>
            <a:stCxn id="38" idx="1"/>
            <a:endCxn id="67" idx="5"/>
          </p:cNvCxnSpPr>
          <p:nvPr/>
        </p:nvCxnSpPr>
        <p:spPr>
          <a:xfrm rot="5400000" flipH="1" flipV="1">
            <a:off x="5112134" y="2520238"/>
            <a:ext cx="1484753" cy="4797268"/>
          </a:xfrm>
          <a:prstGeom prst="curvedConnector3">
            <a:avLst>
              <a:gd name="adj1" fmla="val 13949"/>
            </a:avLst>
          </a:prstGeom>
          <a:ln>
            <a:tailEnd type="arrow"/>
          </a:ln>
        </p:spPr>
        <p:style>
          <a:lnRef idx="2">
            <a:schemeClr val="accent2"/>
          </a:lnRef>
          <a:fillRef idx="0">
            <a:schemeClr val="accent2"/>
          </a:fillRef>
          <a:effectRef idx="1">
            <a:schemeClr val="accent2"/>
          </a:effectRef>
          <a:fontRef idx="minor">
            <a:schemeClr val="tx1"/>
          </a:fontRef>
        </p:style>
      </p:cxnSp>
      <p:sp>
        <p:nvSpPr>
          <p:cNvPr id="136" name="TextBox 135"/>
          <p:cNvSpPr txBox="1"/>
          <p:nvPr/>
        </p:nvSpPr>
        <p:spPr>
          <a:xfrm>
            <a:off x="330962" y="4856624"/>
            <a:ext cx="193964" cy="215444"/>
          </a:xfrm>
          <a:prstGeom prst="rect">
            <a:avLst/>
          </a:prstGeom>
          <a:noFill/>
        </p:spPr>
        <p:txBody>
          <a:bodyPr wrap="none" lIns="0" tIns="0" rIns="0" bIns="0" rtlCol="0">
            <a:spAutoFit/>
          </a:bodyPr>
          <a:lstStyle/>
          <a:p>
            <a:r>
              <a:rPr lang="en-US" sz="1400" b="1" dirty="0" smtClean="0">
                <a:latin typeface="+mj-lt"/>
              </a:rPr>
              <a:t>AS</a:t>
            </a:r>
            <a:endParaRPr lang="en-US" sz="1400" b="1" dirty="0">
              <a:latin typeface="+mj-lt"/>
            </a:endParaRPr>
          </a:p>
        </p:txBody>
      </p:sp>
      <p:sp>
        <p:nvSpPr>
          <p:cNvPr id="137" name="TextBox 136"/>
          <p:cNvSpPr txBox="1"/>
          <p:nvPr/>
        </p:nvSpPr>
        <p:spPr>
          <a:xfrm>
            <a:off x="2491808" y="4876594"/>
            <a:ext cx="265522" cy="215444"/>
          </a:xfrm>
          <a:prstGeom prst="rect">
            <a:avLst/>
          </a:prstGeom>
          <a:noFill/>
        </p:spPr>
        <p:txBody>
          <a:bodyPr wrap="none" lIns="0" tIns="0" rIns="0" bIns="0" rtlCol="0">
            <a:spAutoFit/>
          </a:bodyPr>
          <a:lstStyle/>
          <a:p>
            <a:r>
              <a:rPr lang="en-US" sz="1400" b="1" dirty="0" smtClean="0">
                <a:latin typeface="+mj-lt"/>
              </a:rPr>
              <a:t>AW</a:t>
            </a:r>
            <a:endParaRPr lang="en-US" sz="1400" b="1" dirty="0">
              <a:latin typeface="+mj-lt"/>
            </a:endParaRPr>
          </a:p>
        </p:txBody>
      </p:sp>
      <p:sp>
        <p:nvSpPr>
          <p:cNvPr id="138" name="TextBox 137"/>
          <p:cNvSpPr txBox="1"/>
          <p:nvPr/>
        </p:nvSpPr>
        <p:spPr>
          <a:xfrm>
            <a:off x="4644008" y="4876594"/>
            <a:ext cx="208390" cy="215444"/>
          </a:xfrm>
          <a:prstGeom prst="rect">
            <a:avLst/>
          </a:prstGeom>
          <a:noFill/>
        </p:spPr>
        <p:txBody>
          <a:bodyPr wrap="none" lIns="0" tIns="0" rIns="0" bIns="0" rtlCol="0">
            <a:spAutoFit/>
          </a:bodyPr>
          <a:lstStyle/>
          <a:p>
            <a:r>
              <a:rPr lang="en-US" sz="1400" b="1" dirty="0" smtClean="0">
                <a:latin typeface="+mj-lt"/>
              </a:rPr>
              <a:t>DC</a:t>
            </a:r>
            <a:endParaRPr lang="en-US" sz="1400" b="1" dirty="0">
              <a:latin typeface="+mj-lt"/>
            </a:endParaRPr>
          </a:p>
        </p:txBody>
      </p:sp>
      <p:sp>
        <p:nvSpPr>
          <p:cNvPr id="139" name="TextBox 138"/>
          <p:cNvSpPr txBox="1"/>
          <p:nvPr/>
        </p:nvSpPr>
        <p:spPr>
          <a:xfrm>
            <a:off x="6829488" y="4876594"/>
            <a:ext cx="254878" cy="215444"/>
          </a:xfrm>
          <a:prstGeom prst="rect">
            <a:avLst/>
          </a:prstGeom>
          <a:noFill/>
        </p:spPr>
        <p:txBody>
          <a:bodyPr wrap="none" lIns="0" tIns="0" rIns="0" bIns="0" rtlCol="0">
            <a:spAutoFit/>
          </a:bodyPr>
          <a:lstStyle/>
          <a:p>
            <a:r>
              <a:rPr lang="en-US" sz="1400" b="1" dirty="0" smtClean="0">
                <a:latin typeface="+mj-lt"/>
              </a:rPr>
              <a:t>2W</a:t>
            </a:r>
            <a:endParaRPr lang="en-US" sz="1400" b="1" dirty="0">
              <a:latin typeface="+mj-lt"/>
            </a:endParaRPr>
          </a:p>
        </p:txBody>
      </p:sp>
      <p:sp>
        <p:nvSpPr>
          <p:cNvPr id="82" name="Text Placeholder 3"/>
          <p:cNvSpPr txBox="1">
            <a:spLocks/>
          </p:cNvSpPr>
          <p:nvPr/>
        </p:nvSpPr>
        <p:spPr>
          <a:xfrm>
            <a:off x="4860032" y="5589240"/>
            <a:ext cx="4032448" cy="646986"/>
          </a:xfrm>
          <a:prstGeom prst="roundRect">
            <a:avLst/>
          </a:prstGeom>
          <a:noFill/>
          <a:ln w="50800" cmpd="sng">
            <a:solidFill>
              <a:srgbClr val="B1C7E1"/>
            </a:solidFill>
            <a:prstDash val="solid"/>
            <a:miter lim="800000"/>
            <a:headEnd/>
            <a:tailEnd/>
          </a:ln>
          <a:scene3d>
            <a:camera prst="orthographicFront"/>
            <a:lightRig rig="threePt" dir="t">
              <a:rot lat="0" lon="0" rev="6600000"/>
            </a:lightRig>
          </a:scene3d>
          <a:sp3d>
            <a:bevelT/>
          </a:sp3d>
        </p:spPr>
        <p:txBody>
          <a:bodyPr wrap="square">
            <a:spAutoFit/>
          </a:bodyPr>
          <a:lstStyle>
            <a:lvl1pPr marL="0" indent="0" algn="ctr" rtl="0" eaLnBrk="1" fontAlgn="base" hangingPunct="1">
              <a:spcBef>
                <a:spcPct val="20000"/>
              </a:spcBef>
              <a:spcAft>
                <a:spcPct val="0"/>
              </a:spcAft>
              <a:buFontTx/>
              <a:buNone/>
              <a:defRPr lang="en-GB" sz="1600" i="1" kern="1200" dirty="0">
                <a:solidFill>
                  <a:schemeClr val="tx1"/>
                </a:solidFill>
                <a:latin typeface="+mn-lt"/>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resulting flow pattern minimizes the total cost for the system. </a:t>
            </a:r>
          </a:p>
        </p:txBody>
      </p:sp>
      <p:sp>
        <p:nvSpPr>
          <p:cNvPr id="73" name="Oval 72"/>
          <p:cNvSpPr/>
          <p:nvPr/>
        </p:nvSpPr>
        <p:spPr>
          <a:xfrm>
            <a:off x="1331491" y="2352597"/>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78" name="Oval 77"/>
          <p:cNvSpPr/>
          <p:nvPr/>
        </p:nvSpPr>
        <p:spPr>
          <a:xfrm>
            <a:off x="2411611" y="2276872"/>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1" name="Oval 80"/>
          <p:cNvSpPr/>
          <p:nvPr/>
        </p:nvSpPr>
        <p:spPr>
          <a:xfrm>
            <a:off x="2267744" y="2564904"/>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7" name="Oval 86"/>
          <p:cNvSpPr/>
          <p:nvPr/>
        </p:nvSpPr>
        <p:spPr>
          <a:xfrm>
            <a:off x="3419723" y="2388601"/>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8" name="Oval 87"/>
          <p:cNvSpPr/>
          <p:nvPr/>
        </p:nvSpPr>
        <p:spPr>
          <a:xfrm>
            <a:off x="3772329" y="2676633"/>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89" name="Oval 88"/>
          <p:cNvSpPr/>
          <p:nvPr/>
        </p:nvSpPr>
        <p:spPr>
          <a:xfrm>
            <a:off x="4139803" y="2247136"/>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1" name="Oval 90"/>
          <p:cNvSpPr/>
          <p:nvPr/>
        </p:nvSpPr>
        <p:spPr>
          <a:xfrm>
            <a:off x="5428513" y="2676633"/>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2" name="Oval 91"/>
          <p:cNvSpPr/>
          <p:nvPr/>
        </p:nvSpPr>
        <p:spPr>
          <a:xfrm>
            <a:off x="6084019" y="2341446"/>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4" name="Oval 93"/>
          <p:cNvSpPr/>
          <p:nvPr/>
        </p:nvSpPr>
        <p:spPr>
          <a:xfrm>
            <a:off x="5003899" y="980728"/>
            <a:ext cx="216173" cy="176303"/>
          </a:xfrm>
          <a:prstGeom prst="ellipse">
            <a:avLst/>
          </a:prstGeom>
          <a:solidFill>
            <a:srgbClr val="C0C0C0"/>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s</a:t>
            </a:r>
            <a:endParaRPr lang="en-US" sz="1200" baseline="-25000" dirty="0">
              <a:solidFill>
                <a:srgbClr val="000000"/>
              </a:solidFill>
            </a:endParaRPr>
          </a:p>
        </p:txBody>
      </p:sp>
      <p:sp>
        <p:nvSpPr>
          <p:cNvPr id="95" name="Oval 94"/>
          <p:cNvSpPr/>
          <p:nvPr/>
        </p:nvSpPr>
        <p:spPr>
          <a:xfrm>
            <a:off x="863513" y="421347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96" name="Oval 95"/>
          <p:cNvSpPr/>
          <p:nvPr/>
        </p:nvSpPr>
        <p:spPr>
          <a:xfrm>
            <a:off x="957311" y="5301208"/>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99" name="Oval 98"/>
          <p:cNvSpPr/>
          <p:nvPr/>
        </p:nvSpPr>
        <p:spPr>
          <a:xfrm>
            <a:off x="1410933" y="4307964"/>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0" name="Oval 99"/>
          <p:cNvSpPr/>
          <p:nvPr/>
        </p:nvSpPr>
        <p:spPr>
          <a:xfrm>
            <a:off x="3059683" y="4141646"/>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1" name="Oval 100"/>
          <p:cNvSpPr/>
          <p:nvPr/>
        </p:nvSpPr>
        <p:spPr>
          <a:xfrm>
            <a:off x="3563888" y="4286612"/>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3" name="Oval 102"/>
          <p:cNvSpPr/>
          <p:nvPr/>
        </p:nvSpPr>
        <p:spPr>
          <a:xfrm>
            <a:off x="5219923" y="41490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4" name="Oval 103"/>
          <p:cNvSpPr/>
          <p:nvPr/>
        </p:nvSpPr>
        <p:spPr>
          <a:xfrm>
            <a:off x="5731413" y="43014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5" name="Oval 104"/>
          <p:cNvSpPr/>
          <p:nvPr/>
        </p:nvSpPr>
        <p:spPr>
          <a:xfrm>
            <a:off x="7380163" y="41490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7" name="Oval 106"/>
          <p:cNvSpPr/>
          <p:nvPr/>
        </p:nvSpPr>
        <p:spPr>
          <a:xfrm>
            <a:off x="7884219" y="4301480"/>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09" name="Oval 108"/>
          <p:cNvSpPr/>
          <p:nvPr/>
        </p:nvSpPr>
        <p:spPr>
          <a:xfrm>
            <a:off x="5003899" y="1214171"/>
            <a:ext cx="216173" cy="176303"/>
          </a:xfrm>
          <a:prstGeom prst="ellipse">
            <a:avLst/>
          </a:prstGeom>
          <a:solidFill>
            <a:schemeClr val="accent4">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t</a:t>
            </a:r>
            <a:endParaRPr lang="en-US" sz="1200" baseline="-25000" dirty="0">
              <a:solidFill>
                <a:srgbClr val="000000"/>
              </a:solidFill>
            </a:endParaRPr>
          </a:p>
        </p:txBody>
      </p:sp>
      <p:sp>
        <p:nvSpPr>
          <p:cNvPr id="110" name="Oval 109"/>
          <p:cNvSpPr/>
          <p:nvPr/>
        </p:nvSpPr>
        <p:spPr>
          <a:xfrm>
            <a:off x="1691680" y="5373216"/>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2" name="Oval 111"/>
          <p:cNvSpPr/>
          <p:nvPr/>
        </p:nvSpPr>
        <p:spPr>
          <a:xfrm>
            <a:off x="2483768" y="4509120"/>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3" name="Oval 112"/>
          <p:cNvSpPr/>
          <p:nvPr/>
        </p:nvSpPr>
        <p:spPr>
          <a:xfrm>
            <a:off x="2987675" y="4980889"/>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5" name="Oval 114"/>
          <p:cNvSpPr/>
          <p:nvPr/>
        </p:nvSpPr>
        <p:spPr>
          <a:xfrm>
            <a:off x="4067795" y="4941168"/>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6" name="Oval 115"/>
          <p:cNvSpPr/>
          <p:nvPr/>
        </p:nvSpPr>
        <p:spPr>
          <a:xfrm>
            <a:off x="3419872" y="5196913"/>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8" name="Oval 117"/>
          <p:cNvSpPr/>
          <p:nvPr/>
        </p:nvSpPr>
        <p:spPr>
          <a:xfrm>
            <a:off x="4643859" y="5229200"/>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19" name="Oval 118"/>
          <p:cNvSpPr/>
          <p:nvPr/>
        </p:nvSpPr>
        <p:spPr>
          <a:xfrm>
            <a:off x="6732091" y="5229200"/>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121" name="Oval 120"/>
          <p:cNvSpPr/>
          <p:nvPr/>
        </p:nvSpPr>
        <p:spPr>
          <a:xfrm>
            <a:off x="5003899" y="1462482"/>
            <a:ext cx="216173" cy="176303"/>
          </a:xfrm>
          <a:prstGeom prst="ellipse">
            <a:avLst/>
          </a:prstGeom>
          <a:solidFill>
            <a:srgbClr val="9966FF"/>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rgbClr val="000000"/>
                </a:solidFill>
              </a:rPr>
              <a:t>C</a:t>
            </a:r>
            <a:r>
              <a:rPr lang="en-US" sz="1200" baseline="-25000" dirty="0" smtClean="0">
                <a:solidFill>
                  <a:srgbClr val="000000"/>
                </a:solidFill>
              </a:rPr>
              <a:t>u</a:t>
            </a:r>
            <a:endParaRPr lang="en-US" sz="1200" baseline="-25000" dirty="0">
              <a:solidFill>
                <a:srgbClr val="000000"/>
              </a:solidFill>
            </a:endParaRPr>
          </a:p>
        </p:txBody>
      </p:sp>
      <p:sp>
        <p:nvSpPr>
          <p:cNvPr id="4" name="TextBox 3"/>
          <p:cNvSpPr txBox="1"/>
          <p:nvPr/>
        </p:nvSpPr>
        <p:spPr>
          <a:xfrm>
            <a:off x="5277212" y="951466"/>
            <a:ext cx="3759284" cy="215444"/>
          </a:xfrm>
          <a:prstGeom prst="rect">
            <a:avLst/>
          </a:prstGeom>
          <a:noFill/>
        </p:spPr>
        <p:txBody>
          <a:bodyPr wrap="square" lIns="0" tIns="0" rIns="0" bIns="0" rtlCol="0">
            <a:spAutoFit/>
          </a:bodyPr>
          <a:lstStyle/>
          <a:p>
            <a:r>
              <a:rPr lang="en-US" sz="1400" dirty="0" smtClean="0">
                <a:latin typeface="+mj-lt"/>
              </a:rPr>
              <a:t>Cost of gas supply: Imports</a:t>
            </a:r>
            <a:endParaRPr lang="en-US" sz="1400" dirty="0">
              <a:latin typeface="+mj-lt"/>
            </a:endParaRPr>
          </a:p>
        </p:txBody>
      </p:sp>
      <p:sp>
        <p:nvSpPr>
          <p:cNvPr id="122" name="TextBox 121"/>
          <p:cNvSpPr txBox="1"/>
          <p:nvPr/>
        </p:nvSpPr>
        <p:spPr>
          <a:xfrm>
            <a:off x="5284646" y="1189898"/>
            <a:ext cx="3759284" cy="215444"/>
          </a:xfrm>
          <a:prstGeom prst="rect">
            <a:avLst/>
          </a:prstGeom>
          <a:noFill/>
        </p:spPr>
        <p:txBody>
          <a:bodyPr wrap="square" lIns="0" tIns="0" rIns="0" bIns="0" rtlCol="0">
            <a:spAutoFit/>
          </a:bodyPr>
          <a:lstStyle/>
          <a:p>
            <a:r>
              <a:rPr lang="en-US" sz="1400" dirty="0" smtClean="0">
                <a:latin typeface="+mj-lt"/>
              </a:rPr>
              <a:t>Cost of transport</a:t>
            </a:r>
            <a:endParaRPr lang="en-US" sz="1400" dirty="0">
              <a:latin typeface="+mj-lt"/>
            </a:endParaRPr>
          </a:p>
        </p:txBody>
      </p:sp>
      <p:sp>
        <p:nvSpPr>
          <p:cNvPr id="124" name="TextBox 123"/>
          <p:cNvSpPr txBox="1"/>
          <p:nvPr/>
        </p:nvSpPr>
        <p:spPr>
          <a:xfrm>
            <a:off x="5284646" y="1427644"/>
            <a:ext cx="3759284" cy="215444"/>
          </a:xfrm>
          <a:prstGeom prst="rect">
            <a:avLst/>
          </a:prstGeom>
          <a:noFill/>
        </p:spPr>
        <p:txBody>
          <a:bodyPr wrap="square" lIns="0" tIns="0" rIns="0" bIns="0" rtlCol="0">
            <a:spAutoFit/>
          </a:bodyPr>
          <a:lstStyle/>
          <a:p>
            <a:r>
              <a:rPr lang="en-US" sz="1400" dirty="0" smtClean="0">
                <a:latin typeface="+mj-lt"/>
              </a:rPr>
              <a:t>Cost of UGS</a:t>
            </a:r>
            <a:endParaRPr lang="en-US" sz="1400" dirty="0">
              <a:latin typeface="+mj-lt"/>
            </a:endParaRPr>
          </a:p>
        </p:txBody>
      </p:sp>
      <p:sp>
        <p:nvSpPr>
          <p:cNvPr id="125" name="Oval 124"/>
          <p:cNvSpPr/>
          <p:nvPr/>
        </p:nvSpPr>
        <p:spPr>
          <a:xfrm>
            <a:off x="596543" y="3486140"/>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27" name="Oval 126"/>
          <p:cNvSpPr/>
          <p:nvPr/>
        </p:nvSpPr>
        <p:spPr>
          <a:xfrm>
            <a:off x="2764217" y="3451302"/>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28" name="Oval 127"/>
          <p:cNvSpPr/>
          <p:nvPr/>
        </p:nvSpPr>
        <p:spPr>
          <a:xfrm>
            <a:off x="4889619" y="3501008"/>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29" name="Oval 128"/>
          <p:cNvSpPr/>
          <p:nvPr/>
        </p:nvSpPr>
        <p:spPr>
          <a:xfrm>
            <a:off x="7092131" y="3451302"/>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30" name="Oval 129"/>
          <p:cNvSpPr/>
          <p:nvPr/>
        </p:nvSpPr>
        <p:spPr>
          <a:xfrm>
            <a:off x="5004048" y="1700808"/>
            <a:ext cx="216173" cy="176303"/>
          </a:xfrm>
          <a:prstGeom prst="ellipse">
            <a:avLst/>
          </a:prstGeom>
          <a:solidFill>
            <a:schemeClr val="tx1">
              <a:lumMod val="60000"/>
              <a:lumOff val="4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lIns="0" tIns="0" rIns="0" bIns="0" rtlCol="0" anchor="ctr"/>
          <a:lstStyle/>
          <a:p>
            <a:pPr algn="ctr"/>
            <a:r>
              <a:rPr lang="en-US" sz="1200" dirty="0" smtClean="0">
                <a:solidFill>
                  <a:schemeClr val="bg1"/>
                </a:solidFill>
              </a:rPr>
              <a:t>C</a:t>
            </a:r>
            <a:r>
              <a:rPr lang="en-US" sz="1200" baseline="-25000" dirty="0" smtClean="0">
                <a:solidFill>
                  <a:schemeClr val="bg1"/>
                </a:solidFill>
              </a:rPr>
              <a:t>L</a:t>
            </a:r>
            <a:endParaRPr lang="en-US" sz="1200" baseline="-25000" dirty="0">
              <a:solidFill>
                <a:schemeClr val="bg1"/>
              </a:solidFill>
            </a:endParaRPr>
          </a:p>
        </p:txBody>
      </p:sp>
      <p:sp>
        <p:nvSpPr>
          <p:cNvPr id="131" name="TextBox 130"/>
          <p:cNvSpPr txBox="1"/>
          <p:nvPr/>
        </p:nvSpPr>
        <p:spPr>
          <a:xfrm>
            <a:off x="5269778" y="1673404"/>
            <a:ext cx="3759284" cy="215444"/>
          </a:xfrm>
          <a:prstGeom prst="rect">
            <a:avLst/>
          </a:prstGeom>
          <a:noFill/>
        </p:spPr>
        <p:txBody>
          <a:bodyPr wrap="square" lIns="0" tIns="0" rIns="0" bIns="0" rtlCol="0">
            <a:spAutoFit/>
          </a:bodyPr>
          <a:lstStyle/>
          <a:p>
            <a:r>
              <a:rPr lang="en-US" sz="1400" dirty="0" smtClean="0">
                <a:latin typeface="+mj-lt"/>
              </a:rPr>
              <a:t>Cost of LNG infrastructures</a:t>
            </a:r>
            <a:endParaRPr lang="en-US" sz="1400" dirty="0">
              <a:latin typeface="+mj-lt"/>
            </a:endParaRPr>
          </a:p>
        </p:txBody>
      </p:sp>
    </p:spTree>
    <p:extLst>
      <p:ext uri="{BB962C8B-B14F-4D97-AF65-F5344CB8AC3E}">
        <p14:creationId xmlns:p14="http://schemas.microsoft.com/office/powerpoint/2010/main" val="5363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anim calcmode="lin" valueType="num">
                                      <p:cBhvr>
                                        <p:cTn id="13" dur="1000" fill="hold"/>
                                        <p:tgtEl>
                                          <p:spTgt spid="81"/>
                                        </p:tgtEl>
                                        <p:attrNameLst>
                                          <p:attrName>ppt_x</p:attrName>
                                        </p:attrNameLst>
                                      </p:cBhvr>
                                      <p:tavLst>
                                        <p:tav tm="0">
                                          <p:val>
                                            <p:strVal val="#ppt_x"/>
                                          </p:val>
                                        </p:tav>
                                        <p:tav tm="100000">
                                          <p:val>
                                            <p:strVal val="#ppt_x"/>
                                          </p:val>
                                        </p:tav>
                                      </p:tavLst>
                                    </p:anim>
                                    <p:anim calcmode="lin" valueType="num">
                                      <p:cBhvr>
                                        <p:cTn id="14" dur="1000" fill="hold"/>
                                        <p:tgtEl>
                                          <p:spTgt spid="8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anim calcmode="lin" valueType="num">
                                      <p:cBhvr>
                                        <p:cTn id="33" dur="1000" fill="hold"/>
                                        <p:tgtEl>
                                          <p:spTgt spid="89"/>
                                        </p:tgtEl>
                                        <p:attrNameLst>
                                          <p:attrName>ppt_x</p:attrName>
                                        </p:attrNameLst>
                                      </p:cBhvr>
                                      <p:tavLst>
                                        <p:tav tm="0">
                                          <p:val>
                                            <p:strVal val="#ppt_x"/>
                                          </p:val>
                                        </p:tav>
                                        <p:tav tm="100000">
                                          <p:val>
                                            <p:strVal val="#ppt_x"/>
                                          </p:val>
                                        </p:tav>
                                      </p:tavLst>
                                    </p:anim>
                                    <p:anim calcmode="lin" valueType="num">
                                      <p:cBhvr>
                                        <p:cTn id="34" dur="1000" fill="hold"/>
                                        <p:tgtEl>
                                          <p:spTgt spid="8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1000"/>
                                        <p:tgtEl>
                                          <p:spTgt spid="91"/>
                                        </p:tgtEl>
                                      </p:cBhvr>
                                    </p:animEffect>
                                    <p:anim calcmode="lin" valueType="num">
                                      <p:cBhvr>
                                        <p:cTn id="38" dur="1000" fill="hold"/>
                                        <p:tgtEl>
                                          <p:spTgt spid="91"/>
                                        </p:tgtEl>
                                        <p:attrNameLst>
                                          <p:attrName>ppt_x</p:attrName>
                                        </p:attrNameLst>
                                      </p:cBhvr>
                                      <p:tavLst>
                                        <p:tav tm="0">
                                          <p:val>
                                            <p:strVal val="#ppt_x"/>
                                          </p:val>
                                        </p:tav>
                                        <p:tav tm="100000">
                                          <p:val>
                                            <p:strVal val="#ppt_x"/>
                                          </p:val>
                                        </p:tav>
                                      </p:tavLst>
                                    </p:anim>
                                    <p:anim calcmode="lin" valueType="num">
                                      <p:cBhvr>
                                        <p:cTn id="39" dur="1000" fill="hold"/>
                                        <p:tgtEl>
                                          <p:spTgt spid="9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anim calcmode="lin" valueType="num">
                                      <p:cBhvr>
                                        <p:cTn id="43" dur="1000" fill="hold"/>
                                        <p:tgtEl>
                                          <p:spTgt spid="92"/>
                                        </p:tgtEl>
                                        <p:attrNameLst>
                                          <p:attrName>ppt_x</p:attrName>
                                        </p:attrNameLst>
                                      </p:cBhvr>
                                      <p:tavLst>
                                        <p:tav tm="0">
                                          <p:val>
                                            <p:strVal val="#ppt_x"/>
                                          </p:val>
                                        </p:tav>
                                        <p:tav tm="100000">
                                          <p:val>
                                            <p:strVal val="#ppt_x"/>
                                          </p:val>
                                        </p:tav>
                                      </p:tavLst>
                                    </p:anim>
                                    <p:anim calcmode="lin" valueType="num">
                                      <p:cBhvr>
                                        <p:cTn id="44" dur="1000" fill="hold"/>
                                        <p:tgtEl>
                                          <p:spTgt spid="9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1000"/>
                                        <p:tgtEl>
                                          <p:spTgt spid="94"/>
                                        </p:tgtEl>
                                      </p:cBhvr>
                                    </p:animEffect>
                                    <p:anim calcmode="lin" valueType="num">
                                      <p:cBhvr>
                                        <p:cTn id="48" dur="1000" fill="hold"/>
                                        <p:tgtEl>
                                          <p:spTgt spid="94"/>
                                        </p:tgtEl>
                                        <p:attrNameLst>
                                          <p:attrName>ppt_x</p:attrName>
                                        </p:attrNameLst>
                                      </p:cBhvr>
                                      <p:tavLst>
                                        <p:tav tm="0">
                                          <p:val>
                                            <p:strVal val="#ppt_x"/>
                                          </p:val>
                                        </p:tav>
                                        <p:tav tm="100000">
                                          <p:val>
                                            <p:strVal val="#ppt_x"/>
                                          </p:val>
                                        </p:tav>
                                      </p:tavLst>
                                    </p:anim>
                                    <p:anim calcmode="lin" valueType="num">
                                      <p:cBhvr>
                                        <p:cTn id="49" dur="1000" fill="hold"/>
                                        <p:tgtEl>
                                          <p:spTgt spid="9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1000" fill="hold"/>
                                        <p:tgtEl>
                                          <p:spTgt spid="10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fade">
                                      <p:cBhvr>
                                        <p:cTn id="64" dur="1000"/>
                                        <p:tgtEl>
                                          <p:spTgt spid="122"/>
                                        </p:tgtEl>
                                      </p:cBhvr>
                                    </p:animEffect>
                                    <p:anim calcmode="lin" valueType="num">
                                      <p:cBhvr>
                                        <p:cTn id="65" dur="1000" fill="hold"/>
                                        <p:tgtEl>
                                          <p:spTgt spid="122"/>
                                        </p:tgtEl>
                                        <p:attrNameLst>
                                          <p:attrName>ppt_x</p:attrName>
                                        </p:attrNameLst>
                                      </p:cBhvr>
                                      <p:tavLst>
                                        <p:tav tm="0">
                                          <p:val>
                                            <p:strVal val="#ppt_x"/>
                                          </p:val>
                                        </p:tav>
                                        <p:tav tm="100000">
                                          <p:val>
                                            <p:strVal val="#ppt_x"/>
                                          </p:val>
                                        </p:tav>
                                      </p:tavLst>
                                    </p:anim>
                                    <p:anim calcmode="lin" valueType="num">
                                      <p:cBhvr>
                                        <p:cTn id="66" dur="1000" fill="hold"/>
                                        <p:tgtEl>
                                          <p:spTgt spid="1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fade">
                                      <p:cBhvr>
                                        <p:cTn id="79" dur="1000"/>
                                        <p:tgtEl>
                                          <p:spTgt spid="100"/>
                                        </p:tgtEl>
                                      </p:cBhvr>
                                    </p:animEffect>
                                    <p:anim calcmode="lin" valueType="num">
                                      <p:cBhvr>
                                        <p:cTn id="80" dur="1000" fill="hold"/>
                                        <p:tgtEl>
                                          <p:spTgt spid="100"/>
                                        </p:tgtEl>
                                        <p:attrNameLst>
                                          <p:attrName>ppt_x</p:attrName>
                                        </p:attrNameLst>
                                      </p:cBhvr>
                                      <p:tavLst>
                                        <p:tav tm="0">
                                          <p:val>
                                            <p:strVal val="#ppt_x"/>
                                          </p:val>
                                        </p:tav>
                                        <p:tav tm="100000">
                                          <p:val>
                                            <p:strVal val="#ppt_x"/>
                                          </p:val>
                                        </p:tav>
                                      </p:tavLst>
                                    </p:anim>
                                    <p:anim calcmode="lin" valueType="num">
                                      <p:cBhvr>
                                        <p:cTn id="81" dur="1000" fill="hold"/>
                                        <p:tgtEl>
                                          <p:spTgt spid="10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1000"/>
                                        <p:tgtEl>
                                          <p:spTgt spid="101"/>
                                        </p:tgtEl>
                                      </p:cBhvr>
                                    </p:animEffect>
                                    <p:anim calcmode="lin" valueType="num">
                                      <p:cBhvr>
                                        <p:cTn id="85" dur="1000" fill="hold"/>
                                        <p:tgtEl>
                                          <p:spTgt spid="101"/>
                                        </p:tgtEl>
                                        <p:attrNameLst>
                                          <p:attrName>ppt_x</p:attrName>
                                        </p:attrNameLst>
                                      </p:cBhvr>
                                      <p:tavLst>
                                        <p:tav tm="0">
                                          <p:val>
                                            <p:strVal val="#ppt_x"/>
                                          </p:val>
                                        </p:tav>
                                        <p:tav tm="100000">
                                          <p:val>
                                            <p:strVal val="#ppt_x"/>
                                          </p:val>
                                        </p:tav>
                                      </p:tavLst>
                                    </p:anim>
                                    <p:anim calcmode="lin" valueType="num">
                                      <p:cBhvr>
                                        <p:cTn id="86" dur="1000" fill="hold"/>
                                        <p:tgtEl>
                                          <p:spTgt spid="10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03"/>
                                        </p:tgtEl>
                                        <p:attrNameLst>
                                          <p:attrName>style.visibility</p:attrName>
                                        </p:attrNameLst>
                                      </p:cBhvr>
                                      <p:to>
                                        <p:strVal val="visible"/>
                                      </p:to>
                                    </p:set>
                                    <p:animEffect transition="in" filter="fade">
                                      <p:cBhvr>
                                        <p:cTn id="89" dur="1000"/>
                                        <p:tgtEl>
                                          <p:spTgt spid="103"/>
                                        </p:tgtEl>
                                      </p:cBhvr>
                                    </p:animEffect>
                                    <p:anim calcmode="lin" valueType="num">
                                      <p:cBhvr>
                                        <p:cTn id="90" dur="1000" fill="hold"/>
                                        <p:tgtEl>
                                          <p:spTgt spid="103"/>
                                        </p:tgtEl>
                                        <p:attrNameLst>
                                          <p:attrName>ppt_x</p:attrName>
                                        </p:attrNameLst>
                                      </p:cBhvr>
                                      <p:tavLst>
                                        <p:tav tm="0">
                                          <p:val>
                                            <p:strVal val="#ppt_x"/>
                                          </p:val>
                                        </p:tav>
                                        <p:tav tm="100000">
                                          <p:val>
                                            <p:strVal val="#ppt_x"/>
                                          </p:val>
                                        </p:tav>
                                      </p:tavLst>
                                    </p:anim>
                                    <p:anim calcmode="lin" valueType="num">
                                      <p:cBhvr>
                                        <p:cTn id="91" dur="1000" fill="hold"/>
                                        <p:tgtEl>
                                          <p:spTgt spid="10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1000"/>
                                        <p:tgtEl>
                                          <p:spTgt spid="104"/>
                                        </p:tgtEl>
                                      </p:cBhvr>
                                    </p:animEffect>
                                    <p:anim calcmode="lin" valueType="num">
                                      <p:cBhvr>
                                        <p:cTn id="95" dur="1000" fill="hold"/>
                                        <p:tgtEl>
                                          <p:spTgt spid="104"/>
                                        </p:tgtEl>
                                        <p:attrNameLst>
                                          <p:attrName>ppt_x</p:attrName>
                                        </p:attrNameLst>
                                      </p:cBhvr>
                                      <p:tavLst>
                                        <p:tav tm="0">
                                          <p:val>
                                            <p:strVal val="#ppt_x"/>
                                          </p:val>
                                        </p:tav>
                                        <p:tav tm="100000">
                                          <p:val>
                                            <p:strVal val="#ppt_x"/>
                                          </p:val>
                                        </p:tav>
                                      </p:tavLst>
                                    </p:anim>
                                    <p:anim calcmode="lin" valueType="num">
                                      <p:cBhvr>
                                        <p:cTn id="96" dur="1000" fill="hold"/>
                                        <p:tgtEl>
                                          <p:spTgt spid="10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1000"/>
                                        <p:tgtEl>
                                          <p:spTgt spid="105"/>
                                        </p:tgtEl>
                                      </p:cBhvr>
                                    </p:animEffect>
                                    <p:anim calcmode="lin" valueType="num">
                                      <p:cBhvr>
                                        <p:cTn id="100" dur="1000" fill="hold"/>
                                        <p:tgtEl>
                                          <p:spTgt spid="105"/>
                                        </p:tgtEl>
                                        <p:attrNameLst>
                                          <p:attrName>ppt_x</p:attrName>
                                        </p:attrNameLst>
                                      </p:cBhvr>
                                      <p:tavLst>
                                        <p:tav tm="0">
                                          <p:val>
                                            <p:strVal val="#ppt_x"/>
                                          </p:val>
                                        </p:tav>
                                        <p:tav tm="100000">
                                          <p:val>
                                            <p:strVal val="#ppt_x"/>
                                          </p:val>
                                        </p:tav>
                                      </p:tavLst>
                                    </p:anim>
                                    <p:anim calcmode="lin" valueType="num">
                                      <p:cBhvr>
                                        <p:cTn id="101" dur="1000" fill="hold"/>
                                        <p:tgtEl>
                                          <p:spTgt spid="10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fade">
                                      <p:cBhvr>
                                        <p:cTn id="104" dur="1000"/>
                                        <p:tgtEl>
                                          <p:spTgt spid="107"/>
                                        </p:tgtEl>
                                      </p:cBhvr>
                                    </p:animEffect>
                                    <p:anim calcmode="lin" valueType="num">
                                      <p:cBhvr>
                                        <p:cTn id="105" dur="1000" fill="hold"/>
                                        <p:tgtEl>
                                          <p:spTgt spid="107"/>
                                        </p:tgtEl>
                                        <p:attrNameLst>
                                          <p:attrName>ppt_x</p:attrName>
                                        </p:attrNameLst>
                                      </p:cBhvr>
                                      <p:tavLst>
                                        <p:tav tm="0">
                                          <p:val>
                                            <p:strVal val="#ppt_x"/>
                                          </p:val>
                                        </p:tav>
                                        <p:tav tm="100000">
                                          <p:val>
                                            <p:strVal val="#ppt_x"/>
                                          </p:val>
                                        </p:tav>
                                      </p:tavLst>
                                    </p:anim>
                                    <p:anim calcmode="lin" valueType="num">
                                      <p:cBhvr>
                                        <p:cTn id="10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fade">
                                      <p:cBhvr>
                                        <p:cTn id="111" dur="1000"/>
                                        <p:tgtEl>
                                          <p:spTgt spid="121"/>
                                        </p:tgtEl>
                                      </p:cBhvr>
                                    </p:animEffect>
                                    <p:anim calcmode="lin" valueType="num">
                                      <p:cBhvr>
                                        <p:cTn id="112" dur="1000" fill="hold"/>
                                        <p:tgtEl>
                                          <p:spTgt spid="121"/>
                                        </p:tgtEl>
                                        <p:attrNameLst>
                                          <p:attrName>ppt_x</p:attrName>
                                        </p:attrNameLst>
                                      </p:cBhvr>
                                      <p:tavLst>
                                        <p:tav tm="0">
                                          <p:val>
                                            <p:strVal val="#ppt_x"/>
                                          </p:val>
                                        </p:tav>
                                        <p:tav tm="100000">
                                          <p:val>
                                            <p:strVal val="#ppt_x"/>
                                          </p:val>
                                        </p:tav>
                                      </p:tavLst>
                                    </p:anim>
                                    <p:anim calcmode="lin" valueType="num">
                                      <p:cBhvr>
                                        <p:cTn id="113" dur="1000" fill="hold"/>
                                        <p:tgtEl>
                                          <p:spTgt spid="1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1000"/>
                                        <p:tgtEl>
                                          <p:spTgt spid="124"/>
                                        </p:tgtEl>
                                      </p:cBhvr>
                                    </p:animEffect>
                                    <p:anim calcmode="lin" valueType="num">
                                      <p:cBhvr>
                                        <p:cTn id="117" dur="1000" fill="hold"/>
                                        <p:tgtEl>
                                          <p:spTgt spid="124"/>
                                        </p:tgtEl>
                                        <p:attrNameLst>
                                          <p:attrName>ppt_x</p:attrName>
                                        </p:attrNameLst>
                                      </p:cBhvr>
                                      <p:tavLst>
                                        <p:tav tm="0">
                                          <p:val>
                                            <p:strVal val="#ppt_x"/>
                                          </p:val>
                                        </p:tav>
                                        <p:tav tm="100000">
                                          <p:val>
                                            <p:strVal val="#ppt_x"/>
                                          </p:val>
                                        </p:tav>
                                      </p:tavLst>
                                    </p:anim>
                                    <p:anim calcmode="lin" valueType="num">
                                      <p:cBhvr>
                                        <p:cTn id="118" dur="1000" fill="hold"/>
                                        <p:tgtEl>
                                          <p:spTgt spid="12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fade">
                                      <p:cBhvr>
                                        <p:cTn id="121" dur="1000"/>
                                        <p:tgtEl>
                                          <p:spTgt spid="96"/>
                                        </p:tgtEl>
                                      </p:cBhvr>
                                    </p:animEffect>
                                    <p:anim calcmode="lin" valueType="num">
                                      <p:cBhvr>
                                        <p:cTn id="122" dur="1000" fill="hold"/>
                                        <p:tgtEl>
                                          <p:spTgt spid="96"/>
                                        </p:tgtEl>
                                        <p:attrNameLst>
                                          <p:attrName>ppt_x</p:attrName>
                                        </p:attrNameLst>
                                      </p:cBhvr>
                                      <p:tavLst>
                                        <p:tav tm="0">
                                          <p:val>
                                            <p:strVal val="#ppt_x"/>
                                          </p:val>
                                        </p:tav>
                                        <p:tav tm="100000">
                                          <p:val>
                                            <p:strVal val="#ppt_x"/>
                                          </p:val>
                                        </p:tav>
                                      </p:tavLst>
                                    </p:anim>
                                    <p:anim calcmode="lin" valueType="num">
                                      <p:cBhvr>
                                        <p:cTn id="123" dur="1000" fill="hold"/>
                                        <p:tgtEl>
                                          <p:spTgt spid="9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1000"/>
                                        <p:tgtEl>
                                          <p:spTgt spid="110"/>
                                        </p:tgtEl>
                                      </p:cBhvr>
                                    </p:animEffect>
                                    <p:anim calcmode="lin" valueType="num">
                                      <p:cBhvr>
                                        <p:cTn id="127" dur="1000" fill="hold"/>
                                        <p:tgtEl>
                                          <p:spTgt spid="110"/>
                                        </p:tgtEl>
                                        <p:attrNameLst>
                                          <p:attrName>ppt_x</p:attrName>
                                        </p:attrNameLst>
                                      </p:cBhvr>
                                      <p:tavLst>
                                        <p:tav tm="0">
                                          <p:val>
                                            <p:strVal val="#ppt_x"/>
                                          </p:val>
                                        </p:tav>
                                        <p:tav tm="100000">
                                          <p:val>
                                            <p:strVal val="#ppt_x"/>
                                          </p:val>
                                        </p:tav>
                                      </p:tavLst>
                                    </p:anim>
                                    <p:anim calcmode="lin" valueType="num">
                                      <p:cBhvr>
                                        <p:cTn id="128" dur="1000" fill="hold"/>
                                        <p:tgtEl>
                                          <p:spTgt spid="11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3"/>
                                        </p:tgtEl>
                                        <p:attrNameLst>
                                          <p:attrName>style.visibility</p:attrName>
                                        </p:attrNameLst>
                                      </p:cBhvr>
                                      <p:to>
                                        <p:strVal val="visible"/>
                                      </p:to>
                                    </p:set>
                                    <p:animEffect transition="in" filter="fade">
                                      <p:cBhvr>
                                        <p:cTn id="131" dur="1000"/>
                                        <p:tgtEl>
                                          <p:spTgt spid="113"/>
                                        </p:tgtEl>
                                      </p:cBhvr>
                                    </p:animEffect>
                                    <p:anim calcmode="lin" valueType="num">
                                      <p:cBhvr>
                                        <p:cTn id="132" dur="1000" fill="hold"/>
                                        <p:tgtEl>
                                          <p:spTgt spid="113"/>
                                        </p:tgtEl>
                                        <p:attrNameLst>
                                          <p:attrName>ppt_x</p:attrName>
                                        </p:attrNameLst>
                                      </p:cBhvr>
                                      <p:tavLst>
                                        <p:tav tm="0">
                                          <p:val>
                                            <p:strVal val="#ppt_x"/>
                                          </p:val>
                                        </p:tav>
                                        <p:tav tm="100000">
                                          <p:val>
                                            <p:strVal val="#ppt_x"/>
                                          </p:val>
                                        </p:tav>
                                      </p:tavLst>
                                    </p:anim>
                                    <p:anim calcmode="lin" valueType="num">
                                      <p:cBhvr>
                                        <p:cTn id="133" dur="1000" fill="hold"/>
                                        <p:tgtEl>
                                          <p:spTgt spid="11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12"/>
                                        </p:tgtEl>
                                        <p:attrNameLst>
                                          <p:attrName>style.visibility</p:attrName>
                                        </p:attrNameLst>
                                      </p:cBhvr>
                                      <p:to>
                                        <p:strVal val="visible"/>
                                      </p:to>
                                    </p:set>
                                    <p:animEffect transition="in" filter="fade">
                                      <p:cBhvr>
                                        <p:cTn id="136" dur="1000"/>
                                        <p:tgtEl>
                                          <p:spTgt spid="112"/>
                                        </p:tgtEl>
                                      </p:cBhvr>
                                    </p:animEffect>
                                    <p:anim calcmode="lin" valueType="num">
                                      <p:cBhvr>
                                        <p:cTn id="137" dur="1000" fill="hold"/>
                                        <p:tgtEl>
                                          <p:spTgt spid="112"/>
                                        </p:tgtEl>
                                        <p:attrNameLst>
                                          <p:attrName>ppt_x</p:attrName>
                                        </p:attrNameLst>
                                      </p:cBhvr>
                                      <p:tavLst>
                                        <p:tav tm="0">
                                          <p:val>
                                            <p:strVal val="#ppt_x"/>
                                          </p:val>
                                        </p:tav>
                                        <p:tav tm="100000">
                                          <p:val>
                                            <p:strVal val="#ppt_x"/>
                                          </p:val>
                                        </p:tav>
                                      </p:tavLst>
                                    </p:anim>
                                    <p:anim calcmode="lin" valueType="num">
                                      <p:cBhvr>
                                        <p:cTn id="138" dur="1000" fill="hold"/>
                                        <p:tgtEl>
                                          <p:spTgt spid="11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16"/>
                                        </p:tgtEl>
                                        <p:attrNameLst>
                                          <p:attrName>style.visibility</p:attrName>
                                        </p:attrNameLst>
                                      </p:cBhvr>
                                      <p:to>
                                        <p:strVal val="visible"/>
                                      </p:to>
                                    </p:set>
                                    <p:animEffect transition="in" filter="fade">
                                      <p:cBhvr>
                                        <p:cTn id="141" dur="1000"/>
                                        <p:tgtEl>
                                          <p:spTgt spid="116"/>
                                        </p:tgtEl>
                                      </p:cBhvr>
                                    </p:animEffect>
                                    <p:anim calcmode="lin" valueType="num">
                                      <p:cBhvr>
                                        <p:cTn id="142" dur="1000" fill="hold"/>
                                        <p:tgtEl>
                                          <p:spTgt spid="116"/>
                                        </p:tgtEl>
                                        <p:attrNameLst>
                                          <p:attrName>ppt_x</p:attrName>
                                        </p:attrNameLst>
                                      </p:cBhvr>
                                      <p:tavLst>
                                        <p:tav tm="0">
                                          <p:val>
                                            <p:strVal val="#ppt_x"/>
                                          </p:val>
                                        </p:tav>
                                        <p:tav tm="100000">
                                          <p:val>
                                            <p:strVal val="#ppt_x"/>
                                          </p:val>
                                        </p:tav>
                                      </p:tavLst>
                                    </p:anim>
                                    <p:anim calcmode="lin" valueType="num">
                                      <p:cBhvr>
                                        <p:cTn id="143" dur="1000" fill="hold"/>
                                        <p:tgtEl>
                                          <p:spTgt spid="11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15"/>
                                        </p:tgtEl>
                                        <p:attrNameLst>
                                          <p:attrName>style.visibility</p:attrName>
                                        </p:attrNameLst>
                                      </p:cBhvr>
                                      <p:to>
                                        <p:strVal val="visible"/>
                                      </p:to>
                                    </p:set>
                                    <p:animEffect transition="in" filter="fade">
                                      <p:cBhvr>
                                        <p:cTn id="146" dur="1000"/>
                                        <p:tgtEl>
                                          <p:spTgt spid="115"/>
                                        </p:tgtEl>
                                      </p:cBhvr>
                                    </p:animEffect>
                                    <p:anim calcmode="lin" valueType="num">
                                      <p:cBhvr>
                                        <p:cTn id="147" dur="1000" fill="hold"/>
                                        <p:tgtEl>
                                          <p:spTgt spid="115"/>
                                        </p:tgtEl>
                                        <p:attrNameLst>
                                          <p:attrName>ppt_x</p:attrName>
                                        </p:attrNameLst>
                                      </p:cBhvr>
                                      <p:tavLst>
                                        <p:tav tm="0">
                                          <p:val>
                                            <p:strVal val="#ppt_x"/>
                                          </p:val>
                                        </p:tav>
                                        <p:tav tm="100000">
                                          <p:val>
                                            <p:strVal val="#ppt_x"/>
                                          </p:val>
                                        </p:tav>
                                      </p:tavLst>
                                    </p:anim>
                                    <p:anim calcmode="lin" valueType="num">
                                      <p:cBhvr>
                                        <p:cTn id="148" dur="1000" fill="hold"/>
                                        <p:tgtEl>
                                          <p:spTgt spid="115"/>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18"/>
                                        </p:tgtEl>
                                        <p:attrNameLst>
                                          <p:attrName>style.visibility</p:attrName>
                                        </p:attrNameLst>
                                      </p:cBhvr>
                                      <p:to>
                                        <p:strVal val="visible"/>
                                      </p:to>
                                    </p:set>
                                    <p:animEffect transition="in" filter="fade">
                                      <p:cBhvr>
                                        <p:cTn id="151" dur="1000"/>
                                        <p:tgtEl>
                                          <p:spTgt spid="118"/>
                                        </p:tgtEl>
                                      </p:cBhvr>
                                    </p:animEffect>
                                    <p:anim calcmode="lin" valueType="num">
                                      <p:cBhvr>
                                        <p:cTn id="152" dur="1000" fill="hold"/>
                                        <p:tgtEl>
                                          <p:spTgt spid="118"/>
                                        </p:tgtEl>
                                        <p:attrNameLst>
                                          <p:attrName>ppt_x</p:attrName>
                                        </p:attrNameLst>
                                      </p:cBhvr>
                                      <p:tavLst>
                                        <p:tav tm="0">
                                          <p:val>
                                            <p:strVal val="#ppt_x"/>
                                          </p:val>
                                        </p:tav>
                                        <p:tav tm="100000">
                                          <p:val>
                                            <p:strVal val="#ppt_x"/>
                                          </p:val>
                                        </p:tav>
                                      </p:tavLst>
                                    </p:anim>
                                    <p:anim calcmode="lin" valueType="num">
                                      <p:cBhvr>
                                        <p:cTn id="153" dur="1000" fill="hold"/>
                                        <p:tgtEl>
                                          <p:spTgt spid="118"/>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119"/>
                                        </p:tgtEl>
                                        <p:attrNameLst>
                                          <p:attrName>style.visibility</p:attrName>
                                        </p:attrNameLst>
                                      </p:cBhvr>
                                      <p:to>
                                        <p:strVal val="visible"/>
                                      </p:to>
                                    </p:set>
                                    <p:animEffect transition="in" filter="fade">
                                      <p:cBhvr>
                                        <p:cTn id="156" dur="1000"/>
                                        <p:tgtEl>
                                          <p:spTgt spid="119"/>
                                        </p:tgtEl>
                                      </p:cBhvr>
                                    </p:animEffect>
                                    <p:anim calcmode="lin" valueType="num">
                                      <p:cBhvr>
                                        <p:cTn id="157" dur="1000" fill="hold"/>
                                        <p:tgtEl>
                                          <p:spTgt spid="119"/>
                                        </p:tgtEl>
                                        <p:attrNameLst>
                                          <p:attrName>ppt_x</p:attrName>
                                        </p:attrNameLst>
                                      </p:cBhvr>
                                      <p:tavLst>
                                        <p:tav tm="0">
                                          <p:val>
                                            <p:strVal val="#ppt_x"/>
                                          </p:val>
                                        </p:tav>
                                        <p:tav tm="100000">
                                          <p:val>
                                            <p:strVal val="#ppt_x"/>
                                          </p:val>
                                        </p:tav>
                                      </p:tavLst>
                                    </p:anim>
                                    <p:anim calcmode="lin" valueType="num">
                                      <p:cBhvr>
                                        <p:cTn id="158"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131"/>
                                        </p:tgtEl>
                                        <p:attrNameLst>
                                          <p:attrName>style.visibility</p:attrName>
                                        </p:attrNameLst>
                                      </p:cBhvr>
                                      <p:to>
                                        <p:strVal val="visible"/>
                                      </p:to>
                                    </p:set>
                                    <p:animEffect transition="in" filter="fade">
                                      <p:cBhvr>
                                        <p:cTn id="163" dur="1000"/>
                                        <p:tgtEl>
                                          <p:spTgt spid="131"/>
                                        </p:tgtEl>
                                      </p:cBhvr>
                                    </p:animEffect>
                                    <p:anim calcmode="lin" valueType="num">
                                      <p:cBhvr>
                                        <p:cTn id="164" dur="1000" fill="hold"/>
                                        <p:tgtEl>
                                          <p:spTgt spid="131"/>
                                        </p:tgtEl>
                                        <p:attrNameLst>
                                          <p:attrName>ppt_x</p:attrName>
                                        </p:attrNameLst>
                                      </p:cBhvr>
                                      <p:tavLst>
                                        <p:tav tm="0">
                                          <p:val>
                                            <p:strVal val="#ppt_x"/>
                                          </p:val>
                                        </p:tav>
                                        <p:tav tm="100000">
                                          <p:val>
                                            <p:strVal val="#ppt_x"/>
                                          </p:val>
                                        </p:tav>
                                      </p:tavLst>
                                    </p:anim>
                                    <p:anim calcmode="lin" valueType="num">
                                      <p:cBhvr>
                                        <p:cTn id="165" dur="1000" fill="hold"/>
                                        <p:tgtEl>
                                          <p:spTgt spid="131"/>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30"/>
                                        </p:tgtEl>
                                        <p:attrNameLst>
                                          <p:attrName>style.visibility</p:attrName>
                                        </p:attrNameLst>
                                      </p:cBhvr>
                                      <p:to>
                                        <p:strVal val="visible"/>
                                      </p:to>
                                    </p:set>
                                    <p:animEffect transition="in" filter="fade">
                                      <p:cBhvr>
                                        <p:cTn id="168" dur="1000"/>
                                        <p:tgtEl>
                                          <p:spTgt spid="130"/>
                                        </p:tgtEl>
                                      </p:cBhvr>
                                    </p:animEffect>
                                    <p:anim calcmode="lin" valueType="num">
                                      <p:cBhvr>
                                        <p:cTn id="169" dur="1000" fill="hold"/>
                                        <p:tgtEl>
                                          <p:spTgt spid="130"/>
                                        </p:tgtEl>
                                        <p:attrNameLst>
                                          <p:attrName>ppt_x</p:attrName>
                                        </p:attrNameLst>
                                      </p:cBhvr>
                                      <p:tavLst>
                                        <p:tav tm="0">
                                          <p:val>
                                            <p:strVal val="#ppt_x"/>
                                          </p:val>
                                        </p:tav>
                                        <p:tav tm="100000">
                                          <p:val>
                                            <p:strVal val="#ppt_x"/>
                                          </p:val>
                                        </p:tav>
                                      </p:tavLst>
                                    </p:anim>
                                    <p:anim calcmode="lin" valueType="num">
                                      <p:cBhvr>
                                        <p:cTn id="170" dur="1000" fill="hold"/>
                                        <p:tgtEl>
                                          <p:spTgt spid="130"/>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25"/>
                                        </p:tgtEl>
                                        <p:attrNameLst>
                                          <p:attrName>style.visibility</p:attrName>
                                        </p:attrNameLst>
                                      </p:cBhvr>
                                      <p:to>
                                        <p:strVal val="visible"/>
                                      </p:to>
                                    </p:set>
                                    <p:animEffect transition="in" filter="fade">
                                      <p:cBhvr>
                                        <p:cTn id="173" dur="1000"/>
                                        <p:tgtEl>
                                          <p:spTgt spid="125"/>
                                        </p:tgtEl>
                                      </p:cBhvr>
                                    </p:animEffect>
                                    <p:anim calcmode="lin" valueType="num">
                                      <p:cBhvr>
                                        <p:cTn id="174" dur="1000" fill="hold"/>
                                        <p:tgtEl>
                                          <p:spTgt spid="125"/>
                                        </p:tgtEl>
                                        <p:attrNameLst>
                                          <p:attrName>ppt_x</p:attrName>
                                        </p:attrNameLst>
                                      </p:cBhvr>
                                      <p:tavLst>
                                        <p:tav tm="0">
                                          <p:val>
                                            <p:strVal val="#ppt_x"/>
                                          </p:val>
                                        </p:tav>
                                        <p:tav tm="100000">
                                          <p:val>
                                            <p:strVal val="#ppt_x"/>
                                          </p:val>
                                        </p:tav>
                                      </p:tavLst>
                                    </p:anim>
                                    <p:anim calcmode="lin" valueType="num">
                                      <p:cBhvr>
                                        <p:cTn id="175" dur="1000" fill="hold"/>
                                        <p:tgtEl>
                                          <p:spTgt spid="125"/>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27"/>
                                        </p:tgtEl>
                                        <p:attrNameLst>
                                          <p:attrName>style.visibility</p:attrName>
                                        </p:attrNameLst>
                                      </p:cBhvr>
                                      <p:to>
                                        <p:strVal val="visible"/>
                                      </p:to>
                                    </p:set>
                                    <p:animEffect transition="in" filter="fade">
                                      <p:cBhvr>
                                        <p:cTn id="178" dur="1000"/>
                                        <p:tgtEl>
                                          <p:spTgt spid="127"/>
                                        </p:tgtEl>
                                      </p:cBhvr>
                                    </p:animEffect>
                                    <p:anim calcmode="lin" valueType="num">
                                      <p:cBhvr>
                                        <p:cTn id="179" dur="1000" fill="hold"/>
                                        <p:tgtEl>
                                          <p:spTgt spid="127"/>
                                        </p:tgtEl>
                                        <p:attrNameLst>
                                          <p:attrName>ppt_x</p:attrName>
                                        </p:attrNameLst>
                                      </p:cBhvr>
                                      <p:tavLst>
                                        <p:tav tm="0">
                                          <p:val>
                                            <p:strVal val="#ppt_x"/>
                                          </p:val>
                                        </p:tav>
                                        <p:tav tm="100000">
                                          <p:val>
                                            <p:strVal val="#ppt_x"/>
                                          </p:val>
                                        </p:tav>
                                      </p:tavLst>
                                    </p:anim>
                                    <p:anim calcmode="lin" valueType="num">
                                      <p:cBhvr>
                                        <p:cTn id="180" dur="1000" fill="hold"/>
                                        <p:tgtEl>
                                          <p:spTgt spid="127"/>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128"/>
                                        </p:tgtEl>
                                        <p:attrNameLst>
                                          <p:attrName>style.visibility</p:attrName>
                                        </p:attrNameLst>
                                      </p:cBhvr>
                                      <p:to>
                                        <p:strVal val="visible"/>
                                      </p:to>
                                    </p:set>
                                    <p:animEffect transition="in" filter="fade">
                                      <p:cBhvr>
                                        <p:cTn id="183" dur="1000"/>
                                        <p:tgtEl>
                                          <p:spTgt spid="128"/>
                                        </p:tgtEl>
                                      </p:cBhvr>
                                    </p:animEffect>
                                    <p:anim calcmode="lin" valueType="num">
                                      <p:cBhvr>
                                        <p:cTn id="184" dur="1000" fill="hold"/>
                                        <p:tgtEl>
                                          <p:spTgt spid="128"/>
                                        </p:tgtEl>
                                        <p:attrNameLst>
                                          <p:attrName>ppt_x</p:attrName>
                                        </p:attrNameLst>
                                      </p:cBhvr>
                                      <p:tavLst>
                                        <p:tav tm="0">
                                          <p:val>
                                            <p:strVal val="#ppt_x"/>
                                          </p:val>
                                        </p:tav>
                                        <p:tav tm="100000">
                                          <p:val>
                                            <p:strVal val="#ppt_x"/>
                                          </p:val>
                                        </p:tav>
                                      </p:tavLst>
                                    </p:anim>
                                    <p:anim calcmode="lin" valueType="num">
                                      <p:cBhvr>
                                        <p:cTn id="185" dur="1000" fill="hold"/>
                                        <p:tgtEl>
                                          <p:spTgt spid="128"/>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29"/>
                                        </p:tgtEl>
                                        <p:attrNameLst>
                                          <p:attrName>style.visibility</p:attrName>
                                        </p:attrNameLst>
                                      </p:cBhvr>
                                      <p:to>
                                        <p:strVal val="visible"/>
                                      </p:to>
                                    </p:set>
                                    <p:animEffect transition="in" filter="fade">
                                      <p:cBhvr>
                                        <p:cTn id="188" dur="1000"/>
                                        <p:tgtEl>
                                          <p:spTgt spid="129"/>
                                        </p:tgtEl>
                                      </p:cBhvr>
                                    </p:animEffect>
                                    <p:anim calcmode="lin" valueType="num">
                                      <p:cBhvr>
                                        <p:cTn id="189" dur="1000" fill="hold"/>
                                        <p:tgtEl>
                                          <p:spTgt spid="129"/>
                                        </p:tgtEl>
                                        <p:attrNameLst>
                                          <p:attrName>ppt_x</p:attrName>
                                        </p:attrNameLst>
                                      </p:cBhvr>
                                      <p:tavLst>
                                        <p:tav tm="0">
                                          <p:val>
                                            <p:strVal val="#ppt_x"/>
                                          </p:val>
                                        </p:tav>
                                        <p:tav tm="100000">
                                          <p:val>
                                            <p:strVal val="#ppt_x"/>
                                          </p:val>
                                        </p:tav>
                                      </p:tavLst>
                                    </p:anim>
                                    <p:anim calcmode="lin" valueType="num">
                                      <p:cBhvr>
                                        <p:cTn id="190"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7" grpId="0" animBg="1"/>
      <p:bldP spid="88" grpId="0" animBg="1"/>
      <p:bldP spid="89" grpId="0" animBg="1"/>
      <p:bldP spid="91" grpId="0" animBg="1"/>
      <p:bldP spid="92" grpId="0" animBg="1"/>
      <p:bldP spid="94" grpId="0" animBg="1"/>
      <p:bldP spid="95" grpId="0" animBg="1"/>
      <p:bldP spid="96" grpId="0" animBg="1"/>
      <p:bldP spid="99" grpId="0" animBg="1"/>
      <p:bldP spid="100" grpId="0" animBg="1"/>
      <p:bldP spid="101" grpId="0" animBg="1"/>
      <p:bldP spid="103" grpId="0" animBg="1"/>
      <p:bldP spid="104" grpId="0" animBg="1"/>
      <p:bldP spid="105" grpId="0" animBg="1"/>
      <p:bldP spid="107" grpId="0" animBg="1"/>
      <p:bldP spid="109" grpId="0" animBg="1"/>
      <p:bldP spid="110" grpId="0" animBg="1"/>
      <p:bldP spid="112" grpId="0" animBg="1"/>
      <p:bldP spid="113" grpId="0" animBg="1"/>
      <p:bldP spid="115" grpId="0" animBg="1"/>
      <p:bldP spid="116" grpId="0" animBg="1"/>
      <p:bldP spid="118" grpId="0" animBg="1"/>
      <p:bldP spid="119" grpId="0" animBg="1"/>
      <p:bldP spid="121" grpId="0" animBg="1"/>
      <p:bldP spid="4" grpId="0"/>
      <p:bldP spid="122" grpId="0"/>
      <p:bldP spid="124" grpId="0"/>
      <p:bldP spid="125" grpId="0" animBg="1"/>
      <p:bldP spid="127" grpId="0" animBg="1"/>
      <p:bldP spid="128" grpId="0" animBg="1"/>
      <p:bldP spid="129" grpId="0" animBg="1"/>
      <p:bldP spid="130" grpId="0" animBg="1"/>
      <p:bldP spid="131" grpId="0"/>
    </p:bldLst>
  </p:timing>
</p:sld>
</file>

<file path=ppt/theme/theme1.xml><?xml version="1.0" encoding="utf-8"?>
<a:theme xmlns:a="http://schemas.openxmlformats.org/drawingml/2006/main" name="ENTSOG_120627_Template_Presentation">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ntsogDocumentCategory xmlns="715a6a3a-92ca-498c-9c3c-67e3d02e0dd6">1</EntsogDocumentCategory>
    <DocumentOrigin xmlns="715a6a3a-92ca-498c-9c3c-67e3d02e0dd6">18</DocumentOrigin>
    <PlannedDateApproval_x0020_GAS xmlns="715a6a3a-92ca-498c-9c3c-67e3d02e0dd6" xsi:nil="true"/>
    <_DCDateModified xmlns="http://schemas.microsoft.com/sharepoint/v3/fields">2014-02-14T14:24:00+00:00</_DCDateModified>
    <EntsogDocumentStatus xmlns="715a6a3a-92ca-498c-9c3c-67e3d02e0dd6">7</EntsogDocumentStatus>
    <DocumentType xmlns="715a6a3a-92ca-498c-9c3c-67e3d02e0dd6">11</DocumentType>
    <Meetings xmlns="715a6a3a-92ca-498c-9c3c-67e3d02e0dd6">19/02/2014</Meetings>
    <EntsogDocumentCode xmlns="715a6a3a-92ca-498c-9c3c-67e3d02e0dd6" xsi:nil="true"/>
    <PlannedDateApproval_x0020_BOA xmlns="715a6a3a-92ca-498c-9c3c-67e3d02e0dd6" xsi:nil="true"/>
    <WorkstreamCode xmlns="715a6a3a-92ca-498c-9c3c-67e3d02e0dd6">10</WorkstreamCode>
    <_DCDateCreated xmlns="http://schemas.microsoft.com/sharepoint/v3/fields">2014-02-14T14:24:00+00:00</_DCDateCreated>
  </documentManagement>
</p:properties>
</file>

<file path=customXml/item3.xml><?xml version="1.0" encoding="utf-8"?>
<ct:contentTypeSchema xmlns:ct="http://schemas.microsoft.com/office/2006/metadata/contentType" xmlns:ma="http://schemas.microsoft.com/office/2006/metadata/properties/metaAttributes" ct:_="" ma:_="" ma:contentTypeName="EntsogDocument" ma:contentTypeID="0x01010054454750B1B940428917959955031DCB010300BB7710452A044043A8516CD4B1CC2D43" ma:contentTypeVersion="30" ma:contentTypeDescription="General document without approval" ma:contentTypeScope="" ma:versionID="0a7f92af556348f3ac37383c63a16c19">
  <xsd:schema xmlns:xsd="http://www.w3.org/2001/XMLSchema" xmlns:xs="http://www.w3.org/2001/XMLSchema" xmlns:p="http://schemas.microsoft.com/office/2006/metadata/properties" xmlns:ns1="715a6a3a-92ca-498c-9c3c-67e3d02e0dd6" xmlns:ns3="http://schemas.microsoft.com/sharepoint/v3/fields" targetNamespace="http://schemas.microsoft.com/office/2006/metadata/properties" ma:root="true" ma:fieldsID="8bee91f12fb462a83f696acdc43c9726" ns1:_="" ns3:_="">
    <xsd:import namespace="715a6a3a-92ca-498c-9c3c-67e3d02e0dd6"/>
    <xsd:import namespace="http://schemas.microsoft.com/sharepoint/v3/fields"/>
    <xsd:element name="properties">
      <xsd:complexType>
        <xsd:sequence>
          <xsd:element name="documentManagement">
            <xsd:complexType>
              <xsd:all>
                <xsd:element ref="ns1:WorkstreamCode"/>
                <xsd:element ref="ns1:EntsogDocumentCode" minOccurs="0"/>
                <xsd:element ref="ns1:EntsogDocumentStatus"/>
                <xsd:element ref="ns3:_DCDateCreated"/>
                <xsd:element ref="ns3:_DCDateModified"/>
                <xsd:element ref="ns1:Meetings" minOccurs="0"/>
                <xsd:element ref="ns1:DocumentOrigin"/>
                <xsd:element ref="ns1:EntsogDocumentCategory"/>
                <xsd:element ref="ns1:DocumentType"/>
                <xsd:element ref="ns1:PlannedDateApproval_x0020_BOA" minOccurs="0"/>
                <xsd:element ref="ns1:PlannedDateApproval_x0020_GAS" minOccurs="0"/>
                <xsd:element ref="ns1:WorkstreamCode_x003a_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a6a3a-92ca-498c-9c3c-67e3d02e0dd6" elementFormDefault="qualified">
    <xsd:import namespace="http://schemas.microsoft.com/office/2006/documentManagement/types"/>
    <xsd:import namespace="http://schemas.microsoft.com/office/infopath/2007/PartnerControls"/>
    <xsd:element name="WorkstreamCode" ma:index="0" ma:displayName="WorkstreamCode" ma:description="Streamcode working group" ma:list="{c476bced-ffd4-4638-97a6-8fd3451b0218}" ma:internalName="WorkstreamCode" ma:readOnly="false" ma:showField="WGLabel" ma:web="715a6a3a-92ca-498c-9c3c-67e3d02e0dd6">
      <xsd:simpleType>
        <xsd:restriction base="dms:Lookup"/>
      </xsd:simpleType>
    </xsd:element>
    <xsd:element name="EntsogDocumentCode" ma:index="1" nillable="true" ma:displayName="Doc Code" ma:internalName="EntsogDocumentCode" ma:readOnly="false">
      <xsd:simpleType>
        <xsd:restriction base="dms:Text">
          <xsd:maxLength value="10"/>
        </xsd:restriction>
      </xsd:simpleType>
    </xsd:element>
    <xsd:element name="EntsogDocumentStatus" ma:index="4" ma:displayName="EntsogDocumentStatus" ma:description="EntsogDocumentStatus" ma:list="{c97218d1-20fd-48ba-a077-83a724791338}" ma:internalName="EntsogDocumentStatus" ma:readOnly="false" ma:showField="Title" ma:web="715a6a3a-92ca-498c-9c3c-67e3d02e0dd6">
      <xsd:simpleType>
        <xsd:restriction base="dms:Lookup"/>
      </xsd:simpleType>
    </xsd:element>
    <xsd:element name="Meetings" ma:index="9" nillable="true" ma:displayName="Meetings" ma:description="Use to indicate date(s) of meeting(s) where the document was/is to be discussed" ma:internalName="Meetings" ma:readOnly="false">
      <xsd:simpleType>
        <xsd:restriction base="dms:Note">
          <xsd:maxLength value="255"/>
        </xsd:restriction>
      </xsd:simpleType>
    </xsd:element>
    <xsd:element name="DocumentOrigin" ma:index="10" ma:displayName="Doc Origin" ma:list="{1e92cf83-e787-412b-814c-e59372485d5d}" ma:internalName="DocumentOrigin" ma:readOnly="false" ma:showField="Title" ma:web="715a6a3a-92ca-498c-9c3c-67e3d02e0dd6">
      <xsd:simpleType>
        <xsd:restriction base="dms:Lookup"/>
      </xsd:simpleType>
    </xsd:element>
    <xsd:element name="EntsogDocumentCategory" ma:index="11" ma:displayName="Doc Category" ma:list="{141306a9-f22e-442b-b05c-3c01a1349a89}" ma:internalName="EntsogDocumentCategory" ma:readOnly="false" ma:showField="Title" ma:web="715a6a3a-92ca-498c-9c3c-67e3d02e0dd6">
      <xsd:simpleType>
        <xsd:restriction base="dms:Lookup"/>
      </xsd:simpleType>
    </xsd:element>
    <xsd:element name="DocumentType" ma:index="12" ma:displayName="Doc Type" ma:list="{c7250a40-e888-46fd-8755-e45876922745}" ma:internalName="DocumentType" ma:readOnly="false" ma:showField="Title" ma:web="715a6a3a-92ca-498c-9c3c-67e3d02e0dd6">
      <xsd:simpleType>
        <xsd:restriction base="dms:Lookup"/>
      </xsd:simpleType>
    </xsd:element>
    <xsd:element name="PlannedDateApproval_x0020_BOA" ma:index="13" nillable="true" ma:displayName="PlannedDateApproval BOA" ma:format="DateOnly" ma:internalName="PlannedDateApproval_x0020_BOA">
      <xsd:simpleType>
        <xsd:restriction base="dms:DateTime"/>
      </xsd:simpleType>
    </xsd:element>
    <xsd:element name="PlannedDateApproval_x0020_GAS" ma:index="14" nillable="true" ma:displayName="PlannedDateApproval GAS" ma:format="DateOnly" ma:internalName="PlannedDateApproval_x0020_GAS">
      <xsd:simpleType>
        <xsd:restriction base="dms:DateTime"/>
      </xsd:simpleType>
    </xsd:element>
    <xsd:element name="WorkstreamCode_x003a_Title" ma:index="22" nillable="true" ma:displayName="WorkstreamCode:Title" ma:list="{c476bced-ffd4-4638-97a6-8fd3451b0218}" ma:internalName="WorkstreamCode_x003A_Title" ma:readOnly="true" ma:showField="Title" ma:web="715a6a3a-92ca-498c-9c3c-67e3d02e0dd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5" ma:displayName="Date Created" ma:default="[today]" ma:description="The date on which this resource was created" ma:format="DateTime" ma:internalName="_DCDateCreated" ma:readOnly="false">
      <xsd:simpleType>
        <xsd:restriction base="dms:DateTime"/>
      </xsd:simpleType>
    </xsd:element>
    <xsd:element name="_DCDateModified" ma:index="6" ma:displayName="Date Modified" ma:default="[today]" ma:description="The date on which this resource was last modified" ma:format="DateTime" ma:internalName="_DCDateModifi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axOccurs="1" ma:index="3" ma:displayName="Title"/>
        <xsd:element ref="dc:subject" minOccurs="0" maxOccurs="1" ma:displayName="Subject"/>
        <xsd:element ref="dc:description" minOccurs="0" maxOccurs="1" ma:index="8" ma:displayName="Comments"/>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DDBC3-5C0D-444F-97D2-BD986BD733A2}">
  <ds:schemaRefs>
    <ds:schemaRef ds:uri="http://schemas.microsoft.com/sharepoint/v3/contenttype/forms"/>
  </ds:schemaRefs>
</ds:datastoreItem>
</file>

<file path=customXml/itemProps2.xml><?xml version="1.0" encoding="utf-8"?>
<ds:datastoreItem xmlns:ds="http://schemas.openxmlformats.org/officeDocument/2006/customXml" ds:itemID="{65F5E393-5A7B-403B-865C-AB5F6EA30A2C}">
  <ds:schemaRefs>
    <ds:schemaRef ds:uri="http://schemas.microsoft.com/sharepoint/v3/fields"/>
    <ds:schemaRef ds:uri="715a6a3a-92ca-498c-9c3c-67e3d02e0dd6"/>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44F9194-64D2-43F1-B952-B4A7BEED6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a6a3a-92ca-498c-9c3c-67e3d02e0dd6"/>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ENTSOG_120627_Template_Presentation</Template>
  <TotalTime>3925</TotalTime>
  <Words>1625</Words>
  <Application>Microsoft Office PowerPoint</Application>
  <PresentationFormat>On-screen Show (4:3)</PresentationFormat>
  <Paragraphs>523</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ENTSOG_120627_Template_Presentation</vt:lpstr>
      <vt:lpstr>Worksheet</vt:lpstr>
      <vt:lpstr>Microsoft Excel Worksheet</vt:lpstr>
      <vt:lpstr>Cost-Benefit Analysis Modelling: indicators &amp; Monetization</vt:lpstr>
      <vt:lpstr>To go beyond direct impact of the project</vt:lpstr>
      <vt:lpstr>Example of indirect benefit</vt:lpstr>
      <vt:lpstr>The modelling approach to monetization -1 </vt:lpstr>
      <vt:lpstr>Temporal optimization of the year</vt:lpstr>
      <vt:lpstr>Modelling of seasons are interlinked</vt:lpstr>
      <vt:lpstr>Gas flow from season to the other through UGS</vt:lpstr>
      <vt:lpstr>The monetized layers</vt:lpstr>
      <vt:lpstr>Where costs are measured - 1</vt:lpstr>
      <vt:lpstr>Where costs are measured - 2</vt:lpstr>
      <vt:lpstr>Focus on power generation</vt:lpstr>
      <vt:lpstr>An actual example</vt:lpstr>
      <vt:lpstr>Split of European bill per country</vt:lpstr>
      <vt:lpstr>Example of calculation</vt:lpstr>
      <vt:lpstr>Remaining Flexibility</vt:lpstr>
      <vt:lpstr>Remaining Flexibility – UGS Kavala</vt:lpstr>
      <vt:lpstr>Price convergence</vt:lpstr>
      <vt:lpstr>Price convergence – UGS South Kavala &amp; GIPL</vt:lpstr>
      <vt:lpstr>Supply Source Dependence</vt:lpstr>
      <vt:lpstr>Olivier Lebois Business Area Manager, System Development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SJWS 3 on Infrastructure projects</dc:title>
  <dc:creator>Olivier Lebois</dc:creator>
  <cp:lastModifiedBy>Olivier Lebois</cp:lastModifiedBy>
  <cp:revision>246</cp:revision>
  <cp:lastPrinted>2012-02-02T11:14:35Z</cp:lastPrinted>
  <dcterms:created xsi:type="dcterms:W3CDTF">2013-04-02T08:07:21Z</dcterms:created>
  <dcterms:modified xsi:type="dcterms:W3CDTF">2014-05-15T09:13:51Z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0x01010054454750B1B940428917959955031DCB010300BB7710452A044043A8516CD4B1CC2D43</vt:lpwstr>
  </property>
</Properties>
</file>