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273" r:id="rId4"/>
    <p:sldId id="272" r:id="rId5"/>
    <p:sldId id="293" r:id="rId6"/>
    <p:sldId id="274" r:id="rId7"/>
    <p:sldId id="276" r:id="rId8"/>
    <p:sldId id="283" r:id="rId9"/>
    <p:sldId id="301" r:id="rId10"/>
    <p:sldId id="302" r:id="rId11"/>
    <p:sldId id="284" r:id="rId12"/>
    <p:sldId id="299" r:id="rId13"/>
    <p:sldId id="300" r:id="rId14"/>
    <p:sldId id="285" r:id="rId15"/>
    <p:sldId id="296" r:id="rId16"/>
    <p:sldId id="297" r:id="rId17"/>
    <p:sldId id="298" r:id="rId18"/>
    <p:sldId id="291" r:id="rId19"/>
    <p:sldId id="286" r:id="rId20"/>
    <p:sldId id="294" r:id="rId21"/>
    <p:sldId id="277" r:id="rId22"/>
    <p:sldId id="289" r:id="rId23"/>
    <p:sldId id="278" r:id="rId24"/>
    <p:sldId id="281" r:id="rId25"/>
    <p:sldId id="282" r:id="rId2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36E7A-5EE9-4CD2-8E4C-79889C136F15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C8F7D-2B9C-4941-BDD5-6E254B647E3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4566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839544" cy="4114800"/>
          </a:xfrm>
        </p:spPr>
        <p:txBody>
          <a:bodyPr/>
          <a:lstStyle/>
          <a:p>
            <a:pPr lvl="0" indent="-342900" fontAlgn="base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E626B-8824-4464-97A7-244F2FBD077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916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7912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901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6869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7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0" y="0"/>
            <a:ext cx="9159875" cy="2400300"/>
          </a:xfrm>
          <a:custGeom>
            <a:avLst/>
            <a:gdLst>
              <a:gd name="T0" fmla="*/ 0 w 5760"/>
              <a:gd name="T1" fmla="*/ 0 h 1512"/>
              <a:gd name="T2" fmla="*/ 0 w 5760"/>
              <a:gd name="T3" fmla="*/ 1368 h 1512"/>
              <a:gd name="T4" fmla="*/ 1008 w 5760"/>
              <a:gd name="T5" fmla="*/ 1368 h 1512"/>
              <a:gd name="T6" fmla="*/ 1152 w 5760"/>
              <a:gd name="T7" fmla="*/ 1512 h 1512"/>
              <a:gd name="T8" fmla="*/ 1296 w 5760"/>
              <a:gd name="T9" fmla="*/ 1368 h 1512"/>
              <a:gd name="T10" fmla="*/ 5760 w 5760"/>
              <a:gd name="T11" fmla="*/ 1368 h 1512"/>
              <a:gd name="T12" fmla="*/ 5760 w 5760"/>
              <a:gd name="T13" fmla="*/ 0 h 1512"/>
              <a:gd name="T14" fmla="*/ 0 w 5760"/>
              <a:gd name="T15" fmla="*/ 0 h 15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60" h="1512">
                <a:moveTo>
                  <a:pt x="0" y="0"/>
                </a:moveTo>
                <a:lnTo>
                  <a:pt x="0" y="1368"/>
                </a:lnTo>
                <a:lnTo>
                  <a:pt x="1008" y="1368"/>
                </a:lnTo>
                <a:lnTo>
                  <a:pt x="1152" y="1512"/>
                </a:lnTo>
                <a:lnTo>
                  <a:pt x="1296" y="1368"/>
                </a:lnTo>
                <a:lnTo>
                  <a:pt x="5760" y="1368"/>
                </a:lnTo>
                <a:lnTo>
                  <a:pt x="576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H="1" flipV="1">
            <a:off x="6858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4003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685800" y="43434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2400300" y="2971800"/>
            <a:ext cx="457200" cy="342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28700" y="3216275"/>
            <a:ext cx="1439863" cy="1241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000">
                <a:solidFill>
                  <a:srgbClr val="000000"/>
                </a:solidFill>
              </a:rPr>
              <a:t>Place your chosen image here. The four corners must just cover the arrow tips. For covers, the three pictures should be the same size and in a straight line.   </a:t>
            </a:r>
            <a:endParaRPr lang="en-GB"/>
          </a:p>
        </p:txBody>
      </p:sp>
      <p:pic>
        <p:nvPicPr>
          <p:cNvPr id="10" name="Picture 10" descr="National_Grid_logo_bl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342900"/>
            <a:ext cx="1830388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593725" y="1279525"/>
            <a:ext cx="8043863" cy="639763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71500" y="5164138"/>
            <a:ext cx="8043863" cy="503237"/>
          </a:xfrm>
        </p:spPr>
        <p:txBody>
          <a:bodyPr/>
          <a:lstStyle>
            <a:lvl1pPr marL="0" indent="0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09088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117BB1-4120-4C62-943D-DD4395164A6E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565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99A437-91C7-4EE7-906F-8C6ED0387E90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406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72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485900"/>
            <a:ext cx="39687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23A50F-5EF6-4AE9-91BB-DA105F792ABA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09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D8D44-E8DF-4F44-9FFF-EEA98D24BEFD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560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044388-5E1F-4EAA-846F-92E3AD34086D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878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41D1E-6621-4343-98A5-9BBFEC3CD9A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158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B3E28C-FFB0-4B14-82D1-35CC298D747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80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6521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6AF241-75CA-40A1-A9EC-CF943066FEEB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45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40EDD5-CED2-4707-AAFF-F8A35213E8EA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61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4325" y="762000"/>
            <a:ext cx="2022475" cy="5372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3725" y="762000"/>
            <a:ext cx="5918200" cy="5372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56B3A0-D55D-497B-8C53-40B021844026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9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2544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262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06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308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0042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762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552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038CA-348E-4AC9-81B8-9C49FE250529}" type="datetimeFigureOut">
              <a:rPr lang="nl-NL" smtClean="0"/>
              <a:t>25-11-2013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5F883-7BB9-4A6A-81DE-8AE39E6D7D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527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79C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79C1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81750"/>
            <a:ext cx="2133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232573-70DD-470E-B209-979F5D7C06EF}" type="slidenum">
              <a:rPr lang="en-US" b="1">
                <a:solidFill>
                  <a:srgbClr val="0079C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b="1">
              <a:solidFill>
                <a:srgbClr val="0079C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00088" y="1382713"/>
            <a:ext cx="7999412" cy="1587"/>
          </a:xfrm>
          <a:prstGeom prst="line">
            <a:avLst/>
          </a:prstGeom>
          <a:ln w="19050" cap="flat" cmpd="sng" algn="ctr">
            <a:solidFill>
              <a:srgbClr val="2478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762000"/>
            <a:ext cx="8093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1485900"/>
            <a:ext cx="80899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638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79C1"/>
          </a:solidFill>
          <a:latin typeface="Arial" charset="0"/>
          <a:ea typeface="ＭＳ Ｐゴシック" pitchFamily="48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2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20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0"/>
        </a:spcBef>
        <a:spcAft>
          <a:spcPct val="50000"/>
        </a:spcAft>
        <a:buClr>
          <a:srgbClr val="0079C1"/>
        </a:buClr>
        <a:buFont typeface="Wingdings 2" pitchFamily="18" charset="2"/>
        <a:buChar char="¾"/>
        <a:defRPr sz="16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3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225550"/>
            <a:ext cx="8064896" cy="43624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rgbClr val="0070C0"/>
                </a:solidFill>
              </a:rPr>
              <a:t>Gas Regional Investment Plan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North West Europe 2013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/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/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>Presentation for </a:t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>ENTSOG (November 26</a:t>
            </a:r>
            <a:r>
              <a:rPr lang="en-US" sz="3600" baseline="30000" dirty="0" smtClean="0">
                <a:solidFill>
                  <a:srgbClr val="0070C0"/>
                </a:solidFill>
              </a:rPr>
              <a:t>th </a:t>
            </a:r>
            <a:r>
              <a:rPr lang="en-US" sz="3600" dirty="0" smtClean="0">
                <a:solidFill>
                  <a:srgbClr val="0070C0"/>
                </a:solidFill>
              </a:rPr>
              <a:t>2013, Brussels) </a:t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>and</a:t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600" dirty="0" smtClean="0">
                <a:solidFill>
                  <a:srgbClr val="0070C0"/>
                </a:solidFill>
              </a:rPr>
              <a:t>GRI NW SG (November 28</a:t>
            </a:r>
            <a:r>
              <a:rPr lang="en-US" sz="3600" baseline="30000" dirty="0" smtClean="0">
                <a:solidFill>
                  <a:srgbClr val="0070C0"/>
                </a:solidFill>
              </a:rPr>
              <a:t>th</a:t>
            </a:r>
            <a:r>
              <a:rPr lang="en-US" sz="3600" dirty="0" smtClean="0">
                <a:solidFill>
                  <a:srgbClr val="0070C0"/>
                </a:solidFill>
              </a:rPr>
              <a:t> 2013, Stockholm), </a:t>
            </a:r>
            <a:br>
              <a:rPr lang="en-US" sz="3600" dirty="0" smtClean="0">
                <a:solidFill>
                  <a:srgbClr val="0070C0"/>
                </a:solidFill>
              </a:rPr>
            </a:br>
            <a:r>
              <a:rPr lang="en-US" sz="3200" dirty="0" smtClean="0">
                <a:solidFill>
                  <a:srgbClr val="0070C0"/>
                </a:solidFill>
              </a:rPr>
              <a:t/>
            </a:r>
            <a:br>
              <a:rPr lang="en-US" sz="3200" dirty="0" smtClean="0">
                <a:solidFill>
                  <a:srgbClr val="0070C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1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Annual and peak demand</a:t>
            </a:r>
          </a:p>
          <a:p>
            <a:r>
              <a:rPr lang="en-US" sz="1800" dirty="0" smtClean="0"/>
              <a:t>Comparison with TYNDP figures</a:t>
            </a:r>
          </a:p>
          <a:p>
            <a:r>
              <a:rPr lang="en-US" sz="1800" dirty="0" smtClean="0"/>
              <a:t>Supply</a:t>
            </a:r>
          </a:p>
          <a:p>
            <a:pPr lvl="1"/>
            <a:r>
              <a:rPr lang="en-US" sz="1600" dirty="0" smtClean="0"/>
              <a:t>Diversification and dependency</a:t>
            </a:r>
          </a:p>
          <a:p>
            <a:r>
              <a:rPr lang="en-US" sz="1800" dirty="0" err="1" smtClean="0"/>
              <a:t>Unconventionals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nl-NL" sz="3600" dirty="0"/>
              <a:t>Supply &amp; </a:t>
            </a:r>
            <a:r>
              <a:rPr lang="nl-NL" sz="3600" dirty="0" err="1"/>
              <a:t>Demand</a:t>
            </a:r>
            <a:r>
              <a:rPr lang="nl-NL" sz="3600" dirty="0"/>
              <a:t> </a:t>
            </a:r>
            <a:r>
              <a:rPr lang="nl-NL" sz="2000" dirty="0"/>
              <a:t>(update </a:t>
            </a:r>
            <a:r>
              <a:rPr lang="nl-NL" sz="2000" dirty="0" err="1"/>
              <a:t>July</a:t>
            </a:r>
            <a:r>
              <a:rPr lang="nl-NL" sz="2000" dirty="0"/>
              <a:t> 2013)</a:t>
            </a:r>
            <a:endParaRPr lang="nl-NL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10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31419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err="1" smtClean="0"/>
              <a:t>xxxxxx</a:t>
            </a:r>
            <a:endParaRPr lang="en-US" dirty="0" smtClean="0"/>
          </a:p>
          <a:p>
            <a:r>
              <a:rPr lang="en-US" sz="1800" dirty="0" smtClean="0"/>
              <a:t>Annual and peak demand</a:t>
            </a:r>
          </a:p>
          <a:p>
            <a:r>
              <a:rPr lang="en-US" sz="1800" dirty="0" smtClean="0"/>
              <a:t>Comparison with TYNDP figures</a:t>
            </a:r>
          </a:p>
          <a:p>
            <a:r>
              <a:rPr lang="en-US" sz="1800" dirty="0" smtClean="0"/>
              <a:t>Supply</a:t>
            </a:r>
          </a:p>
          <a:p>
            <a:pPr lvl="1"/>
            <a:r>
              <a:rPr lang="en-US" sz="1600" dirty="0" smtClean="0"/>
              <a:t>Diversification and dependency</a:t>
            </a:r>
          </a:p>
          <a:p>
            <a:r>
              <a:rPr lang="en-US" sz="1800" dirty="0" err="1" smtClean="0"/>
              <a:t>Unconventionals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nl-NL" sz="3600" dirty="0" err="1" smtClean="0"/>
              <a:t>Growing</a:t>
            </a:r>
            <a:r>
              <a:rPr lang="nl-NL" sz="3600" dirty="0" smtClean="0"/>
              <a:t> Import </a:t>
            </a:r>
            <a:r>
              <a:rPr lang="nl-NL" sz="3600" dirty="0" err="1" smtClean="0"/>
              <a:t>Dependency</a:t>
            </a:r>
            <a:endParaRPr lang="nl-NL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11</a:t>
            </a:fld>
            <a:endParaRPr lang="nl-NL" sz="12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58" y="1484784"/>
            <a:ext cx="8646940" cy="463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6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err="1" smtClean="0"/>
              <a:t>xxxxxx</a:t>
            </a:r>
            <a:endParaRPr lang="en-US" dirty="0" smtClean="0"/>
          </a:p>
          <a:p>
            <a:r>
              <a:rPr lang="en-US" sz="1800" dirty="0" smtClean="0"/>
              <a:t>Annual and peak demand</a:t>
            </a:r>
          </a:p>
          <a:p>
            <a:r>
              <a:rPr lang="en-US" sz="1800" dirty="0" smtClean="0"/>
              <a:t>Comparison with TYNDP figures</a:t>
            </a:r>
          </a:p>
          <a:p>
            <a:r>
              <a:rPr lang="en-US" sz="1800" dirty="0" smtClean="0"/>
              <a:t>Supply</a:t>
            </a:r>
          </a:p>
          <a:p>
            <a:pPr lvl="1"/>
            <a:r>
              <a:rPr lang="en-US" sz="1600" dirty="0" smtClean="0"/>
              <a:t>Diversification and dependency</a:t>
            </a:r>
          </a:p>
          <a:p>
            <a:r>
              <a:rPr lang="en-US" sz="1800" dirty="0" err="1" smtClean="0"/>
              <a:t>Unconventionals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nl-NL" sz="3600" dirty="0" err="1" smtClean="0"/>
              <a:t>Increased</a:t>
            </a:r>
            <a:r>
              <a:rPr lang="nl-NL" sz="3600" dirty="0" smtClean="0"/>
              <a:t> </a:t>
            </a:r>
            <a:r>
              <a:rPr lang="nl-NL" sz="3600" dirty="0" err="1" smtClean="0"/>
              <a:t>Need</a:t>
            </a:r>
            <a:r>
              <a:rPr lang="nl-NL" sz="3600" dirty="0" smtClean="0"/>
              <a:t> </a:t>
            </a:r>
            <a:r>
              <a:rPr lang="nl-NL" sz="3600" dirty="0" err="1" smtClean="0"/>
              <a:t>for</a:t>
            </a:r>
            <a:r>
              <a:rPr lang="nl-NL" sz="3600" dirty="0" smtClean="0"/>
              <a:t> Flexibility </a:t>
            </a:r>
            <a:endParaRPr lang="nl-NL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12</a:t>
            </a:fld>
            <a:endParaRPr lang="nl-NL" sz="12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002216" cy="513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07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TYNDP assessment		Findings for NW region</a:t>
            </a:r>
          </a:p>
          <a:p>
            <a:pPr lvl="1"/>
            <a:r>
              <a:rPr lang="en-US" sz="1600" dirty="0" smtClean="0"/>
              <a:t>Resilience				Denmark/Sweden, Luxembourg</a:t>
            </a:r>
          </a:p>
          <a:p>
            <a:pPr lvl="1"/>
            <a:r>
              <a:rPr lang="en-US" sz="1600" dirty="0" smtClean="0"/>
              <a:t>Supply dependency			South of France</a:t>
            </a:r>
          </a:p>
          <a:p>
            <a:pPr lvl="1"/>
            <a:r>
              <a:rPr lang="en-US" sz="1600" dirty="0" smtClean="0"/>
              <a:t>Network adaptability			no issues</a:t>
            </a:r>
          </a:p>
          <a:p>
            <a:pPr lvl="1"/>
            <a:r>
              <a:rPr lang="en-US" sz="1600" dirty="0" smtClean="0"/>
              <a:t>Supply source diversification		Denmark/Sweden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800" dirty="0" smtClean="0"/>
              <a:t>Projects resolving aforementioned issues</a:t>
            </a:r>
          </a:p>
          <a:p>
            <a:pPr lvl="1"/>
            <a:r>
              <a:rPr lang="en-US" sz="1600" dirty="0" smtClean="0"/>
              <a:t>For Denmark/Sweden: solved by Project </a:t>
            </a:r>
            <a:r>
              <a:rPr lang="en-US" sz="1600" dirty="0" err="1" smtClean="0"/>
              <a:t>Ellund</a:t>
            </a:r>
            <a:r>
              <a:rPr lang="en-US" sz="1600" dirty="0" smtClean="0"/>
              <a:t>, see section 4.3.1 and 4.3.2</a:t>
            </a:r>
          </a:p>
          <a:p>
            <a:pPr lvl="1"/>
            <a:r>
              <a:rPr lang="en-US" sz="1600" dirty="0" smtClean="0"/>
              <a:t>For Luxembourg: work in progress, see section 4.3.3</a:t>
            </a:r>
          </a:p>
          <a:p>
            <a:pPr lvl="1"/>
            <a:r>
              <a:rPr lang="en-US" sz="1600" dirty="0" smtClean="0"/>
              <a:t>For South of France: work in progress, see section 4.3.4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In depth analysis of TYNDP </a:t>
            </a:r>
            <a:r>
              <a:rPr lang="en-US" sz="3600" dirty="0"/>
              <a:t>issues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13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154261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Resilience</a:t>
            </a:r>
            <a:endParaRPr lang="en-US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14</a:t>
            </a:fld>
            <a:endParaRPr lang="nl-NL" sz="120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9761"/>
            <a:ext cx="3960440" cy="483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58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Supply Source Dependency</a:t>
            </a:r>
            <a:endParaRPr lang="en-US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15</a:t>
            </a:fld>
            <a:endParaRPr lang="nl-NL" sz="120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9761"/>
            <a:ext cx="3947933" cy="483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80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Supply Source Diversification</a:t>
            </a:r>
            <a:endParaRPr lang="en-US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16</a:t>
            </a:fld>
            <a:endParaRPr lang="nl-NL" sz="120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949472" cy="458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34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3"/>
          <p:cNvPicPr>
            <a:picLocks noChangeAspect="1" noChangeArrowheads="1"/>
          </p:cNvPicPr>
          <p:nvPr/>
        </p:nvPicPr>
        <p:blipFill>
          <a:blip r:embed="rId2"/>
          <a:srcRect b="46585"/>
          <a:stretch>
            <a:fillRect/>
          </a:stretch>
        </p:blipFill>
        <p:spPr bwMode="auto">
          <a:xfrm>
            <a:off x="3708400" y="1438275"/>
            <a:ext cx="443388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48994" y="1439628"/>
            <a:ext cx="8064500" cy="51117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200"/>
              </a:spcAft>
              <a:buClr>
                <a:srgbClr val="0079C1"/>
              </a:buClr>
              <a:defRPr/>
            </a:pPr>
            <a:endParaRPr lang="en-GB" sz="2400" dirty="0" smtClean="0">
              <a:solidFill>
                <a:srgbClr val="000000"/>
              </a:solidFill>
            </a:endParaRPr>
          </a:p>
          <a:p>
            <a:pPr>
              <a:spcAft>
                <a:spcPts val="200"/>
              </a:spcAft>
              <a:buClr>
                <a:srgbClr val="0079C1"/>
              </a:buClr>
              <a:defRPr/>
            </a:pPr>
            <a:r>
              <a:rPr lang="en-GB" sz="2400" dirty="0" smtClean="0">
                <a:solidFill>
                  <a:srgbClr val="000000"/>
                </a:solidFill>
              </a:rPr>
              <a:t>Resilience </a:t>
            </a:r>
            <a:r>
              <a:rPr lang="en-GB" sz="2400" dirty="0">
                <a:solidFill>
                  <a:srgbClr val="000000"/>
                </a:solidFill>
              </a:rPr>
              <a:t>A</a:t>
            </a:r>
            <a:r>
              <a:rPr lang="en-GB" sz="2400" dirty="0" smtClean="0">
                <a:solidFill>
                  <a:srgbClr val="000000"/>
                </a:solidFill>
              </a:rPr>
              <a:t>ssessment </a:t>
            </a:r>
          </a:p>
          <a:p>
            <a:pPr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>
                <a:solidFill>
                  <a:schemeClr val="tx2"/>
                </a:solidFill>
              </a:rPr>
              <a:t>P</a:t>
            </a:r>
            <a:r>
              <a:rPr lang="en-GB" sz="1400" dirty="0" smtClean="0">
                <a:solidFill>
                  <a:schemeClr val="tx2"/>
                </a:solidFill>
              </a:rPr>
              <a:t>otential </a:t>
            </a:r>
            <a:r>
              <a:rPr lang="en-GB" sz="1400" dirty="0">
                <a:solidFill>
                  <a:schemeClr val="tx2"/>
                </a:solidFill>
              </a:rPr>
              <a:t>investment gaps </a:t>
            </a:r>
          </a:p>
          <a:p>
            <a:pPr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 smtClean="0">
                <a:solidFill>
                  <a:srgbClr val="000000"/>
                </a:solidFill>
              </a:rPr>
              <a:t>Germany</a:t>
            </a:r>
            <a:r>
              <a:rPr lang="en-GB" sz="1400" dirty="0">
                <a:solidFill>
                  <a:srgbClr val="000000"/>
                </a:solidFill>
              </a:rPr>
              <a:t>, </a:t>
            </a:r>
            <a:r>
              <a:rPr lang="en-GB" sz="1400" dirty="0" smtClean="0">
                <a:solidFill>
                  <a:srgbClr val="000000"/>
                </a:solidFill>
              </a:rPr>
              <a:t>Denmark (and Sweden)</a:t>
            </a:r>
          </a:p>
          <a:p>
            <a:pPr eaLnBrk="0" hangingPunct="0">
              <a:spcAft>
                <a:spcPts val="200"/>
              </a:spcAft>
              <a:buClr>
                <a:srgbClr val="0079C1"/>
              </a:buClr>
              <a:defRPr/>
            </a:pPr>
            <a:endParaRPr lang="en-GB" sz="2400" dirty="0" smtClean="0"/>
          </a:p>
          <a:p>
            <a:pPr eaLnBrk="0" hangingPunct="0">
              <a:spcAft>
                <a:spcPts val="200"/>
              </a:spcAft>
              <a:buClr>
                <a:srgbClr val="0079C1"/>
              </a:buClr>
              <a:defRPr/>
            </a:pPr>
            <a:r>
              <a:rPr lang="en-GB" sz="2400" dirty="0" err="1" smtClean="0"/>
              <a:t>TYNDP</a:t>
            </a:r>
            <a:r>
              <a:rPr lang="en-GB" sz="2400" dirty="0" smtClean="0"/>
              <a:t> Project </a:t>
            </a:r>
            <a:r>
              <a:rPr lang="en-GB" sz="2400" dirty="0" err="1" smtClean="0"/>
              <a:t>Ellund</a:t>
            </a:r>
            <a:endParaRPr lang="en-GB" sz="2400" dirty="0"/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Capacity extension from </a:t>
            </a:r>
            <a:r>
              <a:rPr lang="en-GB" sz="1400" dirty="0">
                <a:solidFill>
                  <a:schemeClr val="tx2"/>
                </a:solidFill>
              </a:rPr>
              <a:t>Germany to </a:t>
            </a:r>
            <a:r>
              <a:rPr lang="en-GB" sz="1400" dirty="0" smtClean="0">
                <a:solidFill>
                  <a:schemeClr val="tx2"/>
                </a:solidFill>
              </a:rPr>
              <a:t>Denmark would solve this issue</a:t>
            </a:r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Projects were identified through an Open Season in 2009</a:t>
            </a:r>
            <a:endParaRPr lang="en-GB" sz="1400" dirty="0">
              <a:solidFill>
                <a:schemeClr val="tx2"/>
              </a:solidFill>
            </a:endParaRPr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FID-project Step </a:t>
            </a:r>
            <a:r>
              <a:rPr lang="en-GB" sz="1400" dirty="0">
                <a:solidFill>
                  <a:schemeClr val="tx2"/>
                </a:solidFill>
              </a:rPr>
              <a:t>1 increase capacity from Oct. 2014 at a level of 310,000 </a:t>
            </a:r>
            <a:r>
              <a:rPr lang="en-GB" sz="1400" dirty="0" err="1">
                <a:solidFill>
                  <a:schemeClr val="tx2"/>
                </a:solidFill>
              </a:rPr>
              <a:t>m³</a:t>
            </a:r>
            <a:r>
              <a:rPr lang="en-GB" sz="1400" dirty="0">
                <a:solidFill>
                  <a:schemeClr val="tx2"/>
                </a:solidFill>
              </a:rPr>
              <a:t>/h</a:t>
            </a:r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Non-FID project Step </a:t>
            </a:r>
            <a:r>
              <a:rPr lang="en-GB" sz="1400" dirty="0">
                <a:solidFill>
                  <a:schemeClr val="tx2"/>
                </a:solidFill>
              </a:rPr>
              <a:t>2 increase capacity </a:t>
            </a:r>
            <a:r>
              <a:rPr lang="en-GB" sz="1400" dirty="0" smtClean="0">
                <a:solidFill>
                  <a:schemeClr val="tx2"/>
                </a:solidFill>
              </a:rPr>
              <a:t>in 2016 </a:t>
            </a:r>
            <a:r>
              <a:rPr lang="en-GB" sz="1400" dirty="0">
                <a:solidFill>
                  <a:schemeClr val="tx2"/>
                </a:solidFill>
              </a:rPr>
              <a:t>at a level of 500,000 </a:t>
            </a:r>
            <a:r>
              <a:rPr lang="en-GB" sz="1400" dirty="0" err="1">
                <a:solidFill>
                  <a:schemeClr val="tx2"/>
                </a:solidFill>
              </a:rPr>
              <a:t>m³</a:t>
            </a:r>
            <a:r>
              <a:rPr lang="en-GB" sz="1400" dirty="0">
                <a:solidFill>
                  <a:schemeClr val="tx2"/>
                </a:solidFill>
              </a:rPr>
              <a:t>/h</a:t>
            </a:r>
          </a:p>
          <a:p>
            <a:pPr>
              <a:lnSpc>
                <a:spcPct val="90000"/>
              </a:lnSpc>
              <a:spcAft>
                <a:spcPct val="50000"/>
              </a:spcAft>
              <a:buClr>
                <a:srgbClr val="0079C1"/>
              </a:buClr>
              <a:defRPr/>
            </a:pPr>
            <a:endParaRPr lang="en-GB" sz="14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Aft>
                <a:spcPct val="50000"/>
              </a:spcAft>
              <a:buClr>
                <a:srgbClr val="0079C1"/>
              </a:buClr>
              <a:defRPr/>
            </a:pPr>
            <a:endParaRPr lang="en-GB" sz="1400" dirty="0">
              <a:solidFill>
                <a:srgbClr val="000000"/>
              </a:solidFill>
            </a:endParaRPr>
          </a:p>
          <a:p>
            <a:pPr>
              <a:spcAft>
                <a:spcPts val="200"/>
              </a:spcAft>
              <a:buClr>
                <a:srgbClr val="0079C1"/>
              </a:buClr>
              <a:defRPr/>
            </a:pPr>
            <a:r>
              <a:rPr lang="en-GB" sz="2400" dirty="0" smtClean="0">
                <a:solidFill>
                  <a:srgbClr val="000000"/>
                </a:solidFill>
              </a:rPr>
              <a:t>Update GRIP 2013</a:t>
            </a:r>
            <a:endParaRPr lang="en-GB" sz="2400" dirty="0">
              <a:solidFill>
                <a:srgbClr val="000000"/>
              </a:solidFill>
            </a:endParaRPr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>
                <a:solidFill>
                  <a:schemeClr val="tx2"/>
                </a:solidFill>
              </a:rPr>
              <a:t>Step 2 is now </a:t>
            </a:r>
            <a:r>
              <a:rPr lang="en-GB" sz="1400" dirty="0" smtClean="0">
                <a:solidFill>
                  <a:schemeClr val="tx2"/>
                </a:solidFill>
              </a:rPr>
              <a:t>also FID </a:t>
            </a:r>
          </a:p>
          <a:p>
            <a:pPr marL="285750" indent="-285750" eaLnBrk="0" hangingPunct="0">
              <a:spcAft>
                <a:spcPts val="200"/>
              </a:spcAft>
              <a:buClr>
                <a:srgbClr val="0079C1"/>
              </a:buClr>
              <a:buFont typeface="Wingdings 2" pitchFamily="18" charset="2"/>
              <a:buChar char="¾"/>
              <a:defRPr/>
            </a:pPr>
            <a:r>
              <a:rPr lang="en-GB" sz="1400" dirty="0">
                <a:solidFill>
                  <a:schemeClr val="tx2"/>
                </a:solidFill>
              </a:rPr>
              <a:t>N</a:t>
            </a:r>
            <a:r>
              <a:rPr lang="en-GB" sz="1400" dirty="0" smtClean="0">
                <a:solidFill>
                  <a:schemeClr val="tx2"/>
                </a:solidFill>
              </a:rPr>
              <a:t>o investment gap</a:t>
            </a:r>
            <a:endParaRPr lang="en-GB" sz="1400" dirty="0">
              <a:solidFill>
                <a:schemeClr val="tx2"/>
              </a:solidFill>
            </a:endParaRPr>
          </a:p>
        </p:txBody>
      </p:sp>
      <p:pic>
        <p:nvPicPr>
          <p:cNvPr id="11571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4664075"/>
            <a:ext cx="4824412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6" name="Ovaal 3"/>
          <p:cNvSpPr>
            <a:spLocks noChangeArrowheads="1"/>
          </p:cNvSpPr>
          <p:nvPr/>
        </p:nvSpPr>
        <p:spPr bwMode="auto">
          <a:xfrm>
            <a:off x="4284663" y="2060575"/>
            <a:ext cx="792162" cy="5048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GB" sz="2800" b="1">
              <a:solidFill>
                <a:srgbClr val="0079C1"/>
              </a:solidFill>
              <a:cs typeface="ＭＳ Ｐゴシック"/>
            </a:endParaRPr>
          </a:p>
        </p:txBody>
      </p:sp>
      <p:sp>
        <p:nvSpPr>
          <p:cNvPr id="115717" name="Titel 1"/>
          <p:cNvSpPr>
            <a:spLocks noGrp="1"/>
          </p:cNvSpPr>
          <p:nvPr>
            <p:ph type="title"/>
          </p:nvPr>
        </p:nvSpPr>
        <p:spPr>
          <a:xfrm>
            <a:off x="593725" y="90488"/>
            <a:ext cx="8093075" cy="1190625"/>
          </a:xfrm>
        </p:spPr>
        <p:txBody>
          <a:bodyPr/>
          <a:lstStyle/>
          <a:p>
            <a:r>
              <a:rPr lang="nl-NL" sz="3600" smtClean="0"/>
              <a:t>Chapter ‘</a:t>
            </a:r>
            <a:r>
              <a:rPr lang="en-US" sz="3600" smtClean="0"/>
              <a:t>In Depth Review of TYNDP Identified NW Issues’: Example</a:t>
            </a:r>
            <a:endParaRPr lang="nl-NL" sz="3600" smtClean="0"/>
          </a:p>
        </p:txBody>
      </p:sp>
      <p:sp>
        <p:nvSpPr>
          <p:cNvPr id="7" name="Vermenigvuldigen 6"/>
          <p:cNvSpPr/>
          <p:nvPr/>
        </p:nvSpPr>
        <p:spPr bwMode="auto">
          <a:xfrm>
            <a:off x="7451725" y="4622800"/>
            <a:ext cx="330200" cy="215900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nl-NL" sz="2800" b="1">
              <a:solidFill>
                <a:srgbClr val="0079C1"/>
              </a:solidFill>
            </a:endParaRPr>
          </a:p>
        </p:txBody>
      </p:sp>
      <p:sp>
        <p:nvSpPr>
          <p:cNvPr id="115719" name="Tijdelijke aanduiding voor dianumm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1D881D-18D3-47FA-8CE1-19574C4D9451}" type="slidenum">
              <a:rPr lang="en-US" b="1" smtClean="0">
                <a:solidFill>
                  <a:srgbClr val="0079C1"/>
                </a:solidFill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b="1" smtClean="0">
              <a:solidFill>
                <a:srgbClr val="0079C1"/>
              </a:solidFill>
              <a:cs typeface="ＭＳ Ｐゴシック"/>
            </a:endParaRPr>
          </a:p>
        </p:txBody>
      </p:sp>
      <p:pic>
        <p:nvPicPr>
          <p:cNvPr id="11572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4050" y="5046663"/>
            <a:ext cx="8286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3413" y="5013325"/>
            <a:ext cx="8286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158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Procedures followed to define investment projects</a:t>
            </a:r>
          </a:p>
          <a:p>
            <a:r>
              <a:rPr lang="en-US" sz="1800" dirty="0" smtClean="0"/>
              <a:t>Past and present projects (FID)</a:t>
            </a:r>
          </a:p>
          <a:p>
            <a:r>
              <a:rPr lang="en-US" sz="1800" dirty="0" smtClean="0"/>
              <a:t>Possible future projects (non-FID)</a:t>
            </a:r>
          </a:p>
          <a:p>
            <a:r>
              <a:rPr lang="en-US" sz="1800" dirty="0" smtClean="0"/>
              <a:t>Maps</a:t>
            </a:r>
          </a:p>
          <a:p>
            <a:r>
              <a:rPr lang="en-US" sz="1800" dirty="0" smtClean="0"/>
              <a:t>Matrix</a:t>
            </a:r>
          </a:p>
          <a:p>
            <a:r>
              <a:rPr lang="en-US" sz="1800" dirty="0" smtClean="0"/>
              <a:t>Explanation how the matrix works in conjunction with the appendix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/>
              <a:t>Background to </a:t>
            </a:r>
            <a:r>
              <a:rPr lang="en-US" sz="3600" dirty="0" smtClean="0"/>
              <a:t>NWE Projects</a:t>
            </a:r>
            <a:endParaRPr lang="en-US" sz="36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18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365067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Matrix – how it works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19</a:t>
            </a:fld>
            <a:endParaRPr lang="nl-NL" sz="12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652633" cy="376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al 1"/>
          <p:cNvSpPr/>
          <p:nvPr/>
        </p:nvSpPr>
        <p:spPr bwMode="auto">
          <a:xfrm>
            <a:off x="0" y="1398999"/>
            <a:ext cx="5220072" cy="288032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800" b="1" i="0" u="none" strike="noStrike" cap="none" normalizeH="0" baseline="0" smtClean="0">
              <a:ln>
                <a:noFill/>
              </a:ln>
              <a:solidFill>
                <a:srgbClr val="0079C1"/>
              </a:solidFill>
              <a:effectLst/>
              <a:latin typeface="Arial" charset="0"/>
              <a:ea typeface="ＭＳ Ｐゴシック" pitchFamily="48" charset="-128"/>
            </a:endParaRPr>
          </a:p>
        </p:txBody>
      </p:sp>
      <p:sp>
        <p:nvSpPr>
          <p:cNvPr id="10" name="Ovaal 9"/>
          <p:cNvSpPr/>
          <p:nvPr/>
        </p:nvSpPr>
        <p:spPr bwMode="auto">
          <a:xfrm>
            <a:off x="5076056" y="1398999"/>
            <a:ext cx="792088" cy="3758193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800" b="1" i="0" u="none" strike="noStrike" cap="none" normalizeH="0" baseline="0" smtClean="0">
              <a:ln>
                <a:noFill/>
              </a:ln>
              <a:solidFill>
                <a:srgbClr val="0079C1"/>
              </a:solidFill>
              <a:effectLst/>
              <a:latin typeface="Arial" charset="0"/>
              <a:ea typeface="ＭＳ Ｐゴシック" pitchFamily="48" charset="-128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3380" y="2996952"/>
            <a:ext cx="3960440" cy="3384376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Step 1: look up the IP number on capacity map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Step 2: </a:t>
            </a:r>
            <a:r>
              <a:rPr lang="en-US" sz="1800" dirty="0" err="1" smtClean="0"/>
              <a:t>goto</a:t>
            </a:r>
            <a:r>
              <a:rPr lang="en-US" sz="1800" dirty="0" smtClean="0"/>
              <a:t> matrix and find IP number (ascending order)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Step 3: find TYNDP code(s) of project(s)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Step 4: with TYNDP code and country </a:t>
            </a:r>
            <a:r>
              <a:rPr lang="en-US" sz="1800" dirty="0" err="1" smtClean="0"/>
              <a:t>goto</a:t>
            </a:r>
            <a:r>
              <a:rPr lang="en-US" sz="1800" dirty="0" smtClean="0"/>
              <a:t> appendix (countries in alphabetical order, within country in alphabetical order of TYNDP code)</a:t>
            </a:r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90167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</a:t>
            </a:fld>
            <a:endParaRPr lang="nl-NL" sz="120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558225"/>
            <a:ext cx="8229600" cy="584775"/>
          </a:xfrm>
        </p:spPr>
        <p:txBody>
          <a:bodyPr/>
          <a:lstStyle/>
          <a:p>
            <a:pPr eaLnBrk="1" hangingPunct="1"/>
            <a:r>
              <a:rPr lang="en-GB" sz="3200" dirty="0" smtClean="0"/>
              <a:t>NW GRIP 2013 Timeline - past</a:t>
            </a:r>
            <a:endParaRPr lang="en-US" sz="3200" dirty="0" smtClean="0"/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auto">
          <a:xfrm>
            <a:off x="3059112" y="1700213"/>
            <a:ext cx="608488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GRI NW consultation on concept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Start drafting the document 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Broad Stakeholder Consultation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Draft version to GRI NW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Deadline for GRI NW response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Publication, </a:t>
            </a:r>
            <a:r>
              <a:rPr lang="en-US" sz="2000" b="0" dirty="0">
                <a:solidFill>
                  <a:schemeClr val="tx1"/>
                </a:solidFill>
              </a:rPr>
              <a:t>start consultation phase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2"/>
                </a:solidFill>
              </a:rPr>
              <a:t>Presentation for ENTSOG GRIP workshop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2"/>
                </a:solidFill>
              </a:rPr>
              <a:t>Presentation for GRI NW SG meeting</a:t>
            </a:r>
            <a:endParaRPr lang="en-US" sz="2000" b="0" dirty="0">
              <a:solidFill>
                <a:schemeClr val="tx2"/>
              </a:solidFill>
            </a:endParaRPr>
          </a:p>
        </p:txBody>
      </p:sp>
      <p:sp>
        <p:nvSpPr>
          <p:cNvPr id="8197" name="AutoShape 7"/>
          <p:cNvSpPr>
            <a:spLocks noChangeArrowheads="1"/>
          </p:cNvSpPr>
          <p:nvPr/>
        </p:nvSpPr>
        <p:spPr bwMode="auto">
          <a:xfrm>
            <a:off x="34925" y="1557338"/>
            <a:ext cx="4032250" cy="5156200"/>
          </a:xfrm>
          <a:prstGeom prst="downArrow">
            <a:avLst>
              <a:gd name="adj1" fmla="val 50000"/>
              <a:gd name="adj2" fmla="val 31969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endParaRPr lang="de-DE" sz="1600"/>
          </a:p>
        </p:txBody>
      </p:sp>
      <p:sp>
        <p:nvSpPr>
          <p:cNvPr id="8198" name="Rectangle 3"/>
          <p:cNvSpPr txBox="1">
            <a:spLocks noChangeArrowheads="1"/>
          </p:cNvSpPr>
          <p:nvPr/>
        </p:nvSpPr>
        <p:spPr bwMode="auto">
          <a:xfrm>
            <a:off x="1116013" y="1700213"/>
            <a:ext cx="20875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23 Nov 2012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Early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1"/>
                </a:solidFill>
              </a:rPr>
              <a:t>4</a:t>
            </a:r>
            <a:r>
              <a:rPr lang="en-US" sz="2000" b="0" baseline="30000" dirty="0">
                <a:solidFill>
                  <a:schemeClr val="tx1"/>
                </a:solidFill>
              </a:rPr>
              <a:t>th</a:t>
            </a:r>
            <a:r>
              <a:rPr lang="en-US" sz="2000" b="0" dirty="0">
                <a:solidFill>
                  <a:srgbClr val="FF0000"/>
                </a:solidFill>
              </a:rPr>
              <a:t> </a:t>
            </a:r>
            <a:r>
              <a:rPr lang="en-US" sz="2000" b="0" dirty="0">
                <a:solidFill>
                  <a:schemeClr val="tx2"/>
                </a:solidFill>
              </a:rPr>
              <a:t>April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Early July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Early Sept.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2"/>
                </a:solidFill>
              </a:rPr>
              <a:t>5</a:t>
            </a:r>
            <a:r>
              <a:rPr lang="en-US" sz="2000" b="0" baseline="30000" dirty="0" smtClean="0">
                <a:solidFill>
                  <a:schemeClr val="tx2"/>
                </a:solidFill>
              </a:rPr>
              <a:t>th</a:t>
            </a:r>
            <a:r>
              <a:rPr lang="en-US" sz="2000" b="0" dirty="0" smtClean="0">
                <a:solidFill>
                  <a:schemeClr val="tx2"/>
                </a:solidFill>
              </a:rPr>
              <a:t> Nov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2"/>
                </a:solidFill>
              </a:rPr>
              <a:t>26</a:t>
            </a:r>
            <a:r>
              <a:rPr lang="en-US" sz="2000" b="0" baseline="30000" dirty="0" smtClean="0">
                <a:solidFill>
                  <a:schemeClr val="tx2"/>
                </a:solidFill>
              </a:rPr>
              <a:t>th</a:t>
            </a:r>
            <a:r>
              <a:rPr lang="en-US" sz="2000" b="0" dirty="0" smtClean="0">
                <a:solidFill>
                  <a:schemeClr val="tx2"/>
                </a:solidFill>
              </a:rPr>
              <a:t> Nov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2"/>
                </a:solidFill>
              </a:rPr>
              <a:t>28</a:t>
            </a:r>
            <a:r>
              <a:rPr lang="en-US" sz="2000" b="0" baseline="30000" dirty="0" smtClean="0">
                <a:solidFill>
                  <a:schemeClr val="tx2"/>
                </a:solidFill>
              </a:rPr>
              <a:t>th</a:t>
            </a:r>
            <a:r>
              <a:rPr lang="en-US" sz="2000" b="0" dirty="0" smtClean="0">
                <a:solidFill>
                  <a:schemeClr val="tx2"/>
                </a:solidFill>
              </a:rPr>
              <a:t> Nov 2013</a:t>
            </a:r>
            <a:endParaRPr lang="en-US" sz="2000" b="0" dirty="0">
              <a:solidFill>
                <a:schemeClr val="tx2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1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smtClean="0"/>
              <a:t>S&amp;D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Demand uncertainty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/>
              <a:t>Energy efficiency measures taken in member states are part of the demand figures of the NW GRIP report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But major uncertainty in heating market is outside temperatures. </a:t>
            </a:r>
            <a:br>
              <a:rPr lang="en-US" sz="1600" dirty="0" smtClean="0"/>
            </a:br>
            <a:r>
              <a:rPr lang="en-US" sz="1600" dirty="0" smtClean="0"/>
              <a:t>Elasticity for domestic heating market on price is low.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80784"/>
            <a:ext cx="8093075" cy="1200329"/>
          </a:xfrm>
        </p:spPr>
        <p:txBody>
          <a:bodyPr/>
          <a:lstStyle/>
          <a:p>
            <a:r>
              <a:rPr lang="en-US" sz="3600" dirty="0" smtClean="0"/>
              <a:t>Implementation of draft RCC feedback September 4</a:t>
            </a:r>
            <a:r>
              <a:rPr lang="en-US" sz="3600" baseline="30000" dirty="0" smtClean="0"/>
              <a:t>th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20</a:t>
            </a:fld>
            <a:endParaRPr lang="nl-NL" sz="12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5" y="0"/>
            <a:ext cx="909193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04864"/>
            <a:ext cx="4665663" cy="285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84964"/>
            <a:ext cx="4896544" cy="417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12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Matrix – how it works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21</a:t>
            </a:fld>
            <a:endParaRPr lang="nl-NL" sz="12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652633" cy="376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al 1"/>
          <p:cNvSpPr/>
          <p:nvPr/>
        </p:nvSpPr>
        <p:spPr bwMode="auto">
          <a:xfrm>
            <a:off x="0" y="1398999"/>
            <a:ext cx="5220072" cy="288032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800" b="1" i="0" u="none" strike="noStrike" cap="none" normalizeH="0" baseline="0" smtClean="0">
              <a:ln>
                <a:noFill/>
              </a:ln>
              <a:solidFill>
                <a:srgbClr val="0079C1"/>
              </a:solidFill>
              <a:effectLst/>
              <a:latin typeface="Arial" charset="0"/>
              <a:ea typeface="ＭＳ Ｐゴシック" pitchFamily="48" charset="-128"/>
            </a:endParaRPr>
          </a:p>
        </p:txBody>
      </p:sp>
      <p:sp>
        <p:nvSpPr>
          <p:cNvPr id="10" name="Ovaal 9"/>
          <p:cNvSpPr/>
          <p:nvPr/>
        </p:nvSpPr>
        <p:spPr bwMode="auto">
          <a:xfrm>
            <a:off x="5076056" y="1398999"/>
            <a:ext cx="792088" cy="3758193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800" b="1" i="0" u="none" strike="noStrike" cap="none" normalizeH="0" baseline="0" smtClean="0">
              <a:ln>
                <a:noFill/>
              </a:ln>
              <a:solidFill>
                <a:srgbClr val="0079C1"/>
              </a:solidFill>
              <a:effectLst/>
              <a:latin typeface="Arial" charset="0"/>
              <a:ea typeface="ＭＳ Ｐゴシック" pitchFamily="48" charset="-128"/>
            </a:endParaRPr>
          </a:p>
        </p:txBody>
      </p:sp>
      <p:sp>
        <p:nvSpPr>
          <p:cNvPr id="9" name="Tijdelijke aanduiding voor inhoud 2"/>
          <p:cNvSpPr txBox="1">
            <a:spLocks/>
          </p:cNvSpPr>
          <p:nvPr/>
        </p:nvSpPr>
        <p:spPr bwMode="auto">
          <a:xfrm>
            <a:off x="473380" y="2996952"/>
            <a:ext cx="3960440" cy="338437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2200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2000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>
                <a:solidFill>
                  <a:schemeClr val="tx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1600">
                <a:solidFill>
                  <a:schemeClr val="tx2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1600">
                <a:solidFill>
                  <a:schemeClr val="tx2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1600">
                <a:solidFill>
                  <a:schemeClr val="tx2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1600">
                <a:solidFill>
                  <a:schemeClr val="tx2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  <a:defRPr sz="1600">
                <a:solidFill>
                  <a:schemeClr val="tx2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sz="1800" smtClean="0"/>
              <a:t>Step 1: look up the IP number on capacity map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Step 2: goto matrix and find IP number (ascending order)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Step 3: find TYNDP code(s) of project(s)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Step 4: with TYNDP code and country goto appendix (countries in alphabetical order, within country in alphabetical order of TYNDP code)</a:t>
            </a:r>
          </a:p>
          <a:p>
            <a:pPr eaLnBrk="1" hangingPunct="1">
              <a:lnSpc>
                <a:spcPct val="90000"/>
              </a:lnSpc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9995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TSOs are aware of TYNDP identified issues</a:t>
            </a:r>
          </a:p>
          <a:p>
            <a:pPr lvl="1"/>
            <a:r>
              <a:rPr lang="en-US" sz="1600" dirty="0" smtClean="0"/>
              <a:t>Germany/Denmark/Sweden solved, RFO 2016</a:t>
            </a:r>
            <a:endParaRPr lang="en-US" sz="1600" dirty="0" smtClean="0"/>
          </a:p>
          <a:p>
            <a:pPr lvl="1"/>
            <a:r>
              <a:rPr lang="en-US" sz="1600" dirty="0" smtClean="0"/>
              <a:t>Vulnerable position of Sweden improved but not solved. Solutions identified but not decided</a:t>
            </a:r>
          </a:p>
          <a:p>
            <a:pPr lvl="1"/>
            <a:r>
              <a:rPr lang="en-US" sz="1600" dirty="0" smtClean="0"/>
              <a:t>Luxembourg congestion identified but not solved</a:t>
            </a:r>
          </a:p>
          <a:p>
            <a:pPr lvl="1"/>
            <a:r>
              <a:rPr lang="en-US" sz="1600" dirty="0" smtClean="0"/>
              <a:t>Price spread between PEG Nord and PEG South identified, solutions being </a:t>
            </a:r>
            <a:r>
              <a:rPr lang="en-US" sz="1600" dirty="0" err="1" smtClean="0"/>
              <a:t>analysed</a:t>
            </a:r>
            <a:endParaRPr lang="en-US" sz="1600" dirty="0" smtClean="0"/>
          </a:p>
          <a:p>
            <a:r>
              <a:rPr lang="en-US" sz="1800" dirty="0" smtClean="0"/>
              <a:t>Enduring importance of gas, but increasing import dependency</a:t>
            </a:r>
          </a:p>
          <a:p>
            <a:r>
              <a:rPr lang="en-US" sz="1800" dirty="0" smtClean="0"/>
              <a:t>Depleting L-gas sources in Germany and the Netherlands trigger L-gas market conversion </a:t>
            </a:r>
          </a:p>
          <a:p>
            <a:r>
              <a:rPr lang="en-US" sz="1800" dirty="0" smtClean="0"/>
              <a:t>Role of gas in power generation and increasing contribution of RES adds to the challenges in flexible gas supply and transmission</a:t>
            </a:r>
          </a:p>
          <a:p>
            <a:r>
              <a:rPr lang="en-US" sz="1800" dirty="0" smtClean="0"/>
              <a:t>Further challenges to network development due to decreasing long term transmission capacity commitments</a:t>
            </a:r>
            <a:endParaRPr lang="en-US" sz="1800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Conclusions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22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9653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23</a:t>
            </a:fld>
            <a:endParaRPr lang="nl-NL" sz="12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558225"/>
            <a:ext cx="8229600" cy="584775"/>
          </a:xfrm>
        </p:spPr>
        <p:txBody>
          <a:bodyPr/>
          <a:lstStyle/>
          <a:p>
            <a:pPr eaLnBrk="1" hangingPunct="1"/>
            <a:r>
              <a:rPr lang="en-GB" sz="3200" dirty="0" smtClean="0"/>
              <a:t>NW GRIP 2013 Timeline - future</a:t>
            </a:r>
            <a:endParaRPr lang="en-US" sz="3200" dirty="0" smtClean="0"/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auto">
          <a:xfrm>
            <a:off x="3059112" y="1700213"/>
            <a:ext cx="608488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Publish report, start consultation phase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GRIP workshop ENTSOG 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GRI NW presentation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End consultation phase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Review of feedback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ENTSOG discussions future GRIPs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400" b="0" dirty="0" smtClean="0">
                <a:solidFill>
                  <a:schemeClr val="tx1"/>
                </a:solidFill>
              </a:rPr>
              <a:t>New NW GRIP 2015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8197" name="AutoShape 7"/>
          <p:cNvSpPr>
            <a:spLocks noChangeArrowheads="1"/>
          </p:cNvSpPr>
          <p:nvPr/>
        </p:nvSpPr>
        <p:spPr bwMode="auto">
          <a:xfrm>
            <a:off x="34925" y="1557338"/>
            <a:ext cx="4032250" cy="5156200"/>
          </a:xfrm>
          <a:prstGeom prst="downArrow">
            <a:avLst>
              <a:gd name="adj1" fmla="val 50000"/>
              <a:gd name="adj2" fmla="val 31969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endParaRPr lang="de-DE"/>
          </a:p>
        </p:txBody>
      </p:sp>
      <p:sp>
        <p:nvSpPr>
          <p:cNvPr id="8198" name="Rectangle 3"/>
          <p:cNvSpPr txBox="1">
            <a:spLocks noChangeArrowheads="1"/>
          </p:cNvSpPr>
          <p:nvPr/>
        </p:nvSpPr>
        <p:spPr bwMode="auto">
          <a:xfrm>
            <a:off x="1116013" y="1700213"/>
            <a:ext cx="20875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Nov 2013 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26 Nov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28 Nov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1</a:t>
            </a:r>
            <a:r>
              <a:rPr lang="en-US" sz="2400" b="0" baseline="30000" dirty="0" smtClean="0">
                <a:solidFill>
                  <a:schemeClr val="tx1"/>
                </a:solidFill>
              </a:rPr>
              <a:t>st</a:t>
            </a:r>
            <a:r>
              <a:rPr lang="en-US" sz="2400" b="0" dirty="0" smtClean="0">
                <a:solidFill>
                  <a:schemeClr val="tx1"/>
                </a:solidFill>
              </a:rPr>
              <a:t> Jan 2014 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2014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2014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400" b="0" dirty="0" smtClean="0">
                <a:solidFill>
                  <a:schemeClr val="tx1"/>
                </a:solidFill>
              </a:rPr>
              <a:t>2015</a:t>
            </a:r>
            <a:endParaRPr lang="en-US" sz="24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1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7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en-US" dirty="0"/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en-US" sz="4000" dirty="0" smtClean="0"/>
              <a:t>Questions?</a:t>
            </a:r>
            <a:endParaRPr lang="en-US" sz="2800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24</a:t>
            </a:fld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37938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3</a:t>
            </a:fld>
            <a:endParaRPr lang="nl-NL" sz="12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558225"/>
            <a:ext cx="8229600" cy="584775"/>
          </a:xfrm>
        </p:spPr>
        <p:txBody>
          <a:bodyPr/>
          <a:lstStyle/>
          <a:p>
            <a:pPr eaLnBrk="1" hangingPunct="1"/>
            <a:r>
              <a:rPr lang="en-GB" sz="3200" dirty="0" smtClean="0"/>
              <a:t>NW GRIP 2013 Timeline - future</a:t>
            </a:r>
            <a:endParaRPr lang="en-US" sz="3200" dirty="0" smtClean="0"/>
          </a:p>
        </p:txBody>
      </p:sp>
      <p:sp>
        <p:nvSpPr>
          <p:cNvPr id="8196" name="Rectangle 3"/>
          <p:cNvSpPr txBox="1">
            <a:spLocks noChangeArrowheads="1"/>
          </p:cNvSpPr>
          <p:nvPr/>
        </p:nvSpPr>
        <p:spPr bwMode="auto">
          <a:xfrm>
            <a:off x="3059112" y="1700213"/>
            <a:ext cx="608488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Publication, start consultation phase</a:t>
            </a: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Presentation for ENTSOG GRIP workshop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>
                <a:solidFill>
                  <a:schemeClr val="tx2"/>
                </a:solidFill>
              </a:rPr>
              <a:t>Presentation for GRI NW SG meeting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End consultation phase</a:t>
            </a: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Review of feedback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ENTSOG discussions future GRIPs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r>
              <a:rPr lang="en-US" sz="2000" b="0" dirty="0" smtClean="0">
                <a:solidFill>
                  <a:schemeClr val="tx1"/>
                </a:solidFill>
              </a:rPr>
              <a:t>New NW GRIP 2015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8197" name="AutoShape 7"/>
          <p:cNvSpPr>
            <a:spLocks noChangeArrowheads="1"/>
          </p:cNvSpPr>
          <p:nvPr/>
        </p:nvSpPr>
        <p:spPr bwMode="auto">
          <a:xfrm>
            <a:off x="34925" y="1557338"/>
            <a:ext cx="4032250" cy="5156200"/>
          </a:xfrm>
          <a:prstGeom prst="downArrow">
            <a:avLst>
              <a:gd name="adj1" fmla="val 50000"/>
              <a:gd name="adj2" fmla="val 31969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endParaRPr lang="de-DE"/>
          </a:p>
        </p:txBody>
      </p:sp>
      <p:sp>
        <p:nvSpPr>
          <p:cNvPr id="8198" name="Rectangle 3"/>
          <p:cNvSpPr txBox="1">
            <a:spLocks noChangeArrowheads="1"/>
          </p:cNvSpPr>
          <p:nvPr/>
        </p:nvSpPr>
        <p:spPr bwMode="auto">
          <a:xfrm>
            <a:off x="1116013" y="1700213"/>
            <a:ext cx="20875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5</a:t>
            </a:r>
            <a:r>
              <a:rPr lang="en-US" sz="2000" b="0" baseline="30000" dirty="0">
                <a:solidFill>
                  <a:schemeClr val="tx2"/>
                </a:solidFill>
              </a:rPr>
              <a:t>th</a:t>
            </a:r>
            <a:r>
              <a:rPr lang="en-US" sz="2000" b="0" dirty="0">
                <a:solidFill>
                  <a:schemeClr val="tx2"/>
                </a:solidFill>
              </a:rPr>
              <a:t> Nov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2"/>
                </a:solidFill>
              </a:rPr>
              <a:t>26</a:t>
            </a:r>
            <a:r>
              <a:rPr lang="en-US" sz="2000" b="0" baseline="30000" dirty="0" smtClean="0">
                <a:solidFill>
                  <a:schemeClr val="tx2"/>
                </a:solidFill>
              </a:rPr>
              <a:t>th</a:t>
            </a:r>
            <a:r>
              <a:rPr lang="en-US" sz="2000" b="0" dirty="0" smtClean="0">
                <a:solidFill>
                  <a:schemeClr val="tx2"/>
                </a:solidFill>
              </a:rPr>
              <a:t> </a:t>
            </a:r>
            <a:r>
              <a:rPr lang="en-US" sz="2000" b="0" dirty="0">
                <a:solidFill>
                  <a:schemeClr val="tx2"/>
                </a:solidFill>
              </a:rPr>
              <a:t>Nov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>
                <a:solidFill>
                  <a:schemeClr val="tx2"/>
                </a:solidFill>
              </a:rPr>
              <a:t>28</a:t>
            </a:r>
            <a:r>
              <a:rPr lang="en-US" sz="2000" b="0" baseline="30000" dirty="0">
                <a:solidFill>
                  <a:schemeClr val="tx2"/>
                </a:solidFill>
              </a:rPr>
              <a:t>th</a:t>
            </a:r>
            <a:r>
              <a:rPr lang="en-US" sz="2000" b="0" dirty="0">
                <a:solidFill>
                  <a:schemeClr val="tx2"/>
                </a:solidFill>
              </a:rPr>
              <a:t> Nov 2013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1"/>
                </a:solidFill>
              </a:rPr>
              <a:t>1</a:t>
            </a:r>
            <a:r>
              <a:rPr lang="en-US" sz="2000" b="0" baseline="30000" dirty="0" smtClean="0">
                <a:solidFill>
                  <a:schemeClr val="tx1"/>
                </a:solidFill>
              </a:rPr>
              <a:t>st</a:t>
            </a:r>
            <a:r>
              <a:rPr lang="en-US" sz="2000" b="0" dirty="0" smtClean="0">
                <a:solidFill>
                  <a:schemeClr val="tx1"/>
                </a:solidFill>
              </a:rPr>
              <a:t> Jan 2014 </a:t>
            </a: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1"/>
                </a:solidFill>
              </a:rPr>
              <a:t>2014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1"/>
                </a:solidFill>
              </a:rPr>
              <a:t>2014</a:t>
            </a: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None/>
            </a:pPr>
            <a:r>
              <a:rPr lang="en-US" sz="2000" b="0" dirty="0" smtClean="0">
                <a:solidFill>
                  <a:schemeClr val="tx1"/>
                </a:solidFill>
              </a:rPr>
              <a:t>2015</a:t>
            </a:r>
            <a:endParaRPr lang="en-US" sz="20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1800" b="0" dirty="0">
              <a:solidFill>
                <a:schemeClr val="tx1"/>
              </a:solidFill>
            </a:endParaRPr>
          </a:p>
          <a:p>
            <a:pPr>
              <a:spcAft>
                <a:spcPct val="50000"/>
              </a:spcAft>
              <a:buClr>
                <a:srgbClr val="0079C1"/>
              </a:buClr>
              <a:buFont typeface="Wingdings 2" pitchFamily="18" charset="2"/>
              <a:buChar char="¾"/>
            </a:pP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9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3284984"/>
            <a:ext cx="2988159" cy="361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296529"/>
            <a:ext cx="3365066" cy="358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9" name="Titel 1"/>
          <p:cNvSpPr txBox="1">
            <a:spLocks/>
          </p:cNvSpPr>
          <p:nvPr/>
        </p:nvSpPr>
        <p:spPr>
          <a:xfrm>
            <a:off x="2699792" y="2708920"/>
            <a:ext cx="3456384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smtClean="0"/>
              <a:t>GRIP Süd-Nord-Korridor</a:t>
            </a:r>
            <a:endParaRPr lang="de-DE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35" y="-27385"/>
            <a:ext cx="3717977" cy="3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2" name="Titel 1"/>
          <p:cNvSpPr txBox="1">
            <a:spLocks/>
          </p:cNvSpPr>
          <p:nvPr/>
        </p:nvSpPr>
        <p:spPr>
          <a:xfrm>
            <a:off x="5580112" y="2852936"/>
            <a:ext cx="3456384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smtClean="0"/>
              <a:t>GRIP North South CEE</a:t>
            </a:r>
            <a:endParaRPr lang="de-DE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-27384"/>
            <a:ext cx="2914654" cy="355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99" y="-27384"/>
            <a:ext cx="2563075" cy="33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08" y="3333227"/>
            <a:ext cx="2988504" cy="355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1" name="Titel 1"/>
          <p:cNvSpPr txBox="1">
            <a:spLocks/>
          </p:cNvSpPr>
          <p:nvPr/>
        </p:nvSpPr>
        <p:spPr>
          <a:xfrm>
            <a:off x="5940152" y="3933056"/>
            <a:ext cx="3456384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smtClean="0"/>
              <a:t>GRIP South </a:t>
            </a:r>
            <a:r>
              <a:rPr lang="de-DE" sz="1600" dirty="0" err="1" smtClean="0"/>
              <a:t>Corridor</a:t>
            </a:r>
            <a:endParaRPr lang="de-DE" sz="1600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-108520" y="404664"/>
            <a:ext cx="192169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smtClean="0"/>
              <a:t>NW GRIP</a:t>
            </a:r>
            <a:endParaRPr lang="de-DE" sz="16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08520" y="4496829"/>
            <a:ext cx="1382758" cy="372331"/>
          </a:xfrm>
        </p:spPr>
        <p:txBody>
          <a:bodyPr>
            <a:normAutofit/>
          </a:bodyPr>
          <a:lstStyle/>
          <a:p>
            <a:r>
              <a:rPr lang="de-DE" sz="1600" dirty="0" smtClean="0"/>
              <a:t>GRIP South</a:t>
            </a:r>
            <a:endParaRPr lang="de-DE" sz="1600" dirty="0"/>
          </a:p>
        </p:txBody>
      </p:sp>
      <p:sp>
        <p:nvSpPr>
          <p:cNvPr id="3" name="Rechteck 2"/>
          <p:cNvSpPr/>
          <p:nvPr/>
        </p:nvSpPr>
        <p:spPr>
          <a:xfrm>
            <a:off x="2699792" y="2550386"/>
            <a:ext cx="24139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/>
              <a:t>BEMIP</a:t>
            </a:r>
            <a:endParaRPr lang="de-DE" sz="1600" dirty="0"/>
          </a:p>
        </p:txBody>
      </p:sp>
      <p:sp>
        <p:nvSpPr>
          <p:cNvPr id="610" name="Titel 1"/>
          <p:cNvSpPr txBox="1">
            <a:spLocks/>
          </p:cNvSpPr>
          <p:nvPr/>
        </p:nvSpPr>
        <p:spPr>
          <a:xfrm>
            <a:off x="2969736" y="6309320"/>
            <a:ext cx="3456384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smtClean="0"/>
              <a:t>GRIP North South </a:t>
            </a:r>
            <a:r>
              <a:rPr lang="de-DE" sz="1600" dirty="0" err="1" smtClean="0"/>
              <a:t>Corridor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9535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Obligation from Regulation (EC) 715/2009 Article 12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Supported by 24 TSOs in 9 countries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GRIP of all regions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NW GRIP (1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NW GRIP published November 2011)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US" sz="1800" dirty="0" smtClean="0"/>
              <a:t>Feedback considered: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Stakeholders (January 2012)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GRI NW (May 2012)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ACER opinion (March 2013)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Stakeholders and GRI NW (May 2013)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Stakeholders (May 2013)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 smtClean="0"/>
              <a:t>GRI NW (September 2013)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Introduction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nl-NL" sz="1200" dirty="0" smtClean="0"/>
              <a:t/>
            </a:r>
            <a:br>
              <a:rPr lang="nl-NL" sz="1200" dirty="0" smtClean="0"/>
            </a:br>
            <a:endParaRPr lang="nl-NL" sz="1200" dirty="0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 bwMode="auto">
          <a:xfrm>
            <a:off x="6934200" y="6534150"/>
            <a:ext cx="2133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nl-NL"/>
            </a:defPPr>
            <a:lvl1pPr marL="0" algn="r" defTabSz="914400" rtl="0" eaLnBrk="0" latinLnBrk="0" hangingPunct="0"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eaLnBrk="1" hangingPunct="1"/>
            <a:fld id="{FB4BA515-2200-417D-BD4A-F46F7D38E8ED}" type="slidenum">
              <a:rPr lang="nl-NL" sz="1200" smtClean="0"/>
              <a:pPr eaLnBrk="1" hangingPunct="1"/>
              <a:t>5</a:t>
            </a:fld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40858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North West Specifics</a:t>
            </a:r>
            <a:endParaRPr lang="en-US" sz="1800" dirty="0"/>
          </a:p>
          <a:p>
            <a:r>
              <a:rPr lang="nl-NL" sz="1800" dirty="0" smtClean="0"/>
              <a:t>Supply &amp; </a:t>
            </a:r>
            <a:r>
              <a:rPr lang="nl-NL" sz="1800" dirty="0" err="1"/>
              <a:t>Demand</a:t>
            </a:r>
            <a:r>
              <a:rPr lang="nl-NL" sz="1800" dirty="0"/>
              <a:t> </a:t>
            </a:r>
            <a:r>
              <a:rPr lang="nl-NL" sz="1800" dirty="0" smtClean="0"/>
              <a:t>(update </a:t>
            </a:r>
            <a:r>
              <a:rPr lang="nl-NL" sz="1800" dirty="0" err="1" smtClean="0"/>
              <a:t>July</a:t>
            </a:r>
            <a:r>
              <a:rPr lang="nl-NL" sz="1800" dirty="0" smtClean="0"/>
              <a:t> 2013)</a:t>
            </a:r>
            <a:endParaRPr lang="nl-NL" sz="1800" dirty="0"/>
          </a:p>
          <a:p>
            <a:r>
              <a:rPr lang="en-US" sz="1800" dirty="0" smtClean="0"/>
              <a:t>TYNDP identified issues for NW region</a:t>
            </a:r>
            <a:endParaRPr lang="en-US" sz="1800" dirty="0"/>
          </a:p>
          <a:p>
            <a:r>
              <a:rPr lang="en-US" sz="1800" dirty="0" smtClean="0"/>
              <a:t>Background to North </a:t>
            </a:r>
            <a:r>
              <a:rPr lang="en-US" sz="1800" dirty="0"/>
              <a:t>West European Infrastructures </a:t>
            </a:r>
            <a:r>
              <a:rPr lang="en-US" sz="1800" dirty="0" smtClean="0"/>
              <a:t>Projects</a:t>
            </a:r>
          </a:p>
          <a:p>
            <a:pPr lvl="1"/>
            <a:r>
              <a:rPr lang="en-US" sz="1600" dirty="0" smtClean="0"/>
              <a:t>Project Matrix (providing easy access to project list in appendix)</a:t>
            </a:r>
          </a:p>
          <a:p>
            <a:r>
              <a:rPr lang="en-US" sz="1800" dirty="0" smtClean="0"/>
              <a:t>Appendix </a:t>
            </a:r>
          </a:p>
          <a:p>
            <a:pPr lvl="1"/>
            <a:r>
              <a:rPr lang="en-US" sz="1600" dirty="0" smtClean="0"/>
              <a:t>Extensive project list (update September 2013)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 smtClean="0"/>
              <a:t>Contents of the report</a:t>
            </a:r>
            <a:endParaRPr lang="en-US" sz="3600" baseline="300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6</a:t>
            </a:fld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3456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History of cooperation</a:t>
            </a:r>
          </a:p>
          <a:p>
            <a:r>
              <a:rPr lang="en-US" sz="1800" dirty="0" smtClean="0"/>
              <a:t>Case studies</a:t>
            </a:r>
          </a:p>
          <a:p>
            <a:r>
              <a:rPr lang="en-US" sz="1800" dirty="0" smtClean="0"/>
              <a:t>Role of gas in supply mix</a:t>
            </a:r>
          </a:p>
          <a:p>
            <a:r>
              <a:rPr lang="en-US" sz="1800" dirty="0" smtClean="0"/>
              <a:t>L-gas</a:t>
            </a:r>
          </a:p>
          <a:p>
            <a:r>
              <a:rPr lang="en-US" sz="1800" dirty="0" smtClean="0"/>
              <a:t>EU energy policy objectives</a:t>
            </a:r>
          </a:p>
          <a:p>
            <a:pPr lvl="1"/>
            <a:r>
              <a:rPr lang="en-US" sz="1600" dirty="0" smtClean="0"/>
              <a:t>Competition</a:t>
            </a:r>
          </a:p>
          <a:p>
            <a:pPr lvl="1"/>
            <a:r>
              <a:rPr lang="en-US" sz="1600" dirty="0" err="1" smtClean="0"/>
              <a:t>SoS</a:t>
            </a:r>
            <a:endParaRPr lang="en-US" sz="1600" dirty="0" smtClean="0"/>
          </a:p>
          <a:p>
            <a:pPr lvl="1"/>
            <a:r>
              <a:rPr lang="en-US" sz="1600" dirty="0" smtClean="0"/>
              <a:t>Sustainability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634782"/>
            <a:ext cx="8093075" cy="646331"/>
          </a:xfrm>
        </p:spPr>
        <p:txBody>
          <a:bodyPr/>
          <a:lstStyle/>
          <a:p>
            <a:r>
              <a:rPr lang="en-US" sz="3600" dirty="0"/>
              <a:t>North West Specifics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7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36041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203895"/>
            <a:ext cx="8093075" cy="1077218"/>
          </a:xfrm>
        </p:spPr>
        <p:txBody>
          <a:bodyPr/>
          <a:lstStyle/>
          <a:p>
            <a:r>
              <a:rPr lang="en-US" sz="3200" dirty="0" smtClean="0"/>
              <a:t>Cross Border Interconnection Capacity Gas higher than Electricity</a:t>
            </a:r>
            <a:endParaRPr lang="en-US" sz="320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8</a:t>
            </a:fld>
            <a:endParaRPr lang="nl-NL" sz="120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69" y="2060848"/>
            <a:ext cx="893089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29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593725" y="757893"/>
            <a:ext cx="8093075" cy="523220"/>
          </a:xfrm>
        </p:spPr>
        <p:txBody>
          <a:bodyPr/>
          <a:lstStyle/>
          <a:p>
            <a:r>
              <a:rPr lang="en-US" dirty="0" smtClean="0"/>
              <a:t>NW European Hubs close price correlations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81750"/>
            <a:ext cx="2133600" cy="36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79C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BA515-2200-417D-BD4A-F46F7D38E8ED}" type="slidenum">
              <a:rPr lang="nl-NL" sz="1200"/>
              <a:pPr eaLnBrk="1" hangingPunct="1"/>
              <a:t>9</a:t>
            </a:fld>
            <a:endParaRPr lang="nl-NL" sz="120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6" y="1700808"/>
            <a:ext cx="8894618" cy="4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1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G Photo">
  <a:themeElements>
    <a:clrScheme name="NG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AED9"/>
      </a:accent1>
      <a:accent2>
        <a:srgbClr val="52DA3F"/>
      </a:accent2>
      <a:accent3>
        <a:srgbClr val="FFFFFF"/>
      </a:accent3>
      <a:accent4>
        <a:srgbClr val="000000"/>
      </a:accent4>
      <a:accent5>
        <a:srgbClr val="AAD3E9"/>
      </a:accent5>
      <a:accent6>
        <a:srgbClr val="49C538"/>
      </a:accent6>
      <a:hlink>
        <a:srgbClr val="FF7800"/>
      </a:hlink>
      <a:folHlink>
        <a:srgbClr val="00B090"/>
      </a:folHlink>
    </a:clrScheme>
    <a:fontScheme name="NG Phot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1" i="0" u="none" strike="noStrike" cap="none" normalizeH="0" baseline="0" smtClean="0">
            <a:ln>
              <a:noFill/>
            </a:ln>
            <a:solidFill>
              <a:srgbClr val="0079C1"/>
            </a:solidFill>
            <a:effectLst/>
            <a:latin typeface="Arial" charset="0"/>
            <a:ea typeface="ＭＳ Ｐゴシック" pitchFamily="48" charset="-128"/>
          </a:defRPr>
        </a:defPPr>
      </a:lstStyle>
    </a:lnDef>
  </a:objectDefaults>
  <a:extraClrSchemeLst>
    <a:extraClrScheme>
      <a:clrScheme name="NG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ED9"/>
        </a:accent1>
        <a:accent2>
          <a:srgbClr val="52DA3F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49C538"/>
        </a:accent6>
        <a:hlink>
          <a:srgbClr val="FF7800"/>
        </a:hlink>
        <a:folHlink>
          <a:srgbClr val="00B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Diavoorstelling (4:3)</PresentationFormat>
  <Paragraphs>199</Paragraphs>
  <Slides>24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24</vt:i4>
      </vt:variant>
    </vt:vector>
  </HeadingPairs>
  <TitlesOfParts>
    <vt:vector size="26" baseType="lpstr">
      <vt:lpstr>Kantoorthema</vt:lpstr>
      <vt:lpstr>NG Photo</vt:lpstr>
      <vt:lpstr>Gas Regional Investment Plan North West Europe 2013    Presentation for  ENTSOG (November 26th 2013, Brussels)  and GRI NW SG (November 28th 2013, Stockholm),    </vt:lpstr>
      <vt:lpstr>NW GRIP 2013 Timeline - past</vt:lpstr>
      <vt:lpstr>NW GRIP 2013 Timeline - future</vt:lpstr>
      <vt:lpstr>GRIP South</vt:lpstr>
      <vt:lpstr>Introduction</vt:lpstr>
      <vt:lpstr>Contents of the report</vt:lpstr>
      <vt:lpstr>North West Specifics</vt:lpstr>
      <vt:lpstr>Cross Border Interconnection Capacity Gas higher than Electricity</vt:lpstr>
      <vt:lpstr>NW European Hubs close price correlations</vt:lpstr>
      <vt:lpstr>Supply &amp; Demand (update July 2013)</vt:lpstr>
      <vt:lpstr>Growing Import Dependency</vt:lpstr>
      <vt:lpstr>Increased Need for Flexibility </vt:lpstr>
      <vt:lpstr>In depth analysis of TYNDP issues</vt:lpstr>
      <vt:lpstr>Resilience</vt:lpstr>
      <vt:lpstr>Supply Source Dependency</vt:lpstr>
      <vt:lpstr>Supply Source Diversification</vt:lpstr>
      <vt:lpstr>Chapter ‘In Depth Review of TYNDP Identified NW Issues’: Example</vt:lpstr>
      <vt:lpstr>Background to NWE Projects</vt:lpstr>
      <vt:lpstr>Matrix – how it works</vt:lpstr>
      <vt:lpstr>Implementation of draft RCC feedback September 4th</vt:lpstr>
      <vt:lpstr>Matrix – how it works</vt:lpstr>
      <vt:lpstr>Conclusions</vt:lpstr>
      <vt:lpstr>NW GRIP 2013 Timeline - future</vt:lpstr>
      <vt:lpstr>PowerPoint-presentatie</vt:lpstr>
    </vt:vector>
  </TitlesOfParts>
  <Company>Gasunie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 Regional Investment Plan North West Europe    TITLE SLIDE</dc:title>
  <dc:creator>Nienhuis Pieter</dc:creator>
  <cp:lastModifiedBy>Nienhuis Pieter</cp:lastModifiedBy>
  <cp:revision>60</cp:revision>
  <dcterms:created xsi:type="dcterms:W3CDTF">2013-03-14T17:17:01Z</dcterms:created>
  <dcterms:modified xsi:type="dcterms:W3CDTF">2013-11-25T16:58:42Z</dcterms:modified>
</cp:coreProperties>
</file>