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395" r:id="rId6"/>
    <p:sldId id="393" r:id="rId7"/>
    <p:sldId id="396" r:id="rId8"/>
    <p:sldId id="397" r:id="rId9"/>
    <p:sldId id="402" r:id="rId10"/>
    <p:sldId id="398" r:id="rId11"/>
    <p:sldId id="399" r:id="rId12"/>
    <p:sldId id="400" r:id="rId13"/>
    <p:sldId id="401" r:id="rId14"/>
    <p:sldId id="403" r:id="rId15"/>
    <p:sldId id="404" r:id="rId16"/>
    <p:sldId id="405" r:id="rId17"/>
    <p:sldId id="381" r:id="rId18"/>
  </p:sldIdLst>
  <p:sldSz cx="9144000" cy="6858000" type="screen4x3"/>
  <p:notesSz cx="7010400" cy="9296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E11022"/>
    <a:srgbClr val="F6A8AB"/>
    <a:srgbClr val="000000"/>
    <a:srgbClr val="B1C7E1"/>
    <a:srgbClr val="3E6CA4"/>
    <a:srgbClr val="BFBFBF"/>
    <a:srgbClr val="6B95C7"/>
    <a:srgbClr val="000579"/>
    <a:srgbClr val="829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75" autoAdjust="0"/>
  </p:normalViewPr>
  <p:slideViewPr>
    <p:cSldViewPr>
      <p:cViewPr>
        <p:scale>
          <a:sx n="80" d="100"/>
          <a:sy n="80" d="100"/>
        </p:scale>
        <p:origin x="-2034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CFCF4F-E7B9-4B8E-ADF6-9028043023D1}" type="datetime1">
              <a:rPr lang="fr-FR"/>
              <a:pPr>
                <a:defRPr/>
              </a:pPr>
              <a:t>03/02/2016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9509CD-62CF-4D94-928B-D790620A6EA5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1169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DB1AA2-2630-437E-B348-6E2E9750D163}" type="datetime1">
              <a:rPr lang="fr-FR"/>
              <a:pPr>
                <a:defRPr/>
              </a:pPr>
              <a:t>03/02/2016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BE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5D7753-1580-4264-89D1-13C02C8B185B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234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l_entsog_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572"/>
            <a:ext cx="9235440" cy="6908109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944000" y="2520000"/>
            <a:ext cx="7200000" cy="3240000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itle 4"/>
          <p:cNvSpPr>
            <a:spLocks noGrp="1"/>
          </p:cNvSpPr>
          <p:nvPr>
            <p:ph type="ctrTitle" hasCustomPrompt="1"/>
          </p:nvPr>
        </p:nvSpPr>
        <p:spPr bwMode="auto">
          <a:xfrm>
            <a:off x="1944000" y="2637008"/>
            <a:ext cx="7200000" cy="86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b="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sz="4400" noProof="0" dirty="0" smtClean="0">
                <a:solidFill>
                  <a:schemeClr val="tx1"/>
                </a:solidFill>
                <a:ea typeface="ＭＳ Ｐゴシック"/>
                <a:cs typeface="ＭＳ Ｐゴシック"/>
              </a:rPr>
              <a:t>Cover title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1944000" y="4797152"/>
            <a:ext cx="4770169" cy="936104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800" b="1" i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GB" noProof="0" dirty="0" smtClean="0"/>
              <a:t>Name: ENTSOG representative</a:t>
            </a:r>
            <a:br>
              <a:rPr lang="en-GB" noProof="0" dirty="0" smtClean="0"/>
            </a:br>
            <a:r>
              <a:rPr lang="en-GB" noProof="0" dirty="0" smtClean="0"/>
              <a:t>Position: Adviser/EGM/President</a:t>
            </a:r>
            <a:endParaRPr lang="en-GB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1944000" y="3600000"/>
            <a:ext cx="6048672" cy="503733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Cover subtitle</a:t>
            </a:r>
            <a:endParaRPr lang="en-GB" noProof="0" dirty="0"/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5940152" y="620688"/>
            <a:ext cx="2807568" cy="3600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baseline="0">
                <a:solidFill>
                  <a:srgbClr val="87888A"/>
                </a:solidFill>
              </a:defRPr>
            </a:lvl1pPr>
          </a:lstStyle>
          <a:p>
            <a:pPr lvl="0"/>
            <a:r>
              <a:rPr lang="en-GB" noProof="0" dirty="0" smtClean="0"/>
              <a:t>&lt;Place&gt; -- DD Month YYYY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2267744" y="4149079"/>
            <a:ext cx="4680520" cy="43204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200" b="0" baseline="0">
                <a:solidFill>
                  <a:srgbClr val="000000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sz="1200" dirty="0" smtClean="0"/>
              <a:t>XY</a:t>
            </a:r>
            <a:br>
              <a:rPr lang="en-GB" sz="1200" dirty="0" smtClean="0"/>
            </a:br>
            <a:r>
              <a:rPr lang="en-GB" sz="1200" dirty="0" smtClean="0"/>
              <a:t>&lt;Position&gt;</a:t>
            </a:r>
            <a:endParaRPr lang="en-GB" noProof="0" dirty="0"/>
          </a:p>
        </p:txBody>
      </p:sp>
      <p:sp>
        <p:nvSpPr>
          <p:cNvPr id="5" name="Titre 1"/>
          <p:cNvSpPr txBox="1">
            <a:spLocks/>
          </p:cNvSpPr>
          <p:nvPr userDrawn="1"/>
        </p:nvSpPr>
        <p:spPr>
          <a:xfrm>
            <a:off x="468464" y="2348880"/>
            <a:ext cx="82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7" name="Titre 1"/>
          <p:cNvSpPr txBox="1">
            <a:spLocks/>
          </p:cNvSpPr>
          <p:nvPr userDrawn="1"/>
        </p:nvSpPr>
        <p:spPr>
          <a:xfrm>
            <a:off x="2267744" y="4581128"/>
            <a:ext cx="468052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ENTSOG -- European Network of Transmission System Operators for Gas</a:t>
            </a:r>
            <a:b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</a:br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Avenue de </a:t>
            </a:r>
            <a:r>
              <a:rPr lang="en-GB" sz="1200" b="0" kern="1200" baseline="0" dirty="0" err="1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Cortenbergh</a:t>
            </a:r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 100, B-1000 Brussels</a:t>
            </a:r>
            <a:endParaRPr lang="en-GB" sz="1200" b="0" kern="1200" baseline="0" dirty="0">
              <a:solidFill>
                <a:srgbClr val="000000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2267744" y="5193256"/>
            <a:ext cx="4680520" cy="5400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 baseline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EML:</a:t>
            </a:r>
          </a:p>
          <a:p>
            <a:pPr algn="l"/>
            <a:r>
              <a:rPr lang="de-DE" sz="1200" b="0" kern="1200" baseline="0" dirty="0" smtClean="0">
                <a:solidFill>
                  <a:srgbClr val="000000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WWW: </a:t>
            </a:r>
            <a:r>
              <a:rPr lang="de-DE" sz="1200" b="0" u="sng" kern="1200" baseline="0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Arial" pitchFamily="34" charset="0"/>
              </a:rPr>
              <a:t>www.entsog.eu</a:t>
            </a:r>
            <a:endParaRPr lang="en-GB" sz="1200" b="0" u="sng" kern="1200" baseline="0" dirty="0">
              <a:solidFill>
                <a:schemeClr val="tx1"/>
              </a:solidFill>
              <a:latin typeface="Calibri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43225" y="5185767"/>
            <a:ext cx="1152054" cy="2879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u="sng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smtClean="0"/>
              <a:t>x.y@entsog.eu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38665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12130545"/>
              </p:ext>
            </p:extLst>
          </p:nvPr>
        </p:nvGraphicFramePr>
        <p:xfrm>
          <a:off x="395536" y="1052736"/>
          <a:ext cx="7488832" cy="5112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2802"/>
                <a:gridCol w="458742"/>
                <a:gridCol w="458742"/>
                <a:gridCol w="458742"/>
                <a:gridCol w="1094372"/>
                <a:gridCol w="1094372"/>
                <a:gridCol w="1851060"/>
              </a:tblGrid>
              <a:tr h="597546"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ENTSOG</a:t>
                      </a:r>
                      <a:r>
                        <a:rPr lang="en-GB" sz="1600" b="1" i="1" baseline="0" noProof="0" dirty="0" smtClean="0">
                          <a:solidFill>
                            <a:srgbClr val="1F4484"/>
                          </a:solidFill>
                        </a:rPr>
                        <a:t> </a:t>
                      </a:r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Colour chart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R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G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1" noProof="0" dirty="0" smtClean="0">
                          <a:solidFill>
                            <a:srgbClr val="1F4484"/>
                          </a:solidFill>
                        </a:rPr>
                        <a:t>B</a:t>
                      </a:r>
                      <a:endParaRPr lang="en-GB" sz="1600" b="1" i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noProof="0" dirty="0" smtClean="0">
                          <a:solidFill>
                            <a:srgbClr val="1F4484"/>
                          </a:solidFill>
                        </a:rPr>
                        <a:t>CMYK</a:t>
                      </a:r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b="1" noProof="0" dirty="0" smtClean="0">
                          <a:solidFill>
                            <a:srgbClr val="1F4484"/>
                          </a:solidFill>
                        </a:rPr>
                        <a:t>used in (eg. NeMo)</a:t>
                      </a:r>
                      <a:endParaRPr lang="en-GB" sz="16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40414" marB="404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Dark 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128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130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0/0/0/60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828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(NP)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25/20/20/0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Light Grey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217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14/10/11/0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Grey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234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231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baseline="0" noProof="0" dirty="0" smtClean="0">
                          <a:solidFill>
                            <a:srgbClr val="D9D9D9"/>
                          </a:solidFill>
                        </a:rPr>
                        <a:t>222</a:t>
                      </a:r>
                      <a:endParaRPr lang="en-GB" sz="1200" b="1" baseline="0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7/6/11/0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7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Dark Blue (ENTSOG)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31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68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132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99/84/18/6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48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</a:t>
                      </a:r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 (LNG)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Blue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216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75/23/0/0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39C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62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108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164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82/57/12/1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6C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Middle 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107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149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199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0/34/4/0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B95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Light Blue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177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199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225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29/14/3/0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7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Bluish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13/3/0/0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E9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Green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130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54/25/100/5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98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(Libya)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Green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195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55/0/100/0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C34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Middle Green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159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186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43/10/100/0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BA2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(Algeria)</a:t>
                      </a:r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Green (ENTSOG)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193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213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55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29/1/96/0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1D53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Greenish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205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228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174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21/0/40/0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4A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Light</a:t>
                      </a:r>
                      <a:r>
                        <a:rPr lang="de-DE" sz="1200" b="1" baseline="0" noProof="0" dirty="0" smtClean="0">
                          <a:solidFill>
                            <a:srgbClr val="1F4484"/>
                          </a:solidFill>
                        </a:rPr>
                        <a:t> Purple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lang="en-GB" sz="1200" b="1" kern="120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117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171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49/58/7/0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75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(UGS)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Pink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204</a:t>
                      </a:r>
                      <a:endParaRPr lang="en-GB" sz="1200" b="1" kern="1200" baseline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152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17/86/1/0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4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Red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232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38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baseline="0" noProof="0" dirty="0" smtClean="0">
                          <a:solidFill>
                            <a:srgbClr val="1F4484"/>
                          </a:solidFill>
                        </a:rPr>
                        <a:t>44</a:t>
                      </a:r>
                      <a:endParaRPr lang="en-GB" sz="1200" b="1" baseline="0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2/98/93/0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262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(Russia)</a:t>
                      </a:r>
                      <a:endParaRPr lang="en-GB" sz="1200" b="1" kern="1200" noProof="0" dirty="0" smtClean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Orange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235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122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4/64/87/0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7A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(Caspia)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Orange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249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1/32/94/0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B42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 smtClean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Dark Yellow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242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202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200" b="1" kern="1200" baseline="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1F4484"/>
                          </a:solidFill>
                        </a:rPr>
                        <a:t>6/18/100/0</a:t>
                      </a:r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1F4484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CA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1F4484"/>
                          </a:solidFill>
                          <a:latin typeface="+mn-lt"/>
                          <a:ea typeface="+mn-ea"/>
                          <a:cs typeface="+mn-cs"/>
                        </a:rPr>
                        <a:t>Presentation, (Norway)</a:t>
                      </a:r>
                      <a:endParaRPr lang="en-GB" sz="1200" b="1" kern="1200" noProof="0" dirty="0">
                        <a:solidFill>
                          <a:srgbClr val="1F448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Yellow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234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5/1/90/0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A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Light Yellow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251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247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1" kern="1200" baseline="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194</a:t>
                      </a:r>
                      <a:endParaRPr lang="en-GB" sz="1200" b="1" kern="1200" baseline="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noProof="0" dirty="0" smtClean="0">
                          <a:solidFill>
                            <a:srgbClr val="D9D9D9"/>
                          </a:solidFill>
                        </a:rPr>
                        <a:t>2/0/30/0</a:t>
                      </a:r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1" noProof="0" dirty="0">
                        <a:solidFill>
                          <a:srgbClr val="D9D9D9"/>
                        </a:solidFill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7C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="1" kern="1200" noProof="0" dirty="0" smtClean="0">
                          <a:solidFill>
                            <a:srgbClr val="D9D9D9"/>
                          </a:solidFill>
                          <a:latin typeface="+mn-lt"/>
                          <a:ea typeface="+mn-ea"/>
                          <a:cs typeface="+mn-cs"/>
                        </a:rPr>
                        <a:t>Cap. map</a:t>
                      </a:r>
                      <a:endParaRPr lang="en-GB" sz="1200" b="1" kern="1200" noProof="0" dirty="0">
                        <a:solidFill>
                          <a:srgbClr val="D9D9D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826" marR="80826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>
          <a:xfrm>
            <a:off x="611560" y="612000"/>
            <a:ext cx="6732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_entsog_ppt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80032"/>
            <a:ext cx="7973568" cy="5077968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944000" y="2564904"/>
            <a:ext cx="7200000" cy="2591928"/>
          </a:xfrm>
          <a:prstGeom prst="rect">
            <a:avLst/>
          </a:prstGeom>
          <a:solidFill>
            <a:schemeClr val="accent3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000" y="6336000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>
          <a:xfrm>
            <a:off x="2124648" y="3501008"/>
            <a:ext cx="7019352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Chapter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39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Shift+Alt+right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0442" y="1244704"/>
            <a:ext cx="8280920" cy="433000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 lang="en-GB" sz="2200" b="1" i="1" kern="100" noProof="0" smtClean="0">
                <a:solidFill>
                  <a:srgbClr val="000000"/>
                </a:solidFill>
                <a:latin typeface="+mn-lt"/>
                <a:sym typeface="Wingdings" pitchFamily="2" charset="2"/>
              </a:defRPr>
            </a:lvl1pPr>
            <a:lvl2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</a:defRPr>
            </a:lvl2pPr>
            <a:lvl3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baseline="0">
                <a:solidFill>
                  <a:srgbClr val="000000"/>
                </a:solidFill>
              </a:defRPr>
            </a:lvl3pPr>
            <a:lvl4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>
                <a:solidFill>
                  <a:srgbClr val="000000"/>
                </a:solidFill>
              </a:defRPr>
            </a:lvl4pPr>
            <a:lvl5pPr marL="857250" indent="-171450">
              <a:spcBef>
                <a:spcPts val="300"/>
              </a:spcBef>
              <a:buClr>
                <a:schemeClr val="accent3"/>
              </a:buClr>
              <a:buFont typeface="Arial" pitchFamily="34" charset="0"/>
              <a:buChar char="-"/>
              <a:defRPr sz="1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3"/>
              </a:buClr>
              <a:buSzTx/>
              <a:buFontTx/>
              <a:buNone/>
              <a:tabLst/>
              <a:defRPr/>
            </a:pPr>
            <a:r>
              <a:rPr lang="en-GB" b="1" i="1" kern="100" noProof="0" dirty="0" smtClean="0">
                <a:solidFill>
                  <a:srgbClr val="000000"/>
                </a:solidFill>
                <a:latin typeface="+mj-lt"/>
              </a:rPr>
              <a:t>Diff. bullet levels with: Shift + Alt + </a:t>
            </a:r>
            <a:r>
              <a:rPr lang="en-GB" b="1" i="1" kern="100" noProof="0" dirty="0" err="1" smtClean="0">
                <a:solidFill>
                  <a:srgbClr val="000000"/>
                </a:solidFill>
                <a:latin typeface="+mj-lt"/>
              </a:rPr>
              <a:t>rightArrow</a:t>
            </a:r>
            <a:endParaRPr lang="en-GB" noProof="0" dirty="0" smtClean="0"/>
          </a:p>
          <a:p>
            <a:pPr lvl="1"/>
            <a:r>
              <a:rPr lang="de-DE" noProof="0" dirty="0" smtClean="0"/>
              <a:t>Second level (Calibri, 18, black)</a:t>
            </a:r>
            <a:endParaRPr lang="en-GB" noProof="0" dirty="0" smtClean="0"/>
          </a:p>
          <a:p>
            <a:pPr lvl="2"/>
            <a:r>
              <a:rPr lang="en-GB" noProof="0" dirty="0" smtClean="0"/>
              <a:t>Third level (Calibri, 18, black)</a:t>
            </a:r>
          </a:p>
          <a:p>
            <a:pPr lvl="3"/>
            <a:r>
              <a:rPr lang="en-GB" noProof="0" dirty="0" smtClean="0"/>
              <a:t>Fourth level (Calibri, 16, black)</a:t>
            </a:r>
          </a:p>
          <a:p>
            <a:pPr lvl="4"/>
            <a:r>
              <a:rPr lang="en-GB" noProof="0" dirty="0" smtClean="0"/>
              <a:t>Fifth level</a:t>
            </a:r>
          </a:p>
          <a:p>
            <a:pPr lvl="0"/>
            <a:endParaRPr lang="en-GB" noProof="0" dirty="0" smtClean="0"/>
          </a:p>
        </p:txBody>
      </p:sp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12480" y="604709"/>
            <a:ext cx="6695824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60924" y="5718725"/>
            <a:ext cx="8168079" cy="374571"/>
          </a:xfrm>
          <a:prstGeom prst="roundRect">
            <a:avLst/>
          </a:prstGeom>
          <a:noFill/>
          <a:ln w="50800" cap="rnd" cmpd="sng">
            <a:solidFill>
              <a:srgbClr val="B1C7E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>
              <a:rot lat="0" lon="0" rev="6600000"/>
            </a:lightRig>
          </a:scene3d>
          <a:sp3d>
            <a:bevelT/>
          </a:sp3d>
        </p:spPr>
        <p:txBody>
          <a:bodyPr>
            <a:spAutoFit/>
          </a:bodyPr>
          <a:lstStyle>
            <a:lvl1pPr marL="0" indent="0" algn="ctr">
              <a:buFontTx/>
              <a:buNone/>
              <a:defRPr lang="en-GB" sz="1600" i="1" dirty="0">
                <a:solidFill>
                  <a:schemeClr val="tx1"/>
                </a:solidFill>
                <a:ea typeface="+mn-ea"/>
                <a:cs typeface="Arial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&lt;…&gt; (Calibri, Italic, 16, black, </a:t>
            </a:r>
            <a:r>
              <a:rPr lang="en-GB" sz="16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center</a:t>
            </a: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: Tabul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10492" y="604709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658936" y="5718725"/>
            <a:ext cx="8168079" cy="374571"/>
          </a:xfrm>
          <a:prstGeom prst="roundRect">
            <a:avLst/>
          </a:prstGeom>
          <a:noFill/>
          <a:ln w="50800" cmpd="sng">
            <a:solidFill>
              <a:srgbClr val="B1C7E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>
              <a:rot lat="0" lon="0" rev="6600000"/>
            </a:lightRig>
          </a:scene3d>
          <a:sp3d>
            <a:bevelT/>
          </a:sp3d>
        </p:spPr>
        <p:txBody>
          <a:bodyPr>
            <a:spAutoFit/>
          </a:bodyPr>
          <a:lstStyle>
            <a:lvl1pPr marL="0" indent="0" algn="ctr">
              <a:buFontTx/>
              <a:buNone/>
              <a:defRPr lang="en-GB" sz="1600" i="1" dirty="0">
                <a:solidFill>
                  <a:schemeClr val="tx1"/>
                </a:solidFill>
                <a:ea typeface="+mn-ea"/>
                <a:cs typeface="Arial" pitchFamily="34" charset="0"/>
              </a:defRPr>
            </a:lvl1pPr>
          </a:lstStyle>
          <a:p>
            <a:pPr lvl="0" algn="ctr">
              <a:spcBef>
                <a:spcPct val="0"/>
              </a:spcBef>
            </a:pP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&lt;…&gt; (Calibri, Italic, 16, black, </a:t>
            </a:r>
            <a:r>
              <a:rPr lang="en-GB" sz="1600" i="1" dirty="0" err="1" smtClean="0">
                <a:solidFill>
                  <a:srgbClr val="000000"/>
                </a:solidFill>
                <a:latin typeface="+mn-lt"/>
                <a:cs typeface="Arial" pitchFamily="34" charset="0"/>
              </a:rPr>
              <a:t>center</a:t>
            </a:r>
            <a:r>
              <a:rPr lang="en-GB" sz="1600" i="1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)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08454" y="1758285"/>
            <a:ext cx="8280920" cy="3816424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  <a:sym typeface="Wingdings" pitchFamily="2" charset="2"/>
              </a:defRPr>
            </a:lvl1pPr>
            <a:lvl2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sz="1800" baseline="0">
                <a:solidFill>
                  <a:srgbClr val="000000"/>
                </a:solidFill>
              </a:defRPr>
            </a:lvl2pPr>
            <a:lvl3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 baseline="0">
                <a:solidFill>
                  <a:srgbClr val="000000"/>
                </a:solidFill>
              </a:defRPr>
            </a:lvl3pPr>
            <a:lvl4pPr marL="857250" indent="-171450">
              <a:spcBef>
                <a:spcPts val="300"/>
              </a:spcBef>
              <a:buClr>
                <a:schemeClr val="accent3"/>
              </a:buClr>
              <a:defRPr sz="16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Diff. bullet levels with “tabulator”</a:t>
            </a:r>
          </a:p>
          <a:p>
            <a:pPr lvl="1"/>
            <a:r>
              <a:rPr lang="en-GB" noProof="0" dirty="0" smtClean="0"/>
              <a:t>Third level (Calibri, 18, black)</a:t>
            </a:r>
          </a:p>
          <a:p>
            <a:pPr lvl="2"/>
            <a:r>
              <a:rPr lang="en-GB" noProof="0" dirty="0" smtClean="0"/>
              <a:t>Fourth level (Calibri, 16, black)</a:t>
            </a:r>
          </a:p>
          <a:p>
            <a:pPr lvl="3"/>
            <a:r>
              <a:rPr lang="en-GB" noProof="0" dirty="0" smtClean="0"/>
              <a:t>Fifth level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611311" y="1245582"/>
            <a:ext cx="8281169" cy="4406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First Level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: Tabul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13598" y="590665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5088438" y="2032273"/>
            <a:ext cx="3816424" cy="420503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GB" sz="2200" b="1" i="1" u="none" strike="noStrike" kern="1200" baseline="0" noProof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2032272"/>
            <a:ext cx="4417762" cy="4205039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600"/>
              </a:spcBef>
              <a:buClr>
                <a:schemeClr val="accent3"/>
              </a:buClr>
              <a:buFont typeface="Calibri" pitchFamily="34" charset="0"/>
              <a:buChar char="&gt;"/>
              <a:defRPr sz="1800" baseline="0">
                <a:solidFill>
                  <a:srgbClr val="000000"/>
                </a:solidFill>
              </a:defRPr>
            </a:lvl1pPr>
            <a:lvl2pPr marL="400050" indent="-171450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§"/>
              <a:defRPr lang="en-US" sz="1800" kern="1200" baseline="0" dirty="0" smtClean="0">
                <a:solidFill>
                  <a:srgbClr val="000000"/>
                </a:solidFill>
                <a:latin typeface="+mn-lt"/>
                <a:ea typeface="ＭＳ Ｐゴシック" pitchFamily="-111" charset="-128"/>
                <a:cs typeface="ＭＳ Ｐゴシック"/>
              </a:defRPr>
            </a:lvl2pPr>
            <a:lvl3pPr marL="628650" indent="-171450">
              <a:spcBef>
                <a:spcPts val="300"/>
              </a:spcBef>
              <a:buClr>
                <a:schemeClr val="accent3"/>
              </a:buClr>
              <a:buFont typeface="Courier New" pitchFamily="49" charset="0"/>
              <a:buChar char="o"/>
              <a:defRPr sz="1600" baseline="0">
                <a:solidFill>
                  <a:srgbClr val="000000"/>
                </a:solidFill>
              </a:defRPr>
            </a:lvl3pPr>
            <a:lvl4pPr marL="857250" indent="-171450">
              <a:spcBef>
                <a:spcPts val="300"/>
              </a:spcBef>
              <a:buClr>
                <a:schemeClr val="accent3"/>
              </a:buClr>
              <a:defRPr sz="1600"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Diff. bullet levels with “tabulator”</a:t>
            </a:r>
          </a:p>
          <a:p>
            <a:pPr lvl="1"/>
            <a:r>
              <a:rPr lang="en-US" dirty="0" smtClean="0"/>
              <a:t>Third level (Calibri, 18, black)</a:t>
            </a:r>
          </a:p>
          <a:p>
            <a:pPr lvl="2"/>
            <a:r>
              <a:rPr lang="en-US" dirty="0" smtClean="0"/>
              <a:t>Fourth level (Calibri, 16, black)</a:t>
            </a:r>
          </a:p>
          <a:p>
            <a:pPr lvl="3"/>
            <a:r>
              <a:rPr lang="en-US" dirty="0" smtClean="0"/>
              <a:t>Fifth level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14417" y="1231538"/>
            <a:ext cx="4417895" cy="7287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First Level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088439" y="1221135"/>
            <a:ext cx="3816424" cy="7287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Chart Title </a:t>
            </a:r>
            <a:br>
              <a:rPr lang="en-GB" b="1" i="1" kern="100" dirty="0" smtClean="0">
                <a:solidFill>
                  <a:srgbClr val="000000"/>
                </a:solidFill>
                <a:latin typeface="+mj-lt"/>
              </a:rPr>
            </a:b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  <p:extLst>
      <p:ext uri="{BB962C8B-B14F-4D97-AF65-F5344CB8AC3E}">
        <p14:creationId xmlns:p14="http://schemas.microsoft.com/office/powerpoint/2010/main" val="1125149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hasCustomPrompt="1"/>
          </p:nvPr>
        </p:nvSpPr>
        <p:spPr>
          <a:xfrm>
            <a:off x="610740" y="590665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15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611559" y="2032273"/>
            <a:ext cx="8280920" cy="420503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GB" sz="2200" b="1" i="1" u="none" strike="noStrike" kern="1200" baseline="0" noProof="0">
                <a:solidFill>
                  <a:prstClr val="black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1221135"/>
            <a:ext cx="8280920" cy="7287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Tx/>
              <a:buNone/>
              <a:defRPr lang="en-GB" sz="2200" b="1" i="1" kern="100" smtClean="0">
                <a:solidFill>
                  <a:srgbClr val="000000"/>
                </a:solidFill>
              </a:defRPr>
            </a:lvl1pPr>
            <a:lvl2pPr marL="0" marR="0" indent="-2857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BD300"/>
              </a:buClr>
              <a:buSzPct val="130000"/>
              <a:buFont typeface="Wingdings" pitchFamily="2" charset="2"/>
              <a:buChar char="v"/>
              <a:tabLst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buFontTx/>
              <a:buNone/>
              <a:defRPr sz="1600"/>
            </a:lvl3pPr>
          </a:lstStyle>
          <a:p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Chart Title (Calibri, </a:t>
            </a:r>
            <a:r>
              <a:rPr lang="en-GB" b="1" i="1" kern="100" dirty="0" err="1" smtClean="0">
                <a:solidFill>
                  <a:srgbClr val="000000"/>
                </a:solidFill>
                <a:latin typeface="+mj-lt"/>
              </a:rPr>
              <a:t>Bold+Italic</a:t>
            </a:r>
            <a:r>
              <a:rPr lang="en-GB" b="1" i="1" kern="100" dirty="0" smtClean="0">
                <a:solidFill>
                  <a:srgbClr val="000000"/>
                </a:solidFill>
                <a:latin typeface="+mj-lt"/>
              </a:rPr>
              <a:t>, 22, black)</a:t>
            </a:r>
          </a:p>
        </p:txBody>
      </p:sp>
    </p:spTree>
    <p:extLst>
      <p:ext uri="{BB962C8B-B14F-4D97-AF65-F5344CB8AC3E}">
        <p14:creationId xmlns:p14="http://schemas.microsoft.com/office/powerpoint/2010/main" val="2166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601216" y="595424"/>
            <a:ext cx="6480000" cy="5400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8316416" y="6356351"/>
            <a:ext cx="370384" cy="27466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 smtClean="0">
                <a:solidFill>
                  <a:srgbClr val="666666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‹#›</a:t>
            </a:fld>
            <a:endParaRPr lang="en-GB" noProof="0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611560" y="1316952"/>
            <a:ext cx="8280920" cy="50643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70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streifen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6370320"/>
            <a:ext cx="7949184" cy="487680"/>
          </a:xfrm>
          <a:prstGeom prst="rect">
            <a:avLst/>
          </a:prstGeom>
        </p:spPr>
      </p:pic>
      <p:pic>
        <p:nvPicPr>
          <p:cNvPr id="6" name="Grafik 5" descr="ecke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60000" y="360000"/>
            <a:ext cx="457200" cy="457200"/>
          </a:xfrm>
          <a:prstGeom prst="rect">
            <a:avLst/>
          </a:prstGeom>
        </p:spPr>
      </p:pic>
      <p:pic>
        <p:nvPicPr>
          <p:cNvPr id="7" name="Grafik 6" descr="entsog_logo_4c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560060" y="360000"/>
            <a:ext cx="1147564" cy="620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98" r:id="rId4"/>
    <p:sldLayoutId id="2147483685" r:id="rId5"/>
    <p:sldLayoutId id="2147483684" r:id="rId6"/>
    <p:sldLayoutId id="2147483694" r:id="rId7"/>
    <p:sldLayoutId id="2147483695" r:id="rId8"/>
    <p:sldLayoutId id="2147483696" r:id="rId9"/>
    <p:sldLayoutId id="214748369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Projects and topology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smtClean="0"/>
              <a:t>Ádám Balogh</a:t>
            </a:r>
            <a:endParaRPr lang="en-GB" dirty="0" smtClean="0"/>
          </a:p>
          <a:p>
            <a:r>
              <a:rPr lang="hu-HU" dirty="0" smtClean="0"/>
              <a:t>Adviser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944000" y="3352800"/>
            <a:ext cx="6742800" cy="895800"/>
          </a:xfrm>
        </p:spPr>
        <p:txBody>
          <a:bodyPr/>
          <a:lstStyle/>
          <a:p>
            <a:r>
              <a:rPr lang="hu-HU" dirty="0" smtClean="0"/>
              <a:t>How does your data submission translate into a Project in the topology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62600" y="620688"/>
            <a:ext cx="3185120" cy="360064"/>
          </a:xfrm>
        </p:spPr>
        <p:txBody>
          <a:bodyPr/>
          <a:lstStyle/>
          <a:p>
            <a:r>
              <a:rPr lang="hu-HU" dirty="0" smtClean="0"/>
              <a:t>TYNDP 2017 SJWS III</a:t>
            </a:r>
          </a:p>
          <a:p>
            <a:r>
              <a:rPr lang="hu-HU" dirty="0"/>
              <a:t>@</a:t>
            </a:r>
            <a:r>
              <a:rPr lang="hu-HU" dirty="0" smtClean="0"/>
              <a:t> Energy Community -  Vienna</a:t>
            </a:r>
            <a:endParaRPr lang="en-GB" dirty="0" smtClean="0"/>
          </a:p>
          <a:p>
            <a:r>
              <a:rPr lang="hu-HU" dirty="0" smtClean="0"/>
              <a:t>09</a:t>
            </a:r>
            <a:r>
              <a:rPr lang="en-GB" dirty="0" smtClean="0"/>
              <a:t> </a:t>
            </a:r>
            <a:r>
              <a:rPr lang="hu-HU" dirty="0" smtClean="0"/>
              <a:t>February</a:t>
            </a:r>
            <a:r>
              <a:rPr lang="fr-FR" dirty="0" smtClean="0"/>
              <a:t> 2016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57200" y="1244704"/>
            <a:ext cx="8610600" cy="4330005"/>
          </a:xfrm>
        </p:spPr>
        <p:txBody>
          <a:bodyPr/>
          <a:lstStyle/>
          <a:p>
            <a:pPr lvl="1"/>
            <a:r>
              <a:rPr lang="hu-HU" b="1" dirty="0"/>
              <a:t>Promoter request form </a:t>
            </a:r>
            <a:r>
              <a:rPr lang="hu-HU" dirty="0"/>
              <a:t>– to receive credentials to access the Data </a:t>
            </a:r>
            <a:r>
              <a:rPr lang="hu-HU" dirty="0" smtClean="0"/>
              <a:t>Portal</a:t>
            </a:r>
            <a:endParaRPr lang="hu-H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Presentation of Forms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" y="2408024"/>
            <a:ext cx="9120968" cy="3230776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7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57200" y="1244704"/>
            <a:ext cx="8610600" cy="4330005"/>
          </a:xfrm>
        </p:spPr>
        <p:txBody>
          <a:bodyPr/>
          <a:lstStyle/>
          <a:p>
            <a:pPr lvl="1"/>
            <a:r>
              <a:rPr lang="hu-HU" b="1" dirty="0" smtClean="0"/>
              <a:t>The </a:t>
            </a:r>
            <a:r>
              <a:rPr lang="hu-HU" b="1" dirty="0"/>
              <a:t>Point creation form </a:t>
            </a:r>
            <a:r>
              <a:rPr lang="hu-HU" dirty="0"/>
              <a:t>– to create new </a:t>
            </a:r>
            <a:r>
              <a:rPr lang="hu-HU" dirty="0" smtClean="0"/>
              <a:t>Points</a:t>
            </a:r>
            <a:endParaRPr lang="hu-H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Presentation of Forms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5" y="1869953"/>
            <a:ext cx="9045011" cy="475944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57200" y="1244704"/>
            <a:ext cx="8610600" cy="4330005"/>
          </a:xfrm>
        </p:spPr>
        <p:txBody>
          <a:bodyPr/>
          <a:lstStyle/>
          <a:p>
            <a:pPr lvl="1"/>
            <a:r>
              <a:rPr lang="hu-HU" b="1" dirty="0" smtClean="0"/>
              <a:t>Operator </a:t>
            </a:r>
            <a:r>
              <a:rPr lang="hu-HU" b="1" dirty="0"/>
              <a:t>creation form </a:t>
            </a:r>
            <a:r>
              <a:rPr lang="hu-HU" dirty="0"/>
              <a:t>– to create new Operators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Presentation of Forms</a:t>
            </a:r>
            <a:endParaRPr lang="en-GB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" y="1998518"/>
            <a:ext cx="9014460" cy="4097482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 smtClean="0"/>
              <a:t>In line with the intetions of the COM to identify the investment gaps in the Regional Groups as a first step of the next PCI selection procedure, ENTSOG plans to:</a:t>
            </a:r>
          </a:p>
          <a:p>
            <a:pPr lvl="1"/>
            <a:r>
              <a:rPr lang="hu-HU" dirty="0" smtClean="0">
                <a:cs typeface="ＭＳ Ｐゴシック" charset="-128"/>
              </a:rPr>
              <a:t>Include in the Project Questionnaire a section where the Promoter can self-assess the Project, by describing which investment need(s) -as indentified within the TYNDP 2015- does the Project fulfil</a:t>
            </a:r>
            <a:endParaRPr lang="en-GB" dirty="0">
              <a:cs typeface="ＭＳ Ｐゴシック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Self-assessment of investment needs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Ádám Balogh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Adviser, System Development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3224" y="5185767"/>
            <a:ext cx="2438375" cy="287933"/>
          </a:xfrm>
        </p:spPr>
        <p:txBody>
          <a:bodyPr/>
          <a:lstStyle/>
          <a:p>
            <a:r>
              <a:rPr lang="en-GB" smtClean="0"/>
              <a:t>Celine.Heidrecheid@entsog.eu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244705"/>
            <a:ext cx="8991600" cy="256529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u-HU" dirty="0" smtClean="0"/>
              <a:t>Recap on the previous SJWS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How does Data Submission translate into a Project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Validation Rules and Monitoring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Data </a:t>
            </a:r>
            <a:r>
              <a:rPr lang="hu-HU" dirty="0"/>
              <a:t>Portal Project </a:t>
            </a:r>
            <a:r>
              <a:rPr lang="hu-HU" dirty="0" smtClean="0"/>
              <a:t>General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Data Portal </a:t>
            </a:r>
            <a:r>
              <a:rPr lang="hu-HU" dirty="0"/>
              <a:t>I</a:t>
            </a:r>
            <a:r>
              <a:rPr lang="hu-HU" dirty="0" smtClean="0"/>
              <a:t>nterface </a:t>
            </a:r>
            <a:r>
              <a:rPr lang="hu-HU" dirty="0"/>
              <a:t>live </a:t>
            </a:r>
            <a:r>
              <a:rPr lang="hu-HU" dirty="0" smtClean="0"/>
              <a:t>presentation</a:t>
            </a:r>
          </a:p>
          <a:p>
            <a:pPr marL="628650" lvl="1" indent="-457200">
              <a:buFont typeface="+mj-lt"/>
              <a:buAutoNum type="arabicPeriod"/>
            </a:pPr>
            <a:r>
              <a:rPr lang="hu-HU" dirty="0" smtClean="0"/>
              <a:t>Basic </a:t>
            </a:r>
            <a:r>
              <a:rPr lang="hu-HU" dirty="0"/>
              <a:t>functionality </a:t>
            </a:r>
            <a:r>
              <a:rPr lang="hu-HU" dirty="0" smtClean="0"/>
              <a:t>– Create/Modify/Cancel/Submit </a:t>
            </a:r>
            <a:r>
              <a:rPr lang="hu-HU" dirty="0"/>
              <a:t>Project, </a:t>
            </a:r>
            <a:r>
              <a:rPr lang="hu-HU" dirty="0" smtClean="0"/>
              <a:t>Submit Increment for existing/new Point</a:t>
            </a:r>
            <a:endParaRPr lang="hu-HU" dirty="0"/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Point and Operator creation forms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smtClean="0"/>
              <a:t>Self-assessment of investment needs</a:t>
            </a:r>
          </a:p>
          <a:p>
            <a:endParaRPr lang="hu-HU" dirty="0" smtClean="0"/>
          </a:p>
          <a:p>
            <a:endParaRPr lang="hu-HU" dirty="0"/>
          </a:p>
          <a:p>
            <a:pPr marL="0" lvl="1" indent="0">
              <a:buNone/>
            </a:pPr>
            <a:endParaRPr lang="hu-HU" dirty="0" smtClean="0"/>
          </a:p>
          <a:p>
            <a:pPr marL="0" lvl="1" indent="0">
              <a:buNone/>
            </a:pPr>
            <a:endParaRPr lang="hu-HU" sz="2200" b="1" i="1" kern="100" dirty="0" smtClean="0">
              <a:ea typeface="ＭＳ Ｐゴシック" charset="-128"/>
              <a:cs typeface="ＭＳ Ｐゴシック" charset="-128"/>
              <a:sym typeface="Wingdings" pitchFamily="2" charset="2"/>
            </a:endParaRPr>
          </a:p>
          <a:p>
            <a:pPr marL="0" lvl="1" indent="0">
              <a:buNone/>
            </a:pPr>
            <a:endParaRPr lang="en-GB" sz="2200" b="1" i="1" kern="100" dirty="0">
              <a:ea typeface="ＭＳ Ｐゴシック" charset="-128"/>
              <a:cs typeface="ＭＳ Ｐゴシック" charset="-128"/>
              <a:sym typeface="Wingdings" pitchFamily="2" charset="2"/>
            </a:endParaRPr>
          </a:p>
          <a:p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4709"/>
            <a:ext cx="8379120" cy="540000"/>
          </a:xfrm>
        </p:spPr>
        <p:txBody>
          <a:bodyPr/>
          <a:lstStyle/>
          <a:p>
            <a:r>
              <a:rPr lang="hu-HU" dirty="0" smtClean="0"/>
              <a:t>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02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244705"/>
            <a:ext cx="8991600" cy="2565296"/>
          </a:xfrm>
        </p:spPr>
        <p:txBody>
          <a:bodyPr/>
          <a:lstStyle/>
          <a:p>
            <a:r>
              <a:rPr lang="hu-HU" dirty="0" smtClean="0"/>
              <a:t>Recap on the previous SJWS – The Data Collection schedule</a:t>
            </a:r>
          </a:p>
          <a:p>
            <a:pPr lvl="1"/>
            <a:r>
              <a:rPr lang="hu-HU" dirty="0"/>
              <a:t>Projects can be submitted within the </a:t>
            </a:r>
            <a:r>
              <a:rPr lang="hu-HU" b="1" dirty="0"/>
              <a:t>Project Submission</a:t>
            </a:r>
            <a:r>
              <a:rPr lang="hu-HU" dirty="0"/>
              <a:t> </a:t>
            </a:r>
            <a:r>
              <a:rPr lang="hu-HU" dirty="0" smtClean="0"/>
              <a:t>timeframe</a:t>
            </a:r>
          </a:p>
          <a:p>
            <a:pPr lvl="1"/>
            <a:r>
              <a:rPr lang="hu-HU" dirty="0" smtClean="0"/>
              <a:t>During </a:t>
            </a:r>
            <a:r>
              <a:rPr lang="hu-HU" dirty="0"/>
              <a:t>Data Consistency Check timeframe, only </a:t>
            </a:r>
            <a:r>
              <a:rPr lang="hu-HU" dirty="0" smtClean="0"/>
              <a:t>capacity modifications can be made for non-matching capacities</a:t>
            </a:r>
            <a:endParaRPr lang="en-GB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  <a:p>
            <a:pPr marL="0" lvl="1" indent="0">
              <a:buNone/>
            </a:pPr>
            <a:endParaRPr lang="hu-HU" sz="2200" b="1" i="1" kern="100" dirty="0" smtClean="0">
              <a:ea typeface="ＭＳ Ｐゴシック" charset="-128"/>
              <a:cs typeface="ＭＳ Ｐゴシック" charset="-128"/>
              <a:sym typeface="Wingdings" pitchFamily="2" charset="2"/>
            </a:endParaRPr>
          </a:p>
          <a:p>
            <a:pPr marL="0" lvl="1" indent="0">
              <a:buNone/>
            </a:pPr>
            <a:endParaRPr lang="en-GB" sz="2200" b="1" i="1" kern="100" dirty="0">
              <a:ea typeface="ＭＳ Ｐゴシック" charset="-128"/>
              <a:cs typeface="ＭＳ Ｐゴシック" charset="-128"/>
              <a:sym typeface="Wingdings" pitchFamily="2" charset="2"/>
            </a:endParaRPr>
          </a:p>
          <a:p>
            <a:endParaRPr lang="fr-F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04709"/>
            <a:ext cx="8379120" cy="540000"/>
          </a:xfrm>
        </p:spPr>
        <p:txBody>
          <a:bodyPr/>
          <a:lstStyle/>
          <a:p>
            <a:r>
              <a:rPr lang="hu-HU" dirty="0" smtClean="0"/>
              <a:t>Refresh on the SJWS #1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6431" y="5943600"/>
            <a:ext cx="9071944" cy="776383"/>
          </a:xfrm>
        </p:spPr>
        <p:txBody>
          <a:bodyPr/>
          <a:lstStyle/>
          <a:p>
            <a:r>
              <a:rPr lang="hu-HU" sz="1800" b="1" dirty="0" smtClean="0"/>
              <a:t>Coordination of Promoters shall start well before the Data Collection.</a:t>
            </a:r>
          </a:p>
          <a:p>
            <a:r>
              <a:rPr lang="hu-HU" sz="1800" b="1" dirty="0" smtClean="0"/>
              <a:t>Fully non-coordinated Projects will not be modelled – Lesser of Rule</a:t>
            </a:r>
            <a:endParaRPr lang="en-GB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" y="2881418"/>
            <a:ext cx="9095184" cy="26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8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9609" y="1447800"/>
            <a:ext cx="8606778" cy="1928221"/>
          </a:xfrm>
        </p:spPr>
        <p:txBody>
          <a:bodyPr/>
          <a:lstStyle/>
          <a:p>
            <a:r>
              <a:rPr lang="hu-HU" dirty="0" smtClean="0"/>
              <a:t>There is an already existing network topology; available information:</a:t>
            </a:r>
          </a:p>
          <a:p>
            <a:pPr lvl="2"/>
            <a:r>
              <a:rPr lang="hu-HU" dirty="0" smtClean="0"/>
              <a:t>Which Point</a:t>
            </a:r>
          </a:p>
          <a:p>
            <a:pPr lvl="2"/>
            <a:r>
              <a:rPr lang="hu-HU" dirty="0" smtClean="0"/>
              <a:t>What capacities</a:t>
            </a:r>
          </a:p>
          <a:p>
            <a:pPr lvl="2"/>
            <a:r>
              <a:rPr lang="hu-HU" dirty="0" smtClean="0"/>
              <a:t>Which operators</a:t>
            </a:r>
            <a:endParaRPr lang="hu-H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480" y="457200"/>
            <a:ext cx="6695824" cy="540000"/>
          </a:xfrm>
        </p:spPr>
        <p:txBody>
          <a:bodyPr/>
          <a:lstStyle/>
          <a:p>
            <a:r>
              <a:rPr lang="hu-HU" dirty="0" smtClean="0"/>
              <a:t>How does data submission translate into a Project modelling</a:t>
            </a:r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4567064" y="3763459"/>
            <a:ext cx="4277784" cy="2886075"/>
            <a:chOff x="4495433" y="3135086"/>
            <a:chExt cx="4277784" cy="2886075"/>
          </a:xfrm>
        </p:grpSpPr>
        <p:sp>
          <p:nvSpPr>
            <p:cNvPr id="6" name="Oval 5"/>
            <p:cNvSpPr/>
            <p:nvPr/>
          </p:nvSpPr>
          <p:spPr>
            <a:xfrm>
              <a:off x="4495433" y="3135086"/>
              <a:ext cx="604309" cy="600075"/>
            </a:xfrm>
            <a:prstGeom prst="ellips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smtClean="0">
                  <a:solidFill>
                    <a:sysClr val="windowText" lastClr="000000"/>
                  </a:solidFill>
                </a:rPr>
                <a:t>A</a:t>
              </a:r>
              <a:endParaRPr lang="fr-FR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327408" y="3135086"/>
              <a:ext cx="604309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13575" y="3916136"/>
              <a:ext cx="604308" cy="600075"/>
            </a:xfrm>
            <a:prstGeom prst="ellipse">
              <a:avLst/>
            </a:prstGeom>
            <a:ln>
              <a:solidFill>
                <a:schemeClr val="tx1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smtClean="0">
                  <a:solidFill>
                    <a:schemeClr val="tx1">
                      <a:lumMod val="60000"/>
                      <a:lumOff val="40000"/>
                    </a:schemeClr>
                  </a:solidFill>
                </a:rPr>
                <a:t>B</a:t>
              </a:r>
              <a:endParaRPr lang="fr-FR" sz="1400" b="1" dirty="0">
                <a:solidFill>
                  <a:schemeClr val="tx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95433" y="5421086"/>
              <a:ext cx="604309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13575" y="5040086"/>
              <a:ext cx="604308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941242" y="5421086"/>
              <a:ext cx="604308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45550" y="4468587"/>
              <a:ext cx="632883" cy="62865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168908" y="3135086"/>
              <a:ext cx="604309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6" name="Straight Connector 15"/>
            <p:cNvCxnSpPr>
              <a:stCxn id="8" idx="3"/>
              <a:endCxn id="9" idx="7"/>
            </p:cNvCxnSpPr>
            <p:nvPr/>
          </p:nvCxnSpPr>
          <p:spPr>
            <a:xfrm flipH="1">
              <a:off x="5011863" y="4428332"/>
              <a:ext cx="789591" cy="10806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6"/>
              <a:endCxn id="10" idx="3"/>
            </p:cNvCxnSpPr>
            <p:nvPr/>
          </p:nvCxnSpPr>
          <p:spPr>
            <a:xfrm flipV="1">
              <a:off x="5099742" y="5552282"/>
              <a:ext cx="701712" cy="168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6" idx="6"/>
            </p:cNvCxnSpPr>
            <p:nvPr/>
          </p:nvCxnSpPr>
          <p:spPr>
            <a:xfrm flipH="1">
              <a:off x="5099742" y="3435124"/>
              <a:ext cx="122766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1"/>
              <a:endCxn id="6" idx="5"/>
            </p:cNvCxnSpPr>
            <p:nvPr/>
          </p:nvCxnSpPr>
          <p:spPr>
            <a:xfrm flipH="1" flipV="1">
              <a:off x="5011863" y="3647282"/>
              <a:ext cx="789591" cy="3567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4" idx="2"/>
              <a:endCxn id="7" idx="6"/>
            </p:cNvCxnSpPr>
            <p:nvPr/>
          </p:nvCxnSpPr>
          <p:spPr>
            <a:xfrm flipH="1">
              <a:off x="6931717" y="3435124"/>
              <a:ext cx="123719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4" idx="3"/>
              <a:endCxn id="8" idx="6"/>
            </p:cNvCxnSpPr>
            <p:nvPr/>
          </p:nvCxnSpPr>
          <p:spPr>
            <a:xfrm flipH="1">
              <a:off x="6317883" y="3647282"/>
              <a:ext cx="1938904" cy="5688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2"/>
              <a:endCxn id="10" idx="5"/>
            </p:cNvCxnSpPr>
            <p:nvPr/>
          </p:nvCxnSpPr>
          <p:spPr>
            <a:xfrm flipH="1" flipV="1">
              <a:off x="6230004" y="5552282"/>
              <a:ext cx="711238" cy="168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5"/>
              <a:endCxn id="12" idx="2"/>
            </p:cNvCxnSpPr>
            <p:nvPr/>
          </p:nvCxnSpPr>
          <p:spPr>
            <a:xfrm>
              <a:off x="6230004" y="4428332"/>
              <a:ext cx="1315546" cy="3545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3"/>
              <a:endCxn id="11" idx="0"/>
            </p:cNvCxnSpPr>
            <p:nvPr/>
          </p:nvCxnSpPr>
          <p:spPr>
            <a:xfrm flipH="1">
              <a:off x="7245513" y="5005173"/>
              <a:ext cx="392101" cy="4159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5"/>
            </p:cNvCxnSpPr>
            <p:nvPr/>
          </p:nvCxnSpPr>
          <p:spPr>
            <a:xfrm>
              <a:off x="8086369" y="5005173"/>
              <a:ext cx="386811" cy="6064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4797587" y="3577286"/>
              <a:ext cx="1150582" cy="594941"/>
            </a:xfrm>
            <a:prstGeom prst="roundRect">
              <a:avLst/>
            </a:prstGeom>
            <a:solidFill>
              <a:schemeClr val="tx1">
                <a:lumMod val="20000"/>
                <a:lumOff val="80000"/>
                <a:alpha val="35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9" name="Right Arrow 58"/>
          <p:cNvSpPr/>
          <p:nvPr/>
        </p:nvSpPr>
        <p:spPr>
          <a:xfrm>
            <a:off x="1362456" y="4213678"/>
            <a:ext cx="1295400" cy="1537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ight Arrow 59"/>
          <p:cNvSpPr/>
          <p:nvPr/>
        </p:nvSpPr>
        <p:spPr>
          <a:xfrm rot="10800000">
            <a:off x="1362456" y="6027403"/>
            <a:ext cx="1295400" cy="15376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TextBox 60"/>
          <p:cNvSpPr txBox="1"/>
          <p:nvPr/>
        </p:nvSpPr>
        <p:spPr>
          <a:xfrm>
            <a:off x="1426465" y="4849577"/>
            <a:ext cx="4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0000"/>
                </a:solidFill>
                <a:latin typeface="+mn-lt"/>
              </a:rPr>
              <a:t>20</a:t>
            </a:r>
            <a:endParaRPr lang="en-GB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091018" y="4846820"/>
            <a:ext cx="56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B0F0"/>
                </a:solidFill>
                <a:latin typeface="+mn-lt"/>
              </a:rPr>
              <a:t>15</a:t>
            </a:r>
            <a:endParaRPr lang="en-GB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426464" y="5434060"/>
            <a:ext cx="4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srgbClr val="000000"/>
                </a:solidFill>
                <a:latin typeface="+mn-lt"/>
              </a:rPr>
              <a:t>5</a:t>
            </a:r>
            <a:endParaRPr lang="en-GB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91017" y="5434060"/>
            <a:ext cx="563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00B0F0"/>
                </a:solidFill>
                <a:latin typeface="+mn-lt"/>
              </a:rPr>
              <a:t>1</a:t>
            </a:r>
            <a:r>
              <a:rPr lang="hu-HU" b="1" i="1" dirty="0" smtClean="0">
                <a:solidFill>
                  <a:srgbClr val="00B0F0"/>
                </a:solidFill>
                <a:latin typeface="+mn-lt"/>
              </a:rPr>
              <a:t>0</a:t>
            </a:r>
            <a:endParaRPr lang="en-GB" b="1" i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853161" y="6107668"/>
            <a:ext cx="31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srgbClr val="000000"/>
                </a:solidFill>
                <a:latin typeface="+mn-lt"/>
              </a:rPr>
              <a:t>5</a:t>
            </a:r>
            <a:endParaRPr lang="en-GB" b="1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68421" y="3858585"/>
            <a:ext cx="4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>
                <a:solidFill>
                  <a:srgbClr val="00B0F0"/>
                </a:solidFill>
                <a:latin typeface="+mn-lt"/>
              </a:rPr>
              <a:t>15</a:t>
            </a:r>
            <a:endParaRPr lang="en-GB" b="1" i="1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71882" y="3794451"/>
            <a:ext cx="5735218" cy="2914094"/>
            <a:chOff x="380999" y="2697492"/>
            <a:chExt cx="5735218" cy="2914094"/>
          </a:xfrm>
        </p:grpSpPr>
        <p:grpSp>
          <p:nvGrpSpPr>
            <p:cNvPr id="68" name="Group 67"/>
            <p:cNvGrpSpPr/>
            <p:nvPr/>
          </p:nvGrpSpPr>
          <p:grpSpPr>
            <a:xfrm>
              <a:off x="380999" y="2697492"/>
              <a:ext cx="5735218" cy="2914094"/>
              <a:chOff x="380999" y="2697492"/>
              <a:chExt cx="5735218" cy="2914094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3690517" y="2697492"/>
                <a:ext cx="2384425" cy="390199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3949701" y="3697291"/>
                <a:ext cx="2166516" cy="180532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ounded Rectangle 33"/>
              <p:cNvSpPr/>
              <p:nvPr/>
            </p:nvSpPr>
            <p:spPr>
              <a:xfrm>
                <a:off x="380999" y="2697492"/>
                <a:ext cx="3733799" cy="2914094"/>
              </a:xfrm>
              <a:prstGeom prst="round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2133600" y="4216173"/>
                <a:ext cx="990600" cy="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2137542" y="3825648"/>
                <a:ext cx="0" cy="746352"/>
              </a:xfrm>
              <a:prstGeom prst="line">
                <a:avLst/>
              </a:prstGeom>
              <a:ln>
                <a:solidFill>
                  <a:srgbClr val="00B0F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2065290" y="3825648"/>
                <a:ext cx="0" cy="746352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914400" y="4208288"/>
                <a:ext cx="1150890" cy="11167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9" name="TextBox 68"/>
            <p:cNvSpPr txBox="1"/>
            <p:nvPr/>
          </p:nvSpPr>
          <p:spPr>
            <a:xfrm>
              <a:off x="458726" y="2739368"/>
              <a:ext cx="911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b="1" dirty="0" smtClean="0">
                  <a:solidFill>
                    <a:srgbClr val="000000"/>
                  </a:solidFill>
                  <a:latin typeface="+mn-lt"/>
                </a:rPr>
                <a:t>Point</a:t>
              </a:r>
              <a:r>
                <a:rPr lang="hu-HU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hu-HU" b="1" dirty="0">
                  <a:solidFill>
                    <a:srgbClr val="000000"/>
                  </a:solidFill>
                  <a:latin typeface="+mn-lt"/>
                </a:rPr>
                <a:t>Y</a:t>
              </a:r>
              <a:endParaRPr lang="en-GB" b="1" dirty="0">
                <a:solidFill>
                  <a:srgbClr val="00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63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9" grpId="0" animBg="1"/>
      <p:bldP spid="60" grpId="0" animBg="1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40324" y="4275655"/>
            <a:ext cx="1255275" cy="715445"/>
          </a:xfrm>
          <a:prstGeom prst="roundRect">
            <a:avLst/>
          </a:pr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Missmatch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640324" y="5026578"/>
            <a:ext cx="1255275" cy="715445"/>
          </a:xfrm>
          <a:prstGeom prst="roundRect">
            <a:avLst/>
          </a:prstGeom>
          <a:solidFill>
            <a:schemeClr val="accent4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hu-HU" sz="1600" b="1" dirty="0" smtClean="0">
                <a:solidFill>
                  <a:schemeClr val="tx1"/>
                </a:solidFill>
              </a:rPr>
              <a:t>Missmatch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49609" y="1447800"/>
            <a:ext cx="8606778" cy="1928221"/>
          </a:xfrm>
        </p:spPr>
        <p:txBody>
          <a:bodyPr/>
          <a:lstStyle/>
          <a:p>
            <a:r>
              <a:rPr lang="hu-HU" dirty="0" smtClean="0"/>
              <a:t>And a Project is submitted between countries B and C...</a:t>
            </a:r>
          </a:p>
          <a:p>
            <a:pPr lvl="1"/>
            <a:r>
              <a:rPr lang="hu-HU" dirty="0" smtClean="0"/>
              <a:t>The minimum information to enable the assessment of the Project are seen below:</a:t>
            </a:r>
          </a:p>
          <a:p>
            <a:pPr lvl="2"/>
            <a:r>
              <a:rPr lang="hu-HU" dirty="0" smtClean="0"/>
              <a:t>Point Name (if necessary create new point); Capacities; Commissioning Date; FID Status; Maturity</a:t>
            </a:r>
            <a:endParaRPr lang="hu-H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2480" y="457200"/>
            <a:ext cx="6695824" cy="540000"/>
          </a:xfrm>
        </p:spPr>
        <p:txBody>
          <a:bodyPr/>
          <a:lstStyle/>
          <a:p>
            <a:r>
              <a:rPr lang="hu-HU" dirty="0" smtClean="0"/>
              <a:t>How does data submission translate into a Project</a:t>
            </a:r>
            <a:endParaRPr lang="en-GB" dirty="0"/>
          </a:p>
        </p:txBody>
      </p:sp>
      <p:grpSp>
        <p:nvGrpSpPr>
          <p:cNvPr id="67" name="Group 66"/>
          <p:cNvGrpSpPr/>
          <p:nvPr/>
        </p:nvGrpSpPr>
        <p:grpSpPr>
          <a:xfrm>
            <a:off x="4567064" y="3763459"/>
            <a:ext cx="4277784" cy="2886075"/>
            <a:chOff x="4495433" y="3135086"/>
            <a:chExt cx="4277784" cy="2886075"/>
          </a:xfrm>
        </p:grpSpPr>
        <p:sp>
          <p:nvSpPr>
            <p:cNvPr id="6" name="Oval 5"/>
            <p:cNvSpPr/>
            <p:nvPr/>
          </p:nvSpPr>
          <p:spPr>
            <a:xfrm>
              <a:off x="4495433" y="3135086"/>
              <a:ext cx="604309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smtClean="0">
                  <a:solidFill>
                    <a:sysClr val="windowText" lastClr="000000"/>
                  </a:solidFill>
                </a:rPr>
                <a:t>A</a:t>
              </a:r>
              <a:endParaRPr lang="fr-FR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6327408" y="3135086"/>
              <a:ext cx="604309" cy="60007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smtClean="0">
                  <a:solidFill>
                    <a:schemeClr val="bg1"/>
                  </a:solidFill>
                </a:rPr>
                <a:t>C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13575" y="3916136"/>
              <a:ext cx="604308" cy="60007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rgbClr val="E1102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1400" b="1" dirty="0" smtClean="0">
                  <a:solidFill>
                    <a:schemeClr val="bg1"/>
                  </a:solidFill>
                </a:rPr>
                <a:t>B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495433" y="5421086"/>
              <a:ext cx="604309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5713575" y="5040086"/>
              <a:ext cx="604308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941242" y="5421086"/>
              <a:ext cx="604308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545550" y="4468587"/>
              <a:ext cx="632883" cy="628650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168908" y="3135086"/>
              <a:ext cx="604309" cy="600075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fr-FR" sz="1100" b="1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16" name="Straight Connector 15"/>
            <p:cNvCxnSpPr>
              <a:stCxn id="8" idx="3"/>
              <a:endCxn id="9" idx="7"/>
            </p:cNvCxnSpPr>
            <p:nvPr/>
          </p:nvCxnSpPr>
          <p:spPr>
            <a:xfrm flipH="1">
              <a:off x="5011863" y="4428332"/>
              <a:ext cx="789591" cy="10806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9" idx="6"/>
              <a:endCxn id="10" idx="3"/>
            </p:cNvCxnSpPr>
            <p:nvPr/>
          </p:nvCxnSpPr>
          <p:spPr>
            <a:xfrm flipV="1">
              <a:off x="5099742" y="5552282"/>
              <a:ext cx="701712" cy="168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7" idx="2"/>
              <a:endCxn id="6" idx="6"/>
            </p:cNvCxnSpPr>
            <p:nvPr/>
          </p:nvCxnSpPr>
          <p:spPr>
            <a:xfrm flipH="1">
              <a:off x="5099742" y="3435124"/>
              <a:ext cx="122766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1"/>
              <a:endCxn id="6" idx="5"/>
            </p:cNvCxnSpPr>
            <p:nvPr/>
          </p:nvCxnSpPr>
          <p:spPr>
            <a:xfrm flipH="1" flipV="1">
              <a:off x="5011863" y="3647282"/>
              <a:ext cx="789591" cy="3567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4" idx="2"/>
              <a:endCxn id="7" idx="6"/>
            </p:cNvCxnSpPr>
            <p:nvPr/>
          </p:nvCxnSpPr>
          <p:spPr>
            <a:xfrm flipH="1">
              <a:off x="6931717" y="3435124"/>
              <a:ext cx="123719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4" idx="3"/>
              <a:endCxn id="8" idx="6"/>
            </p:cNvCxnSpPr>
            <p:nvPr/>
          </p:nvCxnSpPr>
          <p:spPr>
            <a:xfrm flipH="1">
              <a:off x="6317883" y="3647282"/>
              <a:ext cx="1938904" cy="5688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1" idx="2"/>
              <a:endCxn id="10" idx="5"/>
            </p:cNvCxnSpPr>
            <p:nvPr/>
          </p:nvCxnSpPr>
          <p:spPr>
            <a:xfrm flipH="1" flipV="1">
              <a:off x="6230004" y="5552282"/>
              <a:ext cx="711238" cy="16884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5"/>
              <a:endCxn id="12" idx="2"/>
            </p:cNvCxnSpPr>
            <p:nvPr/>
          </p:nvCxnSpPr>
          <p:spPr>
            <a:xfrm>
              <a:off x="6230004" y="4428332"/>
              <a:ext cx="1315546" cy="35458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3"/>
              <a:endCxn id="11" idx="0"/>
            </p:cNvCxnSpPr>
            <p:nvPr/>
          </p:nvCxnSpPr>
          <p:spPr>
            <a:xfrm flipH="1">
              <a:off x="7245513" y="5005173"/>
              <a:ext cx="392101" cy="4159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" idx="5"/>
            </p:cNvCxnSpPr>
            <p:nvPr/>
          </p:nvCxnSpPr>
          <p:spPr>
            <a:xfrm>
              <a:off x="8086369" y="5005173"/>
              <a:ext cx="386811" cy="60641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>
            <a:stCxn id="8" idx="7"/>
            <a:endCxn id="7" idx="3"/>
          </p:cNvCxnSpPr>
          <p:nvPr/>
        </p:nvCxnSpPr>
        <p:spPr>
          <a:xfrm flipV="1">
            <a:off x="6301015" y="4275655"/>
            <a:ext cx="186523" cy="35673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704334" y="4545829"/>
            <a:ext cx="4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E11022"/>
                </a:solidFill>
                <a:latin typeface="+mn-lt"/>
              </a:rPr>
              <a:t>50</a:t>
            </a:r>
            <a:endParaRPr lang="en-GB" b="1" i="1" dirty="0">
              <a:solidFill>
                <a:srgbClr val="E11022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68887" y="4543072"/>
            <a:ext cx="5639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  <a:latin typeface="+mn-lt"/>
              </a:rPr>
              <a:t>25</a:t>
            </a:r>
            <a:endParaRPr lang="en-GB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04333" y="5130312"/>
            <a:ext cx="48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E11022"/>
                </a:solidFill>
                <a:latin typeface="+mn-lt"/>
              </a:rPr>
              <a:t>40</a:t>
            </a:r>
            <a:endParaRPr lang="en-GB" b="1" i="1" dirty="0">
              <a:solidFill>
                <a:srgbClr val="E11022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368886" y="5130312"/>
            <a:ext cx="56397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i="1" dirty="0" smtClean="0">
                <a:solidFill>
                  <a:srgbClr val="002060"/>
                </a:solidFill>
                <a:latin typeface="+mn-lt"/>
              </a:rPr>
              <a:t>35</a:t>
            </a:r>
            <a:endParaRPr lang="en-GB" b="1" i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8601" y="3200400"/>
            <a:ext cx="6428653" cy="3581400"/>
            <a:chOff x="228601" y="3200400"/>
            <a:chExt cx="6428653" cy="3581400"/>
          </a:xfrm>
        </p:grpSpPr>
        <p:sp>
          <p:nvSpPr>
            <p:cNvPr id="72" name="Right Arrow 71"/>
            <p:cNvSpPr/>
            <p:nvPr/>
          </p:nvSpPr>
          <p:spPr>
            <a:xfrm>
              <a:off x="1600199" y="4063497"/>
              <a:ext cx="1295400" cy="153761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ight Arrow 72"/>
            <p:cNvSpPr/>
            <p:nvPr/>
          </p:nvSpPr>
          <p:spPr>
            <a:xfrm rot="10800000">
              <a:off x="1658594" y="5802031"/>
              <a:ext cx="1295400" cy="153761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228601" y="3200400"/>
              <a:ext cx="6428653" cy="3581400"/>
              <a:chOff x="228601" y="3200400"/>
              <a:chExt cx="6428653" cy="3581400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6172200" y="4114800"/>
                <a:ext cx="485054" cy="601770"/>
              </a:xfrm>
              <a:prstGeom prst="roundRect">
                <a:avLst/>
              </a:prstGeom>
              <a:solidFill>
                <a:schemeClr val="accent3">
                  <a:alpha val="2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3810000" y="3276602"/>
                <a:ext cx="2819400" cy="838198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3886200" y="4716569"/>
                <a:ext cx="2743200" cy="193296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ounded Rectangle 53"/>
              <p:cNvSpPr/>
              <p:nvPr/>
            </p:nvSpPr>
            <p:spPr>
              <a:xfrm>
                <a:off x="228601" y="3200400"/>
                <a:ext cx="3886200" cy="3581400"/>
              </a:xfrm>
              <a:prstGeom prst="roundRect">
                <a:avLst/>
              </a:prstGeom>
              <a:noFill/>
              <a:ln w="9525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33400" y="3300716"/>
                <a:ext cx="3429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b="1" dirty="0" smtClean="0">
                    <a:solidFill>
                      <a:srgbClr val="000000"/>
                    </a:solidFill>
                    <a:latin typeface="+mn-lt"/>
                  </a:rPr>
                  <a:t>Point</a:t>
                </a:r>
                <a:r>
                  <a:rPr lang="hu-HU" dirty="0" smtClean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hu-HU" b="1" dirty="0" smtClean="0">
                    <a:solidFill>
                      <a:srgbClr val="000000"/>
                    </a:solidFill>
                    <a:latin typeface="+mn-lt"/>
                  </a:rPr>
                  <a:t>X between country </a:t>
                </a:r>
                <a:r>
                  <a:rPr lang="hu-HU" b="1" dirty="0" smtClean="0">
                    <a:solidFill>
                      <a:srgbClr val="E11022"/>
                    </a:solidFill>
                    <a:latin typeface="+mn-lt"/>
                  </a:rPr>
                  <a:t>B</a:t>
                </a:r>
                <a:r>
                  <a:rPr lang="hu-HU" b="1" dirty="0" smtClean="0">
                    <a:solidFill>
                      <a:srgbClr val="000000"/>
                    </a:solidFill>
                    <a:latin typeface="+mn-lt"/>
                  </a:rPr>
                  <a:t> and </a:t>
                </a:r>
                <a:r>
                  <a:rPr lang="hu-HU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C</a:t>
                </a:r>
                <a:endParaRPr lang="en-GB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V="1">
                <a:off x="2302352" y="5009384"/>
                <a:ext cx="990600" cy="2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2306294" y="4618859"/>
                <a:ext cx="0" cy="746352"/>
              </a:xfrm>
              <a:prstGeom prst="line">
                <a:avLst/>
              </a:prstGeom>
              <a:ln>
                <a:solidFill>
                  <a:srgbClr val="FFC000"/>
                </a:solidFill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2234042" y="4618859"/>
                <a:ext cx="0" cy="746352"/>
              </a:xfrm>
              <a:prstGeom prst="line">
                <a:avLst/>
              </a:prstGeom>
              <a:ln>
                <a:solidFill>
                  <a:srgbClr val="E11022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1064879" y="5009386"/>
                <a:ext cx="1150890" cy="11167"/>
              </a:xfrm>
              <a:prstGeom prst="line">
                <a:avLst/>
              </a:prstGeom>
              <a:ln>
                <a:solidFill>
                  <a:srgbClr val="E11022"/>
                </a:solidFill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TextBox 82"/>
          <p:cNvSpPr txBox="1"/>
          <p:nvPr/>
        </p:nvSpPr>
        <p:spPr>
          <a:xfrm>
            <a:off x="-75263" y="4645637"/>
            <a:ext cx="1199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E11022"/>
                </a:solidFill>
                <a:latin typeface="+mn-lt"/>
              </a:rPr>
              <a:t>Submission 1</a:t>
            </a:r>
          </a:p>
          <a:p>
            <a:r>
              <a:rPr lang="hu-HU" sz="1400" b="1" dirty="0" smtClean="0">
                <a:solidFill>
                  <a:srgbClr val="E11022"/>
                </a:solidFill>
                <a:latin typeface="+mn-lt"/>
              </a:rPr>
              <a:t>Promoter B</a:t>
            </a:r>
          </a:p>
          <a:p>
            <a:r>
              <a:rPr lang="hu-HU" sz="1400" b="1" dirty="0" smtClean="0">
                <a:solidFill>
                  <a:srgbClr val="E11022"/>
                </a:solidFill>
                <a:latin typeface="+mn-lt"/>
              </a:rPr>
              <a:t>From 2021</a:t>
            </a:r>
            <a:endParaRPr lang="en-GB" sz="1400" b="1" dirty="0">
              <a:solidFill>
                <a:srgbClr val="E11022"/>
              </a:solidFill>
              <a:latin typeface="+mn-lt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368026" y="4645204"/>
            <a:ext cx="11990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rgbClr val="002060"/>
                </a:solidFill>
                <a:latin typeface="+mn-lt"/>
              </a:rPr>
              <a:t>Submission 2</a:t>
            </a:r>
          </a:p>
          <a:p>
            <a:r>
              <a:rPr lang="hu-HU" sz="1400" b="1" dirty="0" smtClean="0">
                <a:solidFill>
                  <a:srgbClr val="002060"/>
                </a:solidFill>
                <a:latin typeface="+mn-lt"/>
              </a:rPr>
              <a:t>Promoter C</a:t>
            </a:r>
          </a:p>
          <a:p>
            <a:r>
              <a:rPr lang="hu-HU" sz="1400" b="1" dirty="0" smtClean="0">
                <a:solidFill>
                  <a:srgbClr val="002060"/>
                </a:solidFill>
                <a:latin typeface="+mn-lt"/>
              </a:rPr>
              <a:t>From 2023</a:t>
            </a:r>
            <a:endParaRPr lang="en-GB" sz="1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94072" y="5967460"/>
            <a:ext cx="14808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  <a:latin typeface="+mn-lt"/>
              </a:rPr>
              <a:t>35 from 2023</a:t>
            </a:r>
            <a:endParaRPr lang="en-GB" b="1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494071" y="3668314"/>
            <a:ext cx="14808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i="1" dirty="0" smtClean="0">
                <a:solidFill>
                  <a:srgbClr val="002060"/>
                </a:solidFill>
                <a:latin typeface="+mn-lt"/>
              </a:rPr>
              <a:t>25 from 2023</a:t>
            </a:r>
            <a:endParaRPr lang="en-GB" b="1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132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 animBg="1"/>
      <p:bldP spid="3" grpId="0" uiExpand="1" build="p"/>
      <p:bldP spid="74" grpId="0"/>
      <p:bldP spid="75" grpId="0"/>
      <p:bldP spid="76" grpId="0"/>
      <p:bldP spid="77" grpId="0"/>
      <p:bldP spid="83" grpId="0"/>
      <p:bldP spid="84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 smtClean="0"/>
              <a:t>Principles in the system</a:t>
            </a:r>
          </a:p>
          <a:p>
            <a:pPr lvl="1"/>
            <a:r>
              <a:rPr lang="en-GB" dirty="0"/>
              <a:t>Online web-portal with user </a:t>
            </a:r>
            <a:r>
              <a:rPr lang="en-GB" dirty="0" smtClean="0"/>
              <a:t>authentication</a:t>
            </a:r>
            <a:r>
              <a:rPr lang="hu-HU" dirty="0" smtClean="0"/>
              <a:t> – note the credentials update process</a:t>
            </a:r>
          </a:p>
          <a:p>
            <a:pPr lvl="1"/>
            <a:r>
              <a:rPr lang="en-GB" dirty="0" smtClean="0"/>
              <a:t>For </a:t>
            </a:r>
            <a:r>
              <a:rPr lang="en-GB" dirty="0"/>
              <a:t>projects already submitted to ENTSOG, questionnaires will already include latest version of project data (nevertheless </a:t>
            </a:r>
            <a:r>
              <a:rPr lang="hu-HU" dirty="0" smtClean="0"/>
              <a:t>P</a:t>
            </a:r>
            <a:r>
              <a:rPr lang="en-GB" dirty="0" err="1" smtClean="0"/>
              <a:t>romoter</a:t>
            </a:r>
            <a:r>
              <a:rPr lang="en-GB" dirty="0" smtClean="0"/>
              <a:t> </a:t>
            </a:r>
            <a:r>
              <a:rPr lang="en-GB" dirty="0"/>
              <a:t>will have to resubmit the </a:t>
            </a:r>
            <a:r>
              <a:rPr lang="hu-HU" dirty="0" smtClean="0"/>
              <a:t>P</a:t>
            </a:r>
            <a:r>
              <a:rPr lang="en-GB" dirty="0" err="1" smtClean="0"/>
              <a:t>roject</a:t>
            </a:r>
            <a:r>
              <a:rPr lang="en-GB" dirty="0" smtClean="0"/>
              <a:t>)</a:t>
            </a:r>
            <a:endParaRPr lang="hu-HU" dirty="0" smtClean="0"/>
          </a:p>
          <a:p>
            <a:pPr lvl="1"/>
            <a:r>
              <a:rPr lang="en-GB" dirty="0" smtClean="0"/>
              <a:t>Portal </a:t>
            </a:r>
            <a:r>
              <a:rPr lang="en-GB" dirty="0"/>
              <a:t>is permanently online and information can be updated at any time, however a deadline system is defined for inclusion in specific publications </a:t>
            </a:r>
            <a:endParaRPr lang="hu-HU" dirty="0"/>
          </a:p>
          <a:p>
            <a:pPr lvl="1"/>
            <a:r>
              <a:rPr lang="en-GB" dirty="0" smtClean="0"/>
              <a:t>Promoters </a:t>
            </a:r>
            <a:r>
              <a:rPr lang="en-GB" dirty="0"/>
              <a:t>can fill in their questionnaires in multiple sessions, with the portal saving the unfinished version as a draft </a:t>
            </a:r>
            <a:endParaRPr lang="hu-HU" dirty="0"/>
          </a:p>
          <a:p>
            <a:pPr lvl="1"/>
            <a:r>
              <a:rPr lang="en-GB" dirty="0" smtClean="0"/>
              <a:t>Segregation </a:t>
            </a:r>
            <a:r>
              <a:rPr lang="en-GB" dirty="0"/>
              <a:t>of the data : project promoters only have access to their data and eventually data that concern their network (adjacent capacity increments) </a:t>
            </a:r>
            <a:endParaRPr lang="hu-HU" dirty="0"/>
          </a:p>
          <a:p>
            <a:pPr lvl="1"/>
            <a:r>
              <a:rPr lang="en-GB" dirty="0" smtClean="0"/>
              <a:t>Excel </a:t>
            </a:r>
            <a:r>
              <a:rPr lang="en-GB" dirty="0"/>
              <a:t>is not used as a data entry mechanism as it is difficult to enforce strict data quality mechanisms </a:t>
            </a:r>
            <a:endParaRPr lang="hu-HU" dirty="0"/>
          </a:p>
          <a:p>
            <a:pPr lvl="1"/>
            <a:r>
              <a:rPr lang="hu-HU" dirty="0" smtClean="0"/>
              <a:t>It </a:t>
            </a:r>
            <a:r>
              <a:rPr lang="en-GB" dirty="0" smtClean="0"/>
              <a:t>is</a:t>
            </a:r>
            <a:r>
              <a:rPr lang="hu-HU" dirty="0" smtClean="0"/>
              <a:t> now easily</a:t>
            </a:r>
            <a:r>
              <a:rPr lang="en-GB" dirty="0" smtClean="0"/>
              <a:t> </a:t>
            </a:r>
            <a:r>
              <a:rPr lang="en-GB" dirty="0"/>
              <a:t>possible to export the project information in Excel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 Portal general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3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066800"/>
            <a:ext cx="8381158" cy="4330005"/>
          </a:xfrm>
        </p:spPr>
        <p:txBody>
          <a:bodyPr/>
          <a:lstStyle/>
          <a:p>
            <a:r>
              <a:rPr lang="hu-HU" dirty="0" smtClean="0"/>
              <a:t>A rule applied on the submitted data (Project data or Incremental capacity data) – Examples:</a:t>
            </a:r>
            <a:endParaRPr lang="hu-HU" sz="2200" b="1" i="1" kern="100" dirty="0" smtClean="0">
              <a:ea typeface="ＭＳ Ｐゴシック" charset="-128"/>
              <a:cs typeface="ＭＳ Ｐゴシック" charset="-128"/>
              <a:sym typeface="Wingdings" pitchFamily="2" charset="2"/>
            </a:endParaRPr>
          </a:p>
          <a:p>
            <a:pPr lvl="1"/>
            <a:r>
              <a:rPr lang="hu-HU" dirty="0" smtClean="0"/>
              <a:t> Commissioning date should be</a:t>
            </a:r>
          </a:p>
          <a:p>
            <a:pPr marL="0" lvl="1" indent="0">
              <a:buNone/>
            </a:pPr>
            <a:r>
              <a:rPr lang="hu-HU" dirty="0" smtClean="0"/>
              <a:t>in the future but within the TYNDP time horizon</a:t>
            </a:r>
          </a:p>
          <a:p>
            <a:pPr lvl="1"/>
            <a:r>
              <a:rPr lang="hu-HU" dirty="0"/>
              <a:t>The value of an increment shall be </a:t>
            </a:r>
            <a:r>
              <a:rPr lang="hu-HU" dirty="0" smtClean="0"/>
              <a:t>X&gt;0 GWh/d</a:t>
            </a:r>
          </a:p>
          <a:p>
            <a:pPr lvl="1"/>
            <a:r>
              <a:rPr lang="hu-HU" dirty="0" smtClean="0"/>
              <a:t>A Project with FID in the past cannot be Non-FID</a:t>
            </a:r>
          </a:p>
          <a:p>
            <a:pPr lvl="1"/>
            <a:r>
              <a:rPr lang="hu-HU" dirty="0" smtClean="0"/>
              <a:t>Already submitted Projects have to be updated for a new TYNDP</a:t>
            </a:r>
          </a:p>
          <a:p>
            <a:pPr lvl="1"/>
            <a:r>
              <a:rPr lang="hu-HU" dirty="0" smtClean="0"/>
              <a:t>Point and flow direction have to be submitted (active) for an Increment</a:t>
            </a:r>
          </a:p>
          <a:p>
            <a:pPr lvl="1"/>
            <a:r>
              <a:rPr lang="hu-HU" dirty="0" smtClean="0"/>
              <a:t>Etc...</a:t>
            </a:r>
            <a:endParaRPr lang="hu-HU" dirty="0"/>
          </a:p>
          <a:p>
            <a:r>
              <a:rPr lang="hu-HU" dirty="0" smtClean="0"/>
              <a:t>Possible outcomes</a:t>
            </a:r>
            <a:r>
              <a:rPr lang="hu-HU" dirty="0"/>
              <a:t>:</a:t>
            </a:r>
          </a:p>
          <a:p>
            <a:pPr lvl="1"/>
            <a:r>
              <a:rPr lang="hu-HU" b="1" dirty="0"/>
              <a:t>N/A</a:t>
            </a:r>
            <a:r>
              <a:rPr lang="hu-HU" dirty="0"/>
              <a:t> – in the given context, on the given data</a:t>
            </a:r>
          </a:p>
          <a:p>
            <a:pPr lvl="1"/>
            <a:r>
              <a:rPr lang="hu-HU" b="1" dirty="0"/>
              <a:t>Warning (Minor)</a:t>
            </a:r>
            <a:r>
              <a:rPr lang="hu-HU" dirty="0"/>
              <a:t> – the Rule is violated, but it does not deeply impact modelling</a:t>
            </a:r>
          </a:p>
          <a:p>
            <a:pPr lvl="1"/>
            <a:r>
              <a:rPr lang="hu-HU" b="1" dirty="0"/>
              <a:t>Critical Error (Major)</a:t>
            </a:r>
            <a:r>
              <a:rPr lang="hu-HU" dirty="0"/>
              <a:t> – the Rule is violated, and that submitted data is not usable for modelling</a:t>
            </a:r>
          </a:p>
          <a:p>
            <a:pPr lvl="1"/>
            <a:r>
              <a:rPr lang="hu-HU" b="1" dirty="0"/>
              <a:t>Passed</a:t>
            </a:r>
            <a:r>
              <a:rPr lang="hu-HU" dirty="0"/>
              <a:t> – The Rule is observed</a:t>
            </a:r>
          </a:p>
          <a:p>
            <a:pPr marL="0" lvl="1" indent="0">
              <a:buNone/>
            </a:pP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Validation Rules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14400" y="6416754"/>
            <a:ext cx="7315200" cy="374571"/>
          </a:xfrm>
        </p:spPr>
        <p:txBody>
          <a:bodyPr/>
          <a:lstStyle/>
          <a:p>
            <a:r>
              <a:rPr lang="hu-HU" b="1" dirty="0" smtClean="0"/>
              <a:t>Rules can be read in the Validation Rules Document from 15 March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" b="5179"/>
          <a:stretch/>
        </p:blipFill>
        <p:spPr bwMode="auto">
          <a:xfrm>
            <a:off x="1326357" y="4533900"/>
            <a:ext cx="6491287" cy="184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15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33400" y="1244704"/>
            <a:ext cx="8458200" cy="4330005"/>
          </a:xfrm>
        </p:spPr>
        <p:txBody>
          <a:bodyPr/>
          <a:lstStyle/>
          <a:p>
            <a:r>
              <a:rPr lang="hu-HU" dirty="0" smtClean="0"/>
              <a:t>ENTSOG undertakes to monitor certain common data submission errors</a:t>
            </a:r>
          </a:p>
          <a:p>
            <a:pPr marL="0" lvl="1" indent="0">
              <a:buNone/>
            </a:pPr>
            <a:r>
              <a:rPr lang="hu-HU" sz="2200" b="1" i="1" kern="100" dirty="0" smtClean="0">
                <a:ea typeface="ＭＳ Ｐゴシック" charset="-128"/>
                <a:cs typeface="ＭＳ Ｐゴシック" charset="-128"/>
                <a:sym typeface="Wingdings" pitchFamily="2" charset="2"/>
              </a:rPr>
              <a:t>Examples of Monitoring Activities</a:t>
            </a:r>
            <a:endParaRPr lang="hu-HU" sz="2200" b="1" i="1" kern="100" dirty="0">
              <a:ea typeface="ＭＳ Ｐゴシック" charset="-128"/>
              <a:cs typeface="ＭＳ Ｐゴシック" charset="-128"/>
              <a:sym typeface="Wingdings" pitchFamily="2" charset="2"/>
            </a:endParaRPr>
          </a:p>
          <a:p>
            <a:pPr lvl="1"/>
            <a:r>
              <a:rPr lang="hu-HU" dirty="0" smtClean="0">
                <a:cs typeface="ＭＳ Ｐゴシック" charset="-128"/>
                <a:sym typeface="Wingdings" pitchFamily="2" charset="2"/>
              </a:rPr>
              <a:t>Deal with Point creation requests</a:t>
            </a:r>
          </a:p>
          <a:p>
            <a:pPr lvl="1"/>
            <a:r>
              <a:rPr lang="hu-HU" dirty="0">
                <a:cs typeface="ＭＳ Ｐゴシック" charset="-128"/>
                <a:sym typeface="Wingdings" pitchFamily="2" charset="2"/>
              </a:rPr>
              <a:t>Deal with Operator creation </a:t>
            </a:r>
            <a:r>
              <a:rPr lang="hu-HU" dirty="0" smtClean="0">
                <a:cs typeface="ＭＳ Ｐゴシック" charset="-128"/>
                <a:sym typeface="Wingdings" pitchFamily="2" charset="2"/>
              </a:rPr>
              <a:t>requests</a:t>
            </a:r>
          </a:p>
          <a:p>
            <a:pPr lvl="1"/>
            <a:r>
              <a:rPr lang="hu-HU" dirty="0" smtClean="0">
                <a:cs typeface="ＭＳ Ｐゴシック" charset="-128"/>
                <a:sym typeface="Wingdings" pitchFamily="2" charset="2"/>
              </a:rPr>
              <a:t>Projects which are not submitted and are only in ”Draft” submission status</a:t>
            </a:r>
          </a:p>
          <a:p>
            <a:pPr lvl="1"/>
            <a:r>
              <a:rPr lang="hu-HU" dirty="0" smtClean="0">
                <a:cs typeface="ＭＳ Ｐゴシック" charset="-128"/>
                <a:sym typeface="Wingdings" pitchFamily="2" charset="2"/>
              </a:rPr>
              <a:t>Existing capacity must already be there, if increment submitted on an existing Point</a:t>
            </a:r>
          </a:p>
          <a:p>
            <a:pPr lvl="1"/>
            <a:r>
              <a:rPr lang="hu-HU" dirty="0" smtClean="0">
                <a:cs typeface="ＭＳ Ｐゴシック" charset="-128"/>
                <a:sym typeface="Wingdings" pitchFamily="2" charset="2"/>
              </a:rPr>
              <a:t>Project with PCI status should submit minimum set of modelling data (individual exeptions can apply)</a:t>
            </a:r>
          </a:p>
          <a:p>
            <a:pPr lvl="1"/>
            <a:r>
              <a:rPr lang="hu-HU" dirty="0" smtClean="0">
                <a:cs typeface="ＭＳ Ｐゴシック" charset="-128"/>
                <a:sym typeface="Wingdings" pitchFamily="2" charset="2"/>
              </a:rPr>
              <a:t>Projects with PCI status should not have critical mismatches</a:t>
            </a:r>
          </a:p>
          <a:p>
            <a:pPr lvl="1"/>
            <a:endParaRPr lang="hu-HU" dirty="0" smtClean="0">
              <a:cs typeface="ＭＳ Ｐゴシック" charset="-128"/>
            </a:endParaRPr>
          </a:p>
          <a:p>
            <a:pPr lvl="1"/>
            <a:r>
              <a:rPr lang="hu-HU" dirty="0" smtClean="0">
                <a:cs typeface="ＭＳ Ｐゴシック" charset="-128"/>
              </a:rPr>
              <a:t>Rules </a:t>
            </a:r>
            <a:r>
              <a:rPr lang="hu-HU" dirty="0">
                <a:cs typeface="ＭＳ Ｐゴシック" charset="-128"/>
              </a:rPr>
              <a:t>can be read in the Monitoring Activities Document from 15 March</a:t>
            </a:r>
          </a:p>
          <a:p>
            <a:pPr lvl="1"/>
            <a:r>
              <a:rPr lang="hu-HU" dirty="0">
                <a:cs typeface="ＭＳ Ｐゴシック" charset="-128"/>
              </a:rPr>
              <a:t>Some of the above might still be migrated to Validation Rule</a:t>
            </a:r>
            <a:endParaRPr lang="en-GB" dirty="0">
              <a:cs typeface="ＭＳ Ｐゴシック" charset="-128"/>
            </a:endParaRPr>
          </a:p>
          <a:p>
            <a:pPr lvl="1"/>
            <a:endParaRPr lang="hu-HU" dirty="0" smtClean="0">
              <a:cs typeface="ＭＳ Ｐゴシック" charset="-128"/>
              <a:sym typeface="Wingdings" pitchFamily="2" charset="2"/>
            </a:endParaRPr>
          </a:p>
          <a:p>
            <a:pPr lvl="1"/>
            <a:endParaRPr lang="hu-HU" dirty="0" smtClean="0">
              <a:cs typeface="ＭＳ Ｐゴシック" charset="-128"/>
              <a:sym typeface="Wingdings" pitchFamily="2" charset="2"/>
            </a:endParaRPr>
          </a:p>
          <a:p>
            <a:pPr lvl="1"/>
            <a:endParaRPr lang="hu-HU" dirty="0" smtClean="0">
              <a:cs typeface="ＭＳ Ｐゴシック" charset="-128"/>
              <a:sym typeface="Wingdings" pitchFamily="2" charset="2"/>
            </a:endParaRPr>
          </a:p>
          <a:p>
            <a:pPr lvl="1"/>
            <a:endParaRPr lang="hu-HU" dirty="0" smtClean="0">
              <a:cs typeface="ＭＳ Ｐゴシック" charset="-128"/>
              <a:sym typeface="Wingdings" pitchFamily="2" charset="2"/>
            </a:endParaRPr>
          </a:p>
          <a:p>
            <a:pPr lvl="1"/>
            <a:endParaRPr lang="hu-HU" dirty="0">
              <a:cs typeface="ＭＳ Ｐゴシック" charset="-128"/>
              <a:sym typeface="Wingdings" pitchFamily="2" charset="2"/>
            </a:endParaRPr>
          </a:p>
          <a:p>
            <a:pPr marL="0" lvl="1" indent="0">
              <a:buNone/>
            </a:pPr>
            <a:endParaRPr lang="hu-HU" dirty="0" smtClean="0"/>
          </a:p>
          <a:p>
            <a:pPr lvl="1"/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Monitoring Activities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7961" y="6253726"/>
            <a:ext cx="8168079" cy="374571"/>
          </a:xfrm>
        </p:spPr>
        <p:txBody>
          <a:bodyPr/>
          <a:lstStyle/>
          <a:p>
            <a:r>
              <a:rPr lang="en-GB" b="1" dirty="0"/>
              <a:t>Please ensure to </a:t>
            </a:r>
            <a:r>
              <a:rPr lang="hu-HU" b="1" dirty="0" smtClean="0"/>
              <a:t>desingate</a:t>
            </a:r>
            <a:r>
              <a:rPr lang="en-GB" b="1" dirty="0" smtClean="0"/>
              <a:t> </a:t>
            </a:r>
            <a:r>
              <a:rPr lang="hu-HU" b="1" dirty="0" smtClean="0"/>
              <a:t>reacheable contact person</a:t>
            </a:r>
            <a:r>
              <a:rPr lang="en-GB" b="1" dirty="0" smtClean="0"/>
              <a:t> </a:t>
            </a:r>
            <a:r>
              <a:rPr lang="en-GB" b="1" dirty="0"/>
              <a:t>to engage with ENTSOG if contacted</a:t>
            </a:r>
          </a:p>
        </p:txBody>
      </p:sp>
    </p:spTree>
    <p:extLst>
      <p:ext uri="{BB962C8B-B14F-4D97-AF65-F5344CB8AC3E}">
        <p14:creationId xmlns:p14="http://schemas.microsoft.com/office/powerpoint/2010/main" val="157617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FF306C-35F5-4766-9A74-51BF551DA927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10442" y="1089339"/>
            <a:ext cx="8280920" cy="4330005"/>
          </a:xfrm>
        </p:spPr>
        <p:txBody>
          <a:bodyPr/>
          <a:lstStyle/>
          <a:p>
            <a:r>
              <a:rPr lang="hu-HU" dirty="0" smtClean="0"/>
              <a:t>Live presentation of the Data Portal for Data Submission</a:t>
            </a:r>
          </a:p>
          <a:p>
            <a:pPr lvl="1"/>
            <a:r>
              <a:rPr lang="hu-HU" dirty="0">
                <a:cs typeface="ＭＳ Ｐゴシック" charset="-128"/>
              </a:rPr>
              <a:t>Project Creation, Modification, Submission, Increment Submission, etc.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Data Portal Interface for submission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0"/>
          <a:stretch/>
        </p:blipFill>
        <p:spPr bwMode="auto">
          <a:xfrm>
            <a:off x="169225" y="1995050"/>
            <a:ext cx="3684320" cy="477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569" y="2718949"/>
            <a:ext cx="4876514" cy="332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5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SOG_140930_Template_Presentation">
  <a:themeElements>
    <a:clrScheme name="ENTSOG">
      <a:dk1>
        <a:srgbClr val="1F4484"/>
      </a:dk1>
      <a:lt1>
        <a:srgbClr val="FFFFFF"/>
      </a:lt1>
      <a:dk2>
        <a:srgbClr val="6B95C7"/>
      </a:dk2>
      <a:lt2>
        <a:srgbClr val="3E6CA4"/>
      </a:lt2>
      <a:accent1>
        <a:srgbClr val="1F4484"/>
      </a:accent1>
      <a:accent2>
        <a:srgbClr val="829824"/>
      </a:accent2>
      <a:accent3>
        <a:srgbClr val="C1D537"/>
      </a:accent3>
      <a:accent4>
        <a:srgbClr val="E8262C"/>
      </a:accent4>
      <a:accent5>
        <a:srgbClr val="EB7A3B"/>
      </a:accent5>
      <a:accent6>
        <a:srgbClr val="F2CA00"/>
      </a:accent6>
      <a:hlink>
        <a:srgbClr val="1F4484"/>
      </a:hlink>
      <a:folHlink>
        <a:srgbClr val="8D7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ntsogDocument" ma:contentTypeID="0x01010054454750B1B940428917959955031DCB010300BB7710452A044043A8516CD4B1CC2D43" ma:contentTypeVersion="30" ma:contentTypeDescription="General document without approval" ma:contentTypeScope="" ma:versionID="0a7f92af556348f3ac37383c63a16c19">
  <xsd:schema xmlns:xsd="http://www.w3.org/2001/XMLSchema" xmlns:xs="http://www.w3.org/2001/XMLSchema" xmlns:p="http://schemas.microsoft.com/office/2006/metadata/properties" xmlns:ns1="715a6a3a-92ca-498c-9c3c-67e3d02e0dd6" xmlns:ns3="http://schemas.microsoft.com/sharepoint/v3/fields" targetNamespace="http://schemas.microsoft.com/office/2006/metadata/properties" ma:root="true" ma:fieldsID="8bee91f12fb462a83f696acdc43c9726" ns1:_="" ns3:_="">
    <xsd:import namespace="715a6a3a-92ca-498c-9c3c-67e3d02e0dd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WorkstreamCode"/>
                <xsd:element ref="ns1:EntsogDocumentCode" minOccurs="0"/>
                <xsd:element ref="ns1:EntsogDocumentStatus"/>
                <xsd:element ref="ns3:_DCDateCreated"/>
                <xsd:element ref="ns3:_DCDateModified"/>
                <xsd:element ref="ns1:Meetings" minOccurs="0"/>
                <xsd:element ref="ns1:DocumentOrigin"/>
                <xsd:element ref="ns1:EntsogDocumentCategory"/>
                <xsd:element ref="ns1:DocumentType"/>
                <xsd:element ref="ns1:PlannedDateApproval_x0020_BOA" minOccurs="0"/>
                <xsd:element ref="ns1:PlannedDateApproval_x0020_GAS" minOccurs="0"/>
                <xsd:element ref="ns1:WorkstreamCode_x003a_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a6a3a-92ca-498c-9c3c-67e3d02e0dd6" elementFormDefault="qualified">
    <xsd:import namespace="http://schemas.microsoft.com/office/2006/documentManagement/types"/>
    <xsd:import namespace="http://schemas.microsoft.com/office/infopath/2007/PartnerControls"/>
    <xsd:element name="WorkstreamCode" ma:index="0" ma:displayName="WorkstreamCode" ma:description="Streamcode working group" ma:list="{c476bced-ffd4-4638-97a6-8fd3451b0218}" ma:internalName="WorkstreamCode" ma:readOnly="false" ma:showField="WGLabel" ma:web="715a6a3a-92ca-498c-9c3c-67e3d02e0dd6">
      <xsd:simpleType>
        <xsd:restriction base="dms:Lookup"/>
      </xsd:simpleType>
    </xsd:element>
    <xsd:element name="EntsogDocumentCode" ma:index="1" nillable="true" ma:displayName="Doc Code" ma:internalName="EntsogDocumentCode" ma:readOnly="false">
      <xsd:simpleType>
        <xsd:restriction base="dms:Text">
          <xsd:maxLength value="10"/>
        </xsd:restriction>
      </xsd:simpleType>
    </xsd:element>
    <xsd:element name="EntsogDocumentStatus" ma:index="4" ma:displayName="EntsogDocumentStatus" ma:description="EntsogDocumentStatus" ma:list="{c97218d1-20fd-48ba-a077-83a724791338}" ma:internalName="EntsogDocumentStatus" ma:readOnly="false" ma:showField="Title" ma:web="715a6a3a-92ca-498c-9c3c-67e3d02e0dd6">
      <xsd:simpleType>
        <xsd:restriction base="dms:Lookup"/>
      </xsd:simpleType>
    </xsd:element>
    <xsd:element name="Meetings" ma:index="9" nillable="true" ma:displayName="Meetings" ma:description="Use to indicate date(s) of meeting(s) where the document was/is to be discussed" ma:internalName="Meetings" ma:readOnly="false">
      <xsd:simpleType>
        <xsd:restriction base="dms:Note">
          <xsd:maxLength value="255"/>
        </xsd:restriction>
      </xsd:simpleType>
    </xsd:element>
    <xsd:element name="DocumentOrigin" ma:index="10" ma:displayName="Doc Origin" ma:list="{1e92cf83-e787-412b-814c-e59372485d5d}" ma:internalName="DocumentOrigin" ma:readOnly="false" ma:showField="Title" ma:web="715a6a3a-92ca-498c-9c3c-67e3d02e0dd6">
      <xsd:simpleType>
        <xsd:restriction base="dms:Lookup"/>
      </xsd:simpleType>
    </xsd:element>
    <xsd:element name="EntsogDocumentCategory" ma:index="11" ma:displayName="Doc Category" ma:list="{141306a9-f22e-442b-b05c-3c01a1349a89}" ma:internalName="EntsogDocumentCategory" ma:readOnly="false" ma:showField="Title" ma:web="715a6a3a-92ca-498c-9c3c-67e3d02e0dd6">
      <xsd:simpleType>
        <xsd:restriction base="dms:Lookup"/>
      </xsd:simpleType>
    </xsd:element>
    <xsd:element name="DocumentType" ma:index="12" ma:displayName="Doc Type" ma:list="{c7250a40-e888-46fd-8755-e45876922745}" ma:internalName="DocumentType" ma:readOnly="false" ma:showField="Title" ma:web="715a6a3a-92ca-498c-9c3c-67e3d02e0dd6">
      <xsd:simpleType>
        <xsd:restriction base="dms:Lookup"/>
      </xsd:simpleType>
    </xsd:element>
    <xsd:element name="PlannedDateApproval_x0020_BOA" ma:index="13" nillable="true" ma:displayName="PlannedDateApproval BOA" ma:format="DateOnly" ma:internalName="PlannedDateApproval_x0020_BOA">
      <xsd:simpleType>
        <xsd:restriction base="dms:DateTime"/>
      </xsd:simpleType>
    </xsd:element>
    <xsd:element name="PlannedDateApproval_x0020_GAS" ma:index="14" nillable="true" ma:displayName="PlannedDateApproval GAS" ma:format="DateOnly" ma:internalName="PlannedDateApproval_x0020_GAS">
      <xsd:simpleType>
        <xsd:restriction base="dms:DateTime"/>
      </xsd:simpleType>
    </xsd:element>
    <xsd:element name="WorkstreamCode_x003a_Title" ma:index="22" nillable="true" ma:displayName="WorkstreamCode:Title" ma:list="{c476bced-ffd4-4638-97a6-8fd3451b0218}" ma:internalName="WorkstreamCode_x003A_Title" ma:readOnly="true" ma:showField="Title" ma:web="715a6a3a-92ca-498c-9c3c-67e3d02e0dd6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5" ma:displayName="Date Created" ma:default="[today]" ma:description="The date on which this resource was created" ma:format="DateTime" ma:internalName="_DCDateCreated" ma:readOnly="false">
      <xsd:simpleType>
        <xsd:restriction base="dms:DateTime"/>
      </xsd:simpleType>
    </xsd:element>
    <xsd:element name="_DCDateModified" ma:index="6" ma:displayName="Date Modified" ma:default="[today]" ma:description="The date on which this resource was last modified" ma:format="DateTime" ma:internalName="_DCDateModified" ma:readOnly="fals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axOccurs="1" ma:index="3" ma:displayName="Title"/>
        <xsd:element ref="dc:subject" minOccurs="0" maxOccurs="1" ma:displayName="Subject"/>
        <xsd:element ref="dc:description" minOccurs="0" maxOccurs="1" ma:index="8" ma:displayName="Comments"/>
        <xsd:element name="keywords" minOccurs="0" maxOccurs="1" type="xsd:string" ma:index="7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tsogDocumentCategory xmlns="715a6a3a-92ca-498c-9c3c-67e3d02e0dd6">1</EntsogDocumentCategory>
    <DocumentOrigin xmlns="715a6a3a-92ca-498c-9c3c-67e3d02e0dd6">18</DocumentOrigin>
    <PlannedDateApproval_x0020_GAS xmlns="715a6a3a-92ca-498c-9c3c-67e3d02e0dd6" xsi:nil="true"/>
    <_DCDateModified xmlns="http://schemas.microsoft.com/sharepoint/v3/fields">2016-02-02T20:33:00+00:00</_DCDateModified>
    <EntsogDocumentStatus xmlns="715a6a3a-92ca-498c-9c3c-67e3d02e0dd6">6</EntsogDocumentStatus>
    <DocumentType xmlns="715a6a3a-92ca-498c-9c3c-67e3d02e0dd6">11</DocumentType>
    <Meetings xmlns="715a6a3a-92ca-498c-9c3c-67e3d02e0dd6">INV-WG Telco 160203</Meetings>
    <EntsogDocumentCode xmlns="715a6a3a-92ca-498c-9c3c-67e3d02e0dd6" xsi:nil="true"/>
    <PlannedDateApproval_x0020_BOA xmlns="715a6a3a-92ca-498c-9c3c-67e3d02e0dd6" xsi:nil="true"/>
    <WorkstreamCode xmlns="715a6a3a-92ca-498c-9c3c-67e3d02e0dd6">10</WorkstreamCode>
    <_DCDateCreated xmlns="http://schemas.microsoft.com/sharepoint/v3/fields">2016-02-02T20:33:00+00:00</_DCDateCreated>
  </documentManagement>
</p:properties>
</file>

<file path=customXml/itemProps1.xml><?xml version="1.0" encoding="utf-8"?>
<ds:datastoreItem xmlns:ds="http://schemas.openxmlformats.org/officeDocument/2006/customXml" ds:itemID="{E1EF758A-43D1-42C2-8ECA-3480A352A5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39650A-266E-4290-9E5F-D33628144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5a6a3a-92ca-498c-9c3c-67e3d02e0dd6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253BBA-D2C9-4B1A-8ECA-CBB7C592F908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/fields"/>
    <ds:schemaRef ds:uri="715a6a3a-92ca-498c-9c3c-67e3d02e0dd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ENTSOG_140930_Template_Presentation</Template>
  <TotalTime>1830</TotalTime>
  <Words>821</Words>
  <Application>Microsoft Office PowerPoint</Application>
  <PresentationFormat>On-screen Show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ENTSOG_140930_Template_Presentation</vt:lpstr>
      <vt:lpstr>Projects and topology</vt:lpstr>
      <vt:lpstr>Content</vt:lpstr>
      <vt:lpstr>Refresh on the SJWS #1</vt:lpstr>
      <vt:lpstr>How does data submission translate into a Project modelling</vt:lpstr>
      <vt:lpstr>How does data submission translate into a Project</vt:lpstr>
      <vt:lpstr>Data Portal general information</vt:lpstr>
      <vt:lpstr>Validation Rules</vt:lpstr>
      <vt:lpstr>Monitoring Activities</vt:lpstr>
      <vt:lpstr>Data Portal Interface for submission</vt:lpstr>
      <vt:lpstr>Presentation of Forms</vt:lpstr>
      <vt:lpstr>Presentation of Forms</vt:lpstr>
      <vt:lpstr>Presentation of Forms</vt:lpstr>
      <vt:lpstr>Self-assessment of investment needs </vt:lpstr>
      <vt:lpstr>Ádám Balogh Adviser, System Development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submission to modelling; SJWS nr. 3 Projects presentation</dc:title>
  <dc:creator>Olivier Lebois</dc:creator>
  <cp:keywords>Projects, Data submission, project submission, TYNDP2017, TYNDP 2017</cp:keywords>
  <cp:lastModifiedBy>Adam Balogh</cp:lastModifiedBy>
  <cp:revision>108</cp:revision>
  <cp:lastPrinted>2012-02-02T11:14:35Z</cp:lastPrinted>
  <dcterms:created xsi:type="dcterms:W3CDTF">2015-07-06T13:43:13Z</dcterms:created>
  <dcterms:modified xsi:type="dcterms:W3CDTF">2016-02-03T13:30:02Z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0x01010054454750B1B940428917959955031DCB010300BB7710452A044043A8516CD4B1CC2D43</vt:lpwstr>
  </property>
</Properties>
</file>