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8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9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11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12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3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4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5.xml" ContentType="application/vnd.openxmlformats-officedocument.theme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2" r:id="rId1"/>
    <p:sldMasterId id="2147483711" r:id="rId2"/>
    <p:sldMasterId id="2147483660" r:id="rId3"/>
    <p:sldMasterId id="2147492326" r:id="rId4"/>
    <p:sldMasterId id="2147493719" r:id="rId5"/>
    <p:sldMasterId id="2147493732" r:id="rId6"/>
    <p:sldMasterId id="2147493742" r:id="rId7"/>
    <p:sldMasterId id="2147493753" r:id="rId8"/>
    <p:sldMasterId id="2147493764" r:id="rId9"/>
    <p:sldMasterId id="2147493775" r:id="rId10"/>
    <p:sldMasterId id="2147494123" r:id="rId11"/>
    <p:sldMasterId id="2147495107" r:id="rId12"/>
    <p:sldMasterId id="2147495117" r:id="rId13"/>
    <p:sldMasterId id="2147495126" r:id="rId14"/>
    <p:sldMasterId id="2147495136" r:id="rId15"/>
    <p:sldMasterId id="2147495148" r:id="rId16"/>
  </p:sldMasterIdLst>
  <p:notesMasterIdLst>
    <p:notesMasterId r:id="rId40"/>
  </p:notesMasterIdLst>
  <p:handoutMasterIdLst>
    <p:handoutMasterId r:id="rId41"/>
  </p:handoutMasterIdLst>
  <p:sldIdLst>
    <p:sldId id="399" r:id="rId17"/>
    <p:sldId id="860" r:id="rId18"/>
    <p:sldId id="871" r:id="rId19"/>
    <p:sldId id="880" r:id="rId20"/>
    <p:sldId id="875" r:id="rId21"/>
    <p:sldId id="876" r:id="rId22"/>
    <p:sldId id="877" r:id="rId23"/>
    <p:sldId id="878" r:id="rId24"/>
    <p:sldId id="885" r:id="rId25"/>
    <p:sldId id="887" r:id="rId26"/>
    <p:sldId id="895" r:id="rId27"/>
    <p:sldId id="896" r:id="rId28"/>
    <p:sldId id="901" r:id="rId29"/>
    <p:sldId id="888" r:id="rId30"/>
    <p:sldId id="897" r:id="rId31"/>
    <p:sldId id="898" r:id="rId32"/>
    <p:sldId id="899" r:id="rId33"/>
    <p:sldId id="886" r:id="rId34"/>
    <p:sldId id="864" r:id="rId35"/>
    <p:sldId id="865" r:id="rId36"/>
    <p:sldId id="866" r:id="rId37"/>
    <p:sldId id="900" r:id="rId38"/>
    <p:sldId id="501" r:id="rId39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a-Johanna FALLSTROM-MUJKIĆ (ACER)" initials="PF(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7098"/>
    <a:srgbClr val="12515E"/>
    <a:srgbClr val="FF5757"/>
    <a:srgbClr val="B1B2CF"/>
    <a:srgbClr val="005BA1"/>
    <a:srgbClr val="0070C0"/>
    <a:srgbClr val="4843B3"/>
    <a:srgbClr val="2953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09" autoAdjust="0"/>
    <p:restoredTop sz="78286" autoAdjust="0"/>
  </p:normalViewPr>
  <p:slideViewPr>
    <p:cSldViewPr snapToGrid="0" snapToObjects="1">
      <p:cViewPr varScale="1">
        <p:scale>
          <a:sx n="74" d="100"/>
          <a:sy n="74" d="100"/>
        </p:scale>
        <p:origin x="12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tableStyles" Target="tableStyles.xml"/><Relationship Id="rId20" Type="http://schemas.openxmlformats.org/officeDocument/2006/relationships/slide" Target="slides/slide4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1650" cy="465138"/>
          </a:xfrm>
          <a:prstGeom prst="rect">
            <a:avLst/>
          </a:prstGeom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000E9A0E-0940-479D-AD85-D90A000BCD62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1650" cy="465138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2375"/>
            <a:ext cx="3041650" cy="465138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C673B90-DFB6-40A9-BE3B-5B29CD66EE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3421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863" y="0"/>
            <a:ext cx="3041650" cy="465138"/>
          </a:xfrm>
          <a:prstGeom prst="rect">
            <a:avLst/>
          </a:prstGeom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E64DFB0D-A492-43D7-ADEC-B2BC6326D172}" type="datetimeFigureOut">
              <a:rPr lang="en-US"/>
              <a:pPr>
                <a:defRPr/>
              </a:pPr>
              <a:t>2/4/2016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22775"/>
            <a:ext cx="5616575" cy="4187825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/>
          <a:p>
            <a:pPr lvl="0"/>
            <a:r>
              <a:rPr lang="nl-BE" noProof="0" smtClean="0"/>
              <a:t>Click to edit Master text styles</a:t>
            </a:r>
          </a:p>
          <a:p>
            <a:pPr lvl="1"/>
            <a:r>
              <a:rPr lang="nl-BE" noProof="0" smtClean="0"/>
              <a:t>Second level</a:t>
            </a:r>
          </a:p>
          <a:p>
            <a:pPr lvl="2"/>
            <a:r>
              <a:rPr lang="nl-BE" noProof="0" smtClean="0"/>
              <a:t>Third level</a:t>
            </a:r>
          </a:p>
          <a:p>
            <a:pPr lvl="3"/>
            <a:r>
              <a:rPr lang="nl-BE" noProof="0" smtClean="0"/>
              <a:t>Fourth level</a:t>
            </a:r>
          </a:p>
          <a:p>
            <a:pPr lvl="4"/>
            <a:r>
              <a:rPr lang="nl-BE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1650" cy="465138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863" y="8842375"/>
            <a:ext cx="3041650" cy="465138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BB45649-A87F-48D8-9650-6189AAD2EA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84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8167E5F-A19B-464F-885A-E0C7C8EFDE93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59565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13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45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14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179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15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36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16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516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17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56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de-DE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28663" indent="-2794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20775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570038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17713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4749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321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3893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465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07490C-8F6B-414E-844C-2579B2AE020B}" type="slidenum">
              <a:rPr lang="en-US" altLang="de-DE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18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8555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22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562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CA47347-EBE8-47E7-B015-8904F301600E}" type="slidenum">
              <a:rPr lang="en-US" altLang="en-US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1921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de-DE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28663" indent="-2794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20775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570038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17713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4749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321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3893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465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07490C-8F6B-414E-844C-2579B2AE020B}" type="slidenum">
              <a:rPr lang="en-US" altLang="de-DE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18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de-DE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28663" indent="-2794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20775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570038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17713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4749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321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3893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465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07490C-8F6B-414E-844C-2579B2AE020B}" type="slidenum">
              <a:rPr lang="en-US" altLang="de-DE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61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7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80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292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de-DE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28663" indent="-2794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20775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570038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17713" indent="-223838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4749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321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3893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46513" indent="-223838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07490C-8F6B-414E-844C-2579B2AE020B}" type="slidenum">
              <a:rPr lang="en-US" altLang="de-DE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9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340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10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85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11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70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45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17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8988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61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33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305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7788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F22D51-C591-4508-A55C-CBEBFD981A4E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12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724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4.jpe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4.jpeg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4.jpe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jpe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jpe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jpe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4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4.jpe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4.jpeg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ea typeface="+mn-ea"/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06319"/>
      </p:ext>
    </p:extLst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077661"/>
      </p:ext>
    </p:extLst>
  </p:cSld>
  <p:clrMapOvr>
    <a:masterClrMapping/>
  </p:clrMapOvr>
  <p:transition spd="med">
    <p:wipe dir="r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1836560"/>
      </p:ext>
    </p:extLst>
  </p:cSld>
  <p:clrMapOvr>
    <a:masterClrMapping/>
  </p:clrMapOvr>
  <p:transition spd="med">
    <p:wipe dir="r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3317194"/>
      </p:ext>
    </p:extLst>
  </p:cSld>
  <p:clrMapOvr>
    <a:masterClrMapping/>
  </p:clrMapOvr>
  <p:transition spd="med">
    <p:wipe dir="r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233906"/>
      </p:ext>
    </p:extLst>
  </p:cSld>
  <p:clrMapOvr>
    <a:masterClrMapping/>
  </p:clrMapOvr>
  <p:transition spd="med">
    <p:wipe dir="r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71730"/>
      </p:ext>
    </p:extLst>
  </p:cSld>
  <p:clrMapOvr>
    <a:masterClrMapping/>
  </p:clrMapOvr>
  <p:transition spd="med">
    <p:wipe dir="r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634753"/>
      </p:ext>
    </p:extLst>
  </p:cSld>
  <p:clrMapOvr>
    <a:masterClrMapping/>
  </p:clrMapOvr>
  <p:transition spd="med">
    <p:wipe dir="r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39559908"/>
      </p:ext>
    </p:extLst>
  </p:cSld>
  <p:clrMapOvr>
    <a:masterClrMapping/>
  </p:clrMapOvr>
  <p:transition spd="med">
    <p:wipe dir="r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18403736"/>
      </p:ext>
    </p:extLst>
  </p:cSld>
  <p:clrMapOvr>
    <a:masterClrMapping/>
  </p:clrMapOvr>
  <p:transition spd="med">
    <p:wipe dir="r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4853918"/>
      </p:ext>
    </p:extLst>
  </p:cSld>
  <p:clrMapOvr>
    <a:masterClrMapping/>
  </p:clrMapOvr>
  <p:transition spd="med">
    <p:wipe dir="r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8982255"/>
      </p:ext>
    </p:extLst>
  </p:cSld>
  <p:clrMapOvr>
    <a:masterClrMapping/>
  </p:clrMapOvr>
  <p:transition spd="med">
    <p:wipe dir="r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209453"/>
      </p:ext>
    </p:extLst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230188"/>
            <a:ext cx="7837487" cy="1039812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547439"/>
      </p:ext>
    </p:extLst>
  </p:cSld>
  <p:clrMapOvr>
    <a:masterClrMapping/>
  </p:clrMapOvr>
  <p:transition spd="med">
    <p:wipe dir="r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56467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5297"/>
      </p:ext>
    </p:extLst>
  </p:cSld>
  <p:clrMapOvr>
    <a:masterClrMapping/>
  </p:clrMapOvr>
  <p:transition spd="med">
    <p:wipe dir="r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6357727"/>
      </p:ext>
    </p:extLst>
  </p:cSld>
  <p:clrMapOvr>
    <a:masterClrMapping/>
  </p:clrMapOvr>
  <p:transition spd="med">
    <p:wipe dir="r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33356289"/>
      </p:ext>
    </p:extLst>
  </p:cSld>
  <p:clrMapOvr>
    <a:masterClrMapping/>
  </p:clrMapOvr>
  <p:transition spd="med">
    <p:wipe dir="r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695901"/>
      </p:ext>
    </p:extLst>
  </p:cSld>
  <p:clrMapOvr>
    <a:masterClrMapping/>
  </p:clrMapOvr>
  <p:transition spd="med">
    <p:wipe dir="r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9021636"/>
      </p:ext>
    </p:extLst>
  </p:cSld>
  <p:clrMapOvr>
    <a:masterClrMapping/>
  </p:clrMapOvr>
  <p:transition spd="med">
    <p:wipe dir="r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9950455"/>
      </p:ext>
    </p:extLst>
  </p:cSld>
  <p:clrMapOvr>
    <a:masterClrMapping/>
  </p:clrMapOvr>
  <p:transition spd="med">
    <p:wipe dir="r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830678"/>
      </p:ext>
    </p:extLst>
  </p:cSld>
  <p:clrMapOvr>
    <a:masterClrMapping/>
  </p:clrMapOvr>
  <p:transition spd="med">
    <p:wipe dir="r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90203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214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709298"/>
      </p:ext>
    </p:extLst>
  </p:cSld>
  <p:clrMapOvr>
    <a:masterClrMapping/>
  </p:clrMapOvr>
  <p:transition spd="med">
    <p:wipe dir="r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20026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7743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04752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2765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1853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4236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9717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45" indent="0">
              <a:buNone/>
              <a:defRPr sz="2800"/>
            </a:lvl2pPr>
            <a:lvl3pPr marL="914290" indent="0">
              <a:buNone/>
              <a:defRPr sz="2400"/>
            </a:lvl3pPr>
            <a:lvl4pPr marL="1371435" indent="0">
              <a:buNone/>
              <a:defRPr sz="2000"/>
            </a:lvl4pPr>
            <a:lvl5pPr marL="1828581" indent="0">
              <a:buNone/>
              <a:defRPr sz="2000"/>
            </a:lvl5pPr>
            <a:lvl6pPr marL="2285726" indent="0">
              <a:buNone/>
              <a:defRPr sz="2000"/>
            </a:lvl6pPr>
            <a:lvl7pPr marL="2742871" indent="0">
              <a:buNone/>
              <a:defRPr sz="2000"/>
            </a:lvl7pPr>
            <a:lvl8pPr marL="3200016" indent="0">
              <a:buNone/>
              <a:defRPr sz="2000"/>
            </a:lvl8pPr>
            <a:lvl9pPr marL="3657161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50785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44079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823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230188"/>
            <a:ext cx="7837487" cy="1039812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32026"/>
      </p:ext>
    </p:extLst>
  </p:cSld>
  <p:clrMapOvr>
    <a:masterClrMapping/>
  </p:clrMapOvr>
  <p:transition spd="med">
    <p:wipe dir="r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772483"/>
      </p:ext>
    </p:extLst>
  </p:cSld>
  <p:clrMapOvr>
    <a:masterClrMapping/>
  </p:clrMapOvr>
  <p:transition spd="med">
    <p:wipe dir="r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28754799"/>
      </p:ext>
    </p:extLst>
  </p:cSld>
  <p:clrMapOvr>
    <a:masterClrMapping/>
  </p:clrMapOvr>
  <p:transition spd="med">
    <p:wipe dir="r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13103056"/>
      </p:ext>
    </p:extLst>
  </p:cSld>
  <p:clrMapOvr>
    <a:masterClrMapping/>
  </p:clrMapOvr>
  <p:transition spd="med">
    <p:wipe dir="r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93897962"/>
      </p:ext>
    </p:extLst>
  </p:cSld>
  <p:clrMapOvr>
    <a:masterClrMapping/>
  </p:clrMapOvr>
  <p:transition spd="med">
    <p:wipe dir="r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6089310"/>
      </p:ext>
    </p:extLst>
  </p:cSld>
  <p:clrMapOvr>
    <a:masterClrMapping/>
  </p:clrMapOvr>
  <p:transition spd="med">
    <p:wipe dir="r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4302962"/>
      </p:ext>
    </p:extLst>
  </p:cSld>
  <p:clrMapOvr>
    <a:masterClrMapping/>
  </p:clrMapOvr>
  <p:transition spd="med">
    <p:wipe dir="r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074016"/>
      </p:ext>
    </p:extLst>
  </p:cSld>
  <p:clrMapOvr>
    <a:masterClrMapping/>
  </p:clrMapOvr>
  <p:transition spd="med">
    <p:wipe dir="r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97009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2267744" y="0"/>
            <a:ext cx="6840760" cy="620688"/>
          </a:xfrm>
          <a:prstGeom prst="rect">
            <a:avLst/>
          </a:prstGeom>
        </p:spPr>
        <p:txBody>
          <a:bodyPr/>
          <a:lstStyle>
            <a:lvl1pPr>
              <a:defRPr sz="2000" b="1" i="0" baseline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82355549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2267744" y="0"/>
            <a:ext cx="6840760" cy="620688"/>
          </a:xfrm>
          <a:prstGeom prst="rect">
            <a:avLst/>
          </a:prstGeom>
        </p:spPr>
        <p:txBody>
          <a:bodyPr/>
          <a:lstStyle>
            <a:lvl1pPr>
              <a:defRPr sz="2000" b="1" i="0" baseline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8354304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75118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11813349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9418923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230188"/>
            <a:ext cx="7837487" cy="1039812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830467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29413" y="230188"/>
            <a:ext cx="2090737" cy="589597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30188"/>
            <a:ext cx="6119813" cy="5895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07218"/>
      </p:ext>
    </p:extLst>
  </p:cSld>
  <p:clrMapOvr>
    <a:masterClrMapping/>
  </p:clrMapOvr>
  <p:transition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36588-1BDD-484A-AAC5-002023E519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38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63186587"/>
      </p:ext>
    </p:extLst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14390-4E69-437A-937E-D7543CDD66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8622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2EFB3-CA2B-4C4A-9F94-16CF5D8585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91637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9FA80-348B-4ACF-96CC-332425E6FE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738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07E6-2ED0-40D1-87F7-7032D848AA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1056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E813A-BDBA-4F45-A6A9-F4898FEF4C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0358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6F894-0879-4867-818B-C83CAFE6FB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84741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0F62D-F363-4F4F-B6BE-0CAE81C8E0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362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5B9C4-AFCA-4A45-B18A-F50F9A4AA4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4384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321CA-18B4-41B6-9438-488BBD3775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26289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8D670-CED4-429D-BD48-19EB5B5A6F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556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81834948"/>
      </p:ext>
    </p:extLst>
  </p:cSld>
  <p:clrMapOvr>
    <a:masterClrMapping/>
  </p:clrMapOvr>
  <p:transition spd="med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19312305"/>
      </p:ext>
    </p:extLst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7600"/>
            <a:ext cx="8229600" cy="363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0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46D3A4F-EED2-46CB-A4F7-18BB648294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48993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>
              <a:defRPr b="0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44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95073"/>
      </p:ext>
    </p:extLst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13187619"/>
      </p:ext>
    </p:extLst>
  </p:cSld>
  <p:clrMapOvr>
    <a:masterClrMapping/>
  </p:clrMapOvr>
  <p:transition spd="med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9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buFont typeface="Wingdings" pitchFamily="2" charset="2"/>
              <a:buChar char="§"/>
              <a:defRPr sz="1800"/>
            </a:lvl2pPr>
            <a:lvl3pPr>
              <a:defRPr sz="1500"/>
            </a:lvl3pPr>
            <a:lvl4pPr>
              <a:buFont typeface="Arial" pitchFamily="34" charset="0"/>
              <a:buChar char="•"/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6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68525360"/>
      </p:ext>
    </p:extLst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9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buFont typeface="Wingdings" pitchFamily="2" charset="2"/>
              <a:buChar char="§"/>
              <a:defRPr sz="1800"/>
            </a:lvl2pPr>
            <a:lvl3pPr>
              <a:defRPr sz="1500"/>
            </a:lvl3pPr>
            <a:lvl4pPr>
              <a:buFont typeface="Arial" pitchFamily="34" charset="0"/>
              <a:buChar char="•"/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6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621436"/>
      </p:ext>
    </p:extLst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8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7316720"/>
      </p:ext>
    </p:extLst>
  </p:cSld>
  <p:clrMapOvr>
    <a:masterClrMapping/>
  </p:clrMapOvr>
  <p:transition spd="med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7342934"/>
      </p:ext>
    </p:extLst>
  </p:cSld>
  <p:clrMapOvr>
    <a:masterClrMapping/>
  </p:clrMapOvr>
  <p:transition spd="med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4" y="771527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549539"/>
      </p:ext>
    </p:extLst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71646873"/>
      </p:ext>
    </p:extLst>
  </p:cSld>
  <p:clrMapOvr>
    <a:masterClrMapping/>
  </p:clrMapOvr>
  <p:transition spd="med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6848442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2267745" y="0"/>
            <a:ext cx="6840760" cy="620688"/>
          </a:xfrm>
          <a:prstGeom prst="rect">
            <a:avLst/>
          </a:prstGeom>
        </p:spPr>
        <p:txBody>
          <a:bodyPr/>
          <a:lstStyle>
            <a:lvl1pPr>
              <a:defRPr sz="1500" b="1" i="0" baseline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5712926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2267745" y="0"/>
            <a:ext cx="6840760" cy="620688"/>
          </a:xfrm>
          <a:prstGeom prst="rect">
            <a:avLst/>
          </a:prstGeom>
        </p:spPr>
        <p:txBody>
          <a:bodyPr/>
          <a:lstStyle>
            <a:lvl1pPr>
              <a:defRPr sz="1500" b="1" i="0" baseline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1017163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2267745" y="0"/>
            <a:ext cx="6840760" cy="620688"/>
          </a:xfrm>
          <a:prstGeom prst="rect">
            <a:avLst/>
          </a:prstGeom>
        </p:spPr>
        <p:txBody>
          <a:bodyPr/>
          <a:lstStyle>
            <a:lvl1pPr>
              <a:defRPr sz="1500" b="1" i="0" baseline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6224103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90376"/>
      </p:ext>
    </p:extLst>
  </p:cSld>
  <p:clrMapOvr>
    <a:masterClrMapping/>
  </p:clrMapOvr>
  <p:transition spd="med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32514608"/>
      </p:ext>
    </p:extLst>
  </p:cSld>
  <p:clrMapOvr>
    <a:masterClrMapping/>
  </p:clrMapOvr>
  <p:transition spd="med"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30792059"/>
      </p:ext>
    </p:extLst>
  </p:cSld>
  <p:clrMapOvr>
    <a:masterClrMapping/>
  </p:clrMapOvr>
  <p:transition spd="med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25047807"/>
      </p:ext>
    </p:extLst>
  </p:cSld>
  <p:clrMapOvr>
    <a:masterClrMapping/>
  </p:clrMapOvr>
  <p:transition spd="med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7817965"/>
      </p:ext>
    </p:extLst>
  </p:cSld>
  <p:clrMapOvr>
    <a:masterClrMapping/>
  </p:clrMapOvr>
  <p:transition spd="med"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3574060"/>
      </p:ext>
    </p:extLst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491252"/>
      </p:ext>
    </p:extLst>
  </p:cSld>
  <p:clrMapOvr>
    <a:masterClrMapping/>
  </p:clrMapOvr>
  <p:transition spd="med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557848"/>
      </p:ext>
    </p:extLst>
  </p:cSld>
  <p:clrMapOvr>
    <a:masterClrMapping/>
  </p:clrMapOvr>
  <p:transition spd="med"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609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 eaLnBrk="0" hangingPunct="0"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48566"/>
      </p:ext>
    </p:extLst>
  </p:cSld>
  <p:clrMapOvr>
    <a:masterClrMapping/>
  </p:clrMapOvr>
  <p:transition spd="med"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53778601"/>
      </p:ext>
    </p:extLst>
  </p:cSld>
  <p:clrMapOvr>
    <a:masterClrMapping/>
  </p:clrMapOvr>
  <p:transition spd="med"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46489904"/>
      </p:ext>
    </p:extLst>
  </p:cSld>
  <p:clrMapOvr>
    <a:masterClrMapping/>
  </p:clrMapOvr>
  <p:transition spd="med"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0112429"/>
      </p:ext>
    </p:extLst>
  </p:cSld>
  <p:clrMapOvr>
    <a:masterClrMapping/>
  </p:clrMapOvr>
  <p:transition spd="med"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3370602"/>
      </p:ext>
    </p:extLst>
  </p:cSld>
  <p:clrMapOvr>
    <a:masterClrMapping/>
  </p:clrMapOvr>
  <p:transition spd="med"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3183239"/>
      </p:ext>
    </p:extLst>
  </p:cSld>
  <p:clrMapOvr>
    <a:masterClrMapping/>
  </p:clrMapOvr>
  <p:transition spd="med"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819136"/>
      </p:ext>
    </p:extLst>
  </p:cSld>
  <p:clrMapOvr>
    <a:masterClrMapping/>
  </p:clrMapOvr>
  <p:transition spd="med"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eaLnBrk="0" hangingPunct="0"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5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3545255"/>
      </p:ext>
    </p:extLst>
  </p:cSld>
  <p:clrMapOvr>
    <a:masterClrMapping/>
  </p:clrMapOvr>
  <p:transition spd="med"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7600"/>
            <a:ext cx="8229600" cy="363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0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790AAFD-8642-4ADB-9001-5080A76521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68075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 eaLnBrk="0" hangingPunct="0"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9448"/>
      </p:ext>
    </p:extLst>
  </p:cSld>
  <p:clrMapOvr>
    <a:masterClrMapping/>
  </p:clrMapOvr>
  <p:transition spd="med"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68673035"/>
      </p:ext>
    </p:extLst>
  </p:cSld>
  <p:clrMapOvr>
    <a:masterClrMapping/>
  </p:clrMapOvr>
  <p:transition spd="med"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98782990"/>
      </p:ext>
    </p:extLst>
  </p:cSld>
  <p:clrMapOvr>
    <a:masterClrMapping/>
  </p:clrMapOvr>
  <p:transition spd="med"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71763194"/>
      </p:ext>
    </p:extLst>
  </p:cSld>
  <p:clrMapOvr>
    <a:masterClrMapping/>
  </p:clrMapOvr>
  <p:transition spd="med"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3852002"/>
      </p:ext>
    </p:extLst>
  </p:cSld>
  <p:clrMapOvr>
    <a:masterClrMapping/>
  </p:clrMapOvr>
  <p:transition spd="med"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2108140"/>
      </p:ext>
    </p:extLst>
  </p:cSld>
  <p:clrMapOvr>
    <a:masterClrMapping/>
  </p:clrMapOvr>
  <p:transition spd="med"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20281"/>
      </p:ext>
    </p:extLst>
  </p:cSld>
  <p:clrMapOvr>
    <a:masterClrMapping/>
  </p:clrMapOvr>
  <p:transition spd="med"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eaLnBrk="0" hangingPunct="0"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0052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52149"/>
      </p:ext>
    </p:extLst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073506"/>
      </p:ext>
    </p:extLst>
  </p:cSld>
  <p:clrMapOvr>
    <a:masterClrMapping/>
  </p:clrMapOvr>
  <p:transition spd="med">
    <p:wipe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 eaLnBrk="0" hangingPunct="0"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22448"/>
      </p:ext>
    </p:extLst>
  </p:cSld>
  <p:clrMapOvr>
    <a:masterClrMapping/>
  </p:clrMapOvr>
  <p:transition spd="med"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6707327"/>
      </p:ext>
    </p:extLst>
  </p:cSld>
  <p:clrMapOvr>
    <a:masterClrMapping/>
  </p:clrMapOvr>
  <p:transition spd="med"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4694207"/>
      </p:ext>
    </p:extLst>
  </p:cSld>
  <p:clrMapOvr>
    <a:masterClrMapping/>
  </p:clrMapOvr>
  <p:transition spd="med"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78150365"/>
      </p:ext>
    </p:extLst>
  </p:cSld>
  <p:clrMapOvr>
    <a:masterClrMapping/>
  </p:clrMapOvr>
  <p:transition spd="med">
    <p:wipe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3954101"/>
      </p:ext>
    </p:extLst>
  </p:cSld>
  <p:clrMapOvr>
    <a:masterClrMapping/>
  </p:clrMapOvr>
  <p:transition spd="med">
    <p:wipe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2219975"/>
      </p:ext>
    </p:extLst>
  </p:cSld>
  <p:clrMapOvr>
    <a:masterClrMapping/>
  </p:clrMapOvr>
  <p:transition spd="med">
    <p:wipe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318355"/>
      </p:ext>
    </p:extLst>
  </p:cSld>
  <p:clrMapOvr>
    <a:masterClrMapping/>
  </p:clrMapOvr>
  <p:transition spd="med">
    <p:wipe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eaLnBrk="0" hangingPunct="0"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213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7600"/>
            <a:ext cx="8229600" cy="363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0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50C3093-826C-45C4-8E1C-47CB36801B7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91895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25288"/>
      </p:ext>
    </p:extLst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9330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30957126"/>
      </p:ext>
    </p:extLst>
  </p:cSld>
  <p:clrMapOvr>
    <a:masterClrMapping/>
  </p:clrMapOvr>
  <p:transition spd="med">
    <p:wipe dir="r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12434316"/>
      </p:ext>
    </p:extLst>
  </p:cSld>
  <p:clrMapOvr>
    <a:masterClrMapping/>
  </p:clrMapOvr>
  <p:transition spd="med">
    <p:wipe dir="r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43948626"/>
      </p:ext>
    </p:extLst>
  </p:cSld>
  <p:clrMapOvr>
    <a:masterClrMapping/>
  </p:clrMapOvr>
  <p:transition spd="med">
    <p:wipe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3124086"/>
      </p:ext>
    </p:extLst>
  </p:cSld>
  <p:clrMapOvr>
    <a:masterClrMapping/>
  </p:clrMapOvr>
  <p:transition spd="med">
    <p:wipe dir="r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0276420"/>
      </p:ext>
    </p:extLst>
  </p:cSld>
  <p:clrMapOvr>
    <a:masterClrMapping/>
  </p:clrMapOvr>
  <p:transition spd="med">
    <p:wipe dir="r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548307"/>
      </p:ext>
    </p:extLst>
  </p:cSld>
  <p:clrMapOvr>
    <a:masterClrMapping/>
  </p:clrMapOvr>
  <p:transition spd="med">
    <p:wipe dir="r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48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 eaLnBrk="0" hangingPunct="0"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396620"/>
      </p:ext>
    </p:extLst>
  </p:cSld>
  <p:clrMapOvr>
    <a:masterClrMapping/>
  </p:clrMapOvr>
  <p:transition spd="med">
    <p:wipe dir="r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9138041"/>
      </p:ext>
    </p:extLst>
  </p:cSld>
  <p:clrMapOvr>
    <a:masterClrMapping/>
  </p:clrMapOvr>
  <p:transition spd="med">
    <p:wipe dir="r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44571544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230188"/>
            <a:ext cx="7837487" cy="1039812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85656"/>
      </p:ext>
    </p:extLst>
  </p:cSld>
  <p:clrMapOvr>
    <a:masterClrMapping/>
  </p:clrMapOvr>
  <p:transition spd="med">
    <p:wipe dir="r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69950725"/>
      </p:ext>
    </p:extLst>
  </p:cSld>
  <p:clrMapOvr>
    <a:masterClrMapping/>
  </p:clrMapOvr>
  <p:transition spd="med">
    <p:wipe dir="r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6737" y="45155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604646"/>
      </p:ext>
    </p:extLst>
  </p:cSld>
  <p:clrMapOvr>
    <a:masterClrMapping/>
  </p:clrMapOvr>
  <p:transition spd="med">
    <p:wipe dir="r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8860178"/>
      </p:ext>
    </p:extLst>
  </p:cSld>
  <p:clrMapOvr>
    <a:masterClrMapping/>
  </p:clrMapOvr>
  <p:transition spd="med">
    <p:wipe dir="r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2663" y="771525"/>
            <a:ext cx="7837487" cy="1039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27088" y="1811338"/>
            <a:ext cx="7993062" cy="4425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958950"/>
      </p:ext>
    </p:extLst>
  </p:cSld>
  <p:clrMapOvr>
    <a:masterClrMapping/>
  </p:clrMapOvr>
  <p:transition spd="med">
    <p:wipe dir="r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045" y="1083733"/>
            <a:ext cx="7772400" cy="76764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005BA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045" y="1941690"/>
            <a:ext cx="7772400" cy="1752600"/>
          </a:xfrm>
          <a:prstGeom prst="rect">
            <a:avLst/>
          </a:prstGeom>
        </p:spPr>
        <p:txBody>
          <a:bodyPr/>
          <a:lstStyle>
            <a:lvl1pPr marL="0" indent="0" algn="l">
              <a:buSzPct val="150000"/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492875"/>
            <a:ext cx="2133600" cy="365125"/>
          </a:xfrm>
        </p:spPr>
        <p:txBody>
          <a:bodyPr/>
          <a:lstStyle>
            <a:lvl1pPr eaLnBrk="0" hangingPunct="0"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6492875"/>
            <a:ext cx="2895600" cy="365125"/>
          </a:xfrm>
        </p:spPr>
        <p:txBody>
          <a:bodyPr/>
          <a:lstStyle>
            <a:lvl1pPr eaLnBrk="0" hangingPunct="0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4707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7600"/>
            <a:ext cx="8229600" cy="363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0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395D8DB-1F35-4F85-86BE-C13C7304345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6431888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amuscl\AppData\Local\Microsoft\Windows\Temporary Internet Files\Content.IE5\GTVTTPZC\MP900438622[3].jpg"/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-812800"/>
            <a:ext cx="8975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FOND_COVER_transp.png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70" y="0"/>
            <a:ext cx="9223769" cy="6858000"/>
          </a:xfrm>
          <a:prstGeom prst="rect">
            <a:avLst/>
          </a:prstGeom>
        </p:spPr>
      </p:pic>
      <p:sp>
        <p:nvSpPr>
          <p:cNvPr id="4" name="Rectangle à coins arrondis 7"/>
          <p:cNvSpPr>
            <a:spLocks noChangeArrowheads="1"/>
          </p:cNvSpPr>
          <p:nvPr userDrawn="1"/>
        </p:nvSpPr>
        <p:spPr bwMode="auto">
          <a:xfrm>
            <a:off x="-223838" y="769938"/>
            <a:ext cx="2938463" cy="1276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44550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9"/>
          <p:cNvSpPr txBox="1">
            <a:spLocks noChangeArrowheads="1"/>
          </p:cNvSpPr>
          <p:nvPr userDrawn="1"/>
        </p:nvSpPr>
        <p:spPr bwMode="auto">
          <a:xfrm>
            <a:off x="3276600" y="2060575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fr-B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10"/>
          </p:nvPr>
        </p:nvSpPr>
        <p:spPr>
          <a:xfrm>
            <a:off x="6772275" y="5680075"/>
            <a:ext cx="2133600" cy="365125"/>
          </a:xfrm>
        </p:spPr>
        <p:txBody>
          <a:bodyPr/>
          <a:lstStyle>
            <a:lvl1pPr>
              <a:defRPr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817247"/>
      </p:ext>
    </p:extLst>
  </p:cSld>
  <p:clrMapOvr>
    <a:masterClrMapping/>
  </p:clrMapOvr>
  <p:transition spd="med">
    <p:wipe dir="r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611560" y="1961456"/>
            <a:ext cx="8208912" cy="398782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50972373"/>
      </p:ext>
    </p:extLst>
  </p:cSld>
  <p:clrMapOvr>
    <a:masterClrMapping/>
  </p:clrMapOvr>
  <p:transition spd="med">
    <p:wipe dir="r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68712129"/>
      </p:ext>
    </p:extLst>
  </p:cSld>
  <p:clrMapOvr>
    <a:masterClrMapping/>
  </p:clrMapOvr>
  <p:transition spd="med">
    <p:wipe dir="r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Segnaposto contenuto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re 9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5BAB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01649300"/>
      </p:ext>
    </p:extLst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82.xml"/><Relationship Id="rId9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91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9.xml"/><Relationship Id="rId9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7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06.xml"/><Relationship Id="rId9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14.xml"/><Relationship Id="rId9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6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7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6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65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7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 </a:t>
            </a:r>
          </a:p>
        </p:txBody>
      </p:sp>
      <p:pic>
        <p:nvPicPr>
          <p:cNvPr id="1029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991" r:id="rId1"/>
    <p:sldLayoutId id="2147494992" r:id="rId2"/>
    <p:sldLayoutId id="2147494993" r:id="rId3"/>
    <p:sldLayoutId id="2147494994" r:id="rId4"/>
    <p:sldLayoutId id="2147494995" r:id="rId5"/>
    <p:sldLayoutId id="2147494996" r:id="rId6"/>
    <p:sldLayoutId id="2147494997" r:id="rId7"/>
    <p:sldLayoutId id="2147494998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10245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060" r:id="rId1"/>
    <p:sldLayoutId id="2147495061" r:id="rId2"/>
    <p:sldLayoutId id="2147495062" r:id="rId3"/>
    <p:sldLayoutId id="2147495063" r:id="rId4"/>
    <p:sldLayoutId id="2147495064" r:id="rId5"/>
    <p:sldLayoutId id="2147495065" r:id="rId6"/>
    <p:sldLayoutId id="2147495066" r:id="rId7"/>
    <p:sldLayoutId id="2147495067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11269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069" r:id="rId1"/>
    <p:sldLayoutId id="2147495070" r:id="rId2"/>
    <p:sldLayoutId id="2147495071" r:id="rId3"/>
    <p:sldLayoutId id="2147495072" r:id="rId4"/>
    <p:sldLayoutId id="2147495073" r:id="rId5"/>
    <p:sldLayoutId id="2147495074" r:id="rId6"/>
    <p:sldLayoutId id="2147495075" r:id="rId7"/>
    <p:sldLayoutId id="2147495076" r:id="rId8"/>
    <p:sldLayoutId id="2147495078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6149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536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5108" r:id="rId1"/>
    <p:sldLayoutId id="2147495109" r:id="rId2"/>
    <p:sldLayoutId id="2147495110" r:id="rId3"/>
    <p:sldLayoutId id="2147495111" r:id="rId4"/>
    <p:sldLayoutId id="2147495112" r:id="rId5"/>
    <p:sldLayoutId id="2147495113" r:id="rId6"/>
    <p:sldLayoutId id="2147495114" r:id="rId7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1029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491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5118" r:id="rId1"/>
    <p:sldLayoutId id="2147495119" r:id="rId2"/>
    <p:sldLayoutId id="2147495120" r:id="rId3"/>
    <p:sldLayoutId id="2147495121" r:id="rId4"/>
    <p:sldLayoutId id="2147495122" r:id="rId5"/>
    <p:sldLayoutId id="2147495123" r:id="rId6"/>
    <p:sldLayoutId id="2147495124" r:id="rId7"/>
    <p:sldLayoutId id="2147495125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6149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35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5127" r:id="rId1"/>
    <p:sldLayoutId id="2147495128" r:id="rId2"/>
    <p:sldLayoutId id="2147495129" r:id="rId3"/>
    <p:sldLayoutId id="2147495130" r:id="rId4"/>
    <p:sldLayoutId id="2147495131" r:id="rId5"/>
    <p:sldLayoutId id="2147495132" r:id="rId6"/>
    <p:sldLayoutId id="2147495133" r:id="rId7"/>
    <p:sldLayoutId id="2147495134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90" eaLnBrk="1" fontAlgn="auto" hangingPunct="1">
              <a:spcBef>
                <a:spcPts val="0"/>
              </a:spcBef>
              <a:spcAft>
                <a:spcPts val="0"/>
              </a:spcAft>
            </a:pPr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9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720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5137" r:id="rId1"/>
    <p:sldLayoutId id="2147495138" r:id="rId2"/>
    <p:sldLayoutId id="2147495139" r:id="rId3"/>
    <p:sldLayoutId id="2147495140" r:id="rId4"/>
    <p:sldLayoutId id="2147495141" r:id="rId5"/>
    <p:sldLayoutId id="2147495142" r:id="rId6"/>
    <p:sldLayoutId id="2147495143" r:id="rId7"/>
    <p:sldLayoutId id="2147495144" r:id="rId8"/>
    <p:sldLayoutId id="2147495145" r:id="rId9"/>
    <p:sldLayoutId id="2147495146" r:id="rId10"/>
    <p:sldLayoutId id="2147495147" r:id="rId11"/>
  </p:sldLayoutIdLst>
  <p:hf hdr="0" ftr="0" dt="0"/>
  <p:txStyles>
    <p:titleStyle>
      <a:lvl1pPr algn="ctr" defTabSz="91429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9" indent="-342859" algn="l" defTabSz="91429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1" indent="-285716" algn="l" defTabSz="91429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3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08" indent="-228573" algn="l" defTabSz="91429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3" indent="-228573" algn="l" defTabSz="91429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98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3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89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34" indent="-228573" algn="l" defTabSz="91429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9142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latin typeface="Verdana"/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>
              <a:latin typeface="Verdana"/>
            </a:endParaRPr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1029" name="Pictur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53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5149" r:id="rId1"/>
    <p:sldLayoutId id="2147495150" r:id="rId2"/>
    <p:sldLayoutId id="2147495151" r:id="rId3"/>
    <p:sldLayoutId id="2147495152" r:id="rId4"/>
    <p:sldLayoutId id="2147495153" r:id="rId5"/>
    <p:sldLayoutId id="2147495154" r:id="rId6"/>
    <p:sldLayoutId id="2147495155" r:id="rId7"/>
    <p:sldLayoutId id="2147495156" r:id="rId8"/>
    <p:sldLayoutId id="2147495158" r:id="rId9"/>
    <p:sldLayoutId id="2147495159" r:id="rId10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ingle Corner Rectangle 7"/>
          <p:cNvSpPr>
            <a:spLocks/>
          </p:cNvSpPr>
          <p:nvPr/>
        </p:nvSpPr>
        <p:spPr bwMode="auto">
          <a:xfrm flipV="1">
            <a:off x="0" y="0"/>
            <a:ext cx="8531225" cy="1136650"/>
          </a:xfrm>
          <a:custGeom>
            <a:avLst/>
            <a:gdLst>
              <a:gd name="T0" fmla="*/ 0 w 8531225"/>
              <a:gd name="T1" fmla="*/ 0 h 1136650"/>
              <a:gd name="T2" fmla="*/ 8341780 w 8531225"/>
              <a:gd name="T3" fmla="*/ 0 h 1136650"/>
              <a:gd name="T4" fmla="*/ 8531225 w 8531225"/>
              <a:gd name="T5" fmla="*/ 189445 h 1136650"/>
              <a:gd name="T6" fmla="*/ 8531225 w 8531225"/>
              <a:gd name="T7" fmla="*/ 1136650 h 1136650"/>
              <a:gd name="T8" fmla="*/ 0 w 8531225"/>
              <a:gd name="T9" fmla="*/ 1136650 h 1136650"/>
              <a:gd name="T10" fmla="*/ 0 w 8531225"/>
              <a:gd name="T11" fmla="*/ 0 h 11366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531225"/>
              <a:gd name="T19" fmla="*/ 0 h 1136650"/>
              <a:gd name="T20" fmla="*/ 8531225 w 8531225"/>
              <a:gd name="T21" fmla="*/ 1136650 h 11366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531225" h="1136650">
                <a:moveTo>
                  <a:pt x="0" y="0"/>
                </a:moveTo>
                <a:lnTo>
                  <a:pt x="8341780" y="0"/>
                </a:lnTo>
                <a:cubicBezTo>
                  <a:pt x="8446408" y="0"/>
                  <a:pt x="8531225" y="84817"/>
                  <a:pt x="8531225" y="189445"/>
                </a:cubicBezTo>
                <a:lnTo>
                  <a:pt x="8531225" y="1136650"/>
                </a:lnTo>
                <a:lnTo>
                  <a:pt x="0" y="11366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9" name="Round Same Side Corner Rectangle 13"/>
          <p:cNvSpPr>
            <a:spLocks/>
          </p:cNvSpPr>
          <p:nvPr/>
        </p:nvSpPr>
        <p:spPr bwMode="auto">
          <a:xfrm rot="-5400000">
            <a:off x="5231606" y="2804319"/>
            <a:ext cx="547688" cy="7277100"/>
          </a:xfrm>
          <a:custGeom>
            <a:avLst/>
            <a:gdLst>
              <a:gd name="T0" fmla="*/ 91283 w 547688"/>
              <a:gd name="T1" fmla="*/ 0 h 7277100"/>
              <a:gd name="T2" fmla="*/ 456405 w 547688"/>
              <a:gd name="T3" fmla="*/ 0 h 7277100"/>
              <a:gd name="T4" fmla="*/ 547688 w 547688"/>
              <a:gd name="T5" fmla="*/ 91283 h 7277100"/>
              <a:gd name="T6" fmla="*/ 547688 w 547688"/>
              <a:gd name="T7" fmla="*/ 7277100 h 7277100"/>
              <a:gd name="T8" fmla="*/ 547688 w 547688"/>
              <a:gd name="T9" fmla="*/ 7277100 h 7277100"/>
              <a:gd name="T10" fmla="*/ 0 w 547688"/>
              <a:gd name="T11" fmla="*/ 7277100 h 7277100"/>
              <a:gd name="T12" fmla="*/ 0 w 547688"/>
              <a:gd name="T13" fmla="*/ 7277100 h 7277100"/>
              <a:gd name="T14" fmla="*/ 0 w 547688"/>
              <a:gd name="T15" fmla="*/ 91283 h 7277100"/>
              <a:gd name="T16" fmla="*/ 91283 w 547688"/>
              <a:gd name="T17" fmla="*/ 0 h 72771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47688" h="7277100">
                <a:moveTo>
                  <a:pt x="91283" y="0"/>
                </a:moveTo>
                <a:lnTo>
                  <a:pt x="456405" y="0"/>
                </a:lnTo>
                <a:cubicBezTo>
                  <a:pt x="506819" y="0"/>
                  <a:pt x="547688" y="40869"/>
                  <a:pt x="547688" y="91283"/>
                </a:cubicBezTo>
                <a:lnTo>
                  <a:pt x="547688" y="7277100"/>
                </a:lnTo>
                <a:lnTo>
                  <a:pt x="0" y="7277100"/>
                </a:lnTo>
                <a:lnTo>
                  <a:pt x="0" y="91283"/>
                </a:lnTo>
                <a:cubicBezTo>
                  <a:pt x="0" y="40869"/>
                  <a:pt x="40869" y="0"/>
                  <a:pt x="912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032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ea typeface="MS PGothic" pitchFamily="34" charset="-128"/>
            </a:endParaRPr>
          </a:p>
        </p:txBody>
      </p:sp>
      <p:sp>
        <p:nvSpPr>
          <p:cNvPr id="10" name="Round Same Side Corner Rectangle 12"/>
          <p:cNvSpPr>
            <a:spLocks/>
          </p:cNvSpPr>
          <p:nvPr/>
        </p:nvSpPr>
        <p:spPr bwMode="auto">
          <a:xfrm rot="5400000">
            <a:off x="483394" y="-369094"/>
            <a:ext cx="895350" cy="1871663"/>
          </a:xfrm>
          <a:custGeom>
            <a:avLst/>
            <a:gdLst>
              <a:gd name="T0" fmla="*/ 149228 w 895350"/>
              <a:gd name="T1" fmla="*/ 0 h 1871663"/>
              <a:gd name="T2" fmla="*/ 746122 w 895350"/>
              <a:gd name="T3" fmla="*/ 0 h 1871663"/>
              <a:gd name="T4" fmla="*/ 895350 w 895350"/>
              <a:gd name="T5" fmla="*/ 149228 h 1871663"/>
              <a:gd name="T6" fmla="*/ 895350 w 895350"/>
              <a:gd name="T7" fmla="*/ 1871663 h 1871663"/>
              <a:gd name="T8" fmla="*/ 895350 w 895350"/>
              <a:gd name="T9" fmla="*/ 1871663 h 1871663"/>
              <a:gd name="T10" fmla="*/ 0 w 895350"/>
              <a:gd name="T11" fmla="*/ 1871663 h 1871663"/>
              <a:gd name="T12" fmla="*/ 0 w 895350"/>
              <a:gd name="T13" fmla="*/ 1871663 h 1871663"/>
              <a:gd name="T14" fmla="*/ 0 w 895350"/>
              <a:gd name="T15" fmla="*/ 149228 h 1871663"/>
              <a:gd name="T16" fmla="*/ 149228 w 895350"/>
              <a:gd name="T17" fmla="*/ 0 h 18716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95350" h="1871663">
                <a:moveTo>
                  <a:pt x="149228" y="0"/>
                </a:moveTo>
                <a:lnTo>
                  <a:pt x="746122" y="0"/>
                </a:lnTo>
                <a:cubicBezTo>
                  <a:pt x="828538" y="0"/>
                  <a:pt x="895350" y="66812"/>
                  <a:pt x="895350" y="149228"/>
                </a:cubicBezTo>
                <a:lnTo>
                  <a:pt x="895350" y="1871663"/>
                </a:lnTo>
                <a:lnTo>
                  <a:pt x="0" y="1871663"/>
                </a:lnTo>
                <a:lnTo>
                  <a:pt x="0" y="149228"/>
                </a:lnTo>
                <a:cubicBezTo>
                  <a:pt x="0" y="66812"/>
                  <a:pt x="66812" y="0"/>
                  <a:pt x="1492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ea typeface="MS PGothic" pitchFamily="34" charset="-128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88138" y="62801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1">
                <a:solidFill>
                  <a:srgbClr val="30708E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2054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234950"/>
            <a:ext cx="14668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978" r:id="rId1"/>
    <p:sldLayoutId id="2147494979" r:id="rId2"/>
    <p:sldLayoutId id="2147494999" r:id="rId3"/>
    <p:sldLayoutId id="2147495000" r:id="rId4"/>
    <p:sldLayoutId id="2147495001" r:id="rId5"/>
    <p:sldLayoutId id="2147495002" r:id="rId6"/>
    <p:sldLayoutId id="2147495003" r:id="rId7"/>
    <p:sldLayoutId id="2147495004" r:id="rId8"/>
    <p:sldLayoutId id="2147495005" r:id="rId9"/>
    <p:sldLayoutId id="2147495006" r:id="rId10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smtClean="0"/>
              <a:t>Click to edit Master text styles</a:t>
            </a:r>
          </a:p>
          <a:p>
            <a:pPr lvl="1"/>
            <a:r>
              <a:rPr lang="nl-BE" altLang="en-US" smtClean="0"/>
              <a:t>Second level</a:t>
            </a:r>
          </a:p>
          <a:p>
            <a:pPr lvl="2"/>
            <a:r>
              <a:rPr lang="nl-BE" altLang="en-US" smtClean="0"/>
              <a:t>Third level</a:t>
            </a:r>
          </a:p>
          <a:p>
            <a:pPr lvl="3"/>
            <a:r>
              <a:rPr lang="nl-BE" altLang="en-US" smtClean="0"/>
              <a:t>Fourth level</a:t>
            </a:r>
          </a:p>
          <a:p>
            <a:pPr lvl="4"/>
            <a:r>
              <a:rPr lang="nl-BE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FAD79DC-6DE3-424E-B57F-73540D21EF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980" r:id="rId1"/>
    <p:sldLayoutId id="2147494981" r:id="rId2"/>
    <p:sldLayoutId id="2147494982" r:id="rId3"/>
    <p:sldLayoutId id="2147494983" r:id="rId4"/>
    <p:sldLayoutId id="2147494984" r:id="rId5"/>
    <p:sldLayoutId id="2147494985" r:id="rId6"/>
    <p:sldLayoutId id="2147494986" r:id="rId7"/>
    <p:sldLayoutId id="2147494987" r:id="rId8"/>
    <p:sldLayoutId id="2147494988" r:id="rId9"/>
    <p:sldLayoutId id="2147494989" r:id="rId10"/>
    <p:sldLayoutId id="214749499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 dirty="0">
              <a:solidFill>
                <a:srgbClr val="000000"/>
              </a:solidFill>
              <a:latin typeface="Verdana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  <a:cs typeface="Arial" pitchFamily="34" charset="0"/>
              </a:rPr>
              <a:t> </a:t>
            </a:r>
          </a:p>
        </p:txBody>
      </p:sp>
      <p:pic>
        <p:nvPicPr>
          <p:cNvPr id="4101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007" r:id="rId1"/>
    <p:sldLayoutId id="2147495008" r:id="rId2"/>
    <p:sldLayoutId id="2147495009" r:id="rId3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latin typeface="Verdana"/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 b="1">
                <a:solidFill>
                  <a:srgbClr val="FFFFFF"/>
                </a:solidFill>
                <a:latin typeface="Verdana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5125" name="Picture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010" r:id="rId1"/>
    <p:sldLayoutId id="2147495011" r:id="rId2"/>
    <p:sldLayoutId id="2147495012" r:id="rId3"/>
    <p:sldLayoutId id="2147495013" r:id="rId4"/>
    <p:sldLayoutId id="2147495014" r:id="rId5"/>
    <p:sldLayoutId id="2147495015" r:id="rId6"/>
    <p:sldLayoutId id="2147495016" r:id="rId7"/>
    <p:sldLayoutId id="2147495018" r:id="rId8"/>
    <p:sldLayoutId id="2147495019" r:id="rId9"/>
    <p:sldLayoutId id="2147495020" r:id="rId10"/>
    <p:sldLayoutId id="2147495021" r:id="rId11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333375" indent="-333375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1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7713" indent="-276225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19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054100" indent="-17145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360488" indent="-17145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1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1666875" indent="-17145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009775" indent="-17145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1500">
          <a:solidFill>
            <a:schemeClr val="tx1"/>
          </a:solidFill>
          <a:latin typeface="+mn-lt"/>
        </a:defRPr>
      </a:lvl6pPr>
      <a:lvl7pPr marL="2352675" indent="-17145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1500">
          <a:solidFill>
            <a:schemeClr val="tx1"/>
          </a:solidFill>
          <a:latin typeface="+mn-lt"/>
        </a:defRPr>
      </a:lvl7pPr>
      <a:lvl8pPr marL="2695575" indent="-17145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1500">
          <a:solidFill>
            <a:schemeClr val="tx1"/>
          </a:solidFill>
          <a:latin typeface="+mn-lt"/>
        </a:defRPr>
      </a:lvl8pPr>
      <a:lvl9pPr marL="3038475" indent="-17145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6149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022" r:id="rId1"/>
    <p:sldLayoutId id="2147495023" r:id="rId2"/>
    <p:sldLayoutId id="2147495024" r:id="rId3"/>
    <p:sldLayoutId id="2147495025" r:id="rId4"/>
    <p:sldLayoutId id="2147495026" r:id="rId5"/>
    <p:sldLayoutId id="2147495027" r:id="rId6"/>
    <p:sldLayoutId id="2147495028" r:id="rId7"/>
    <p:sldLayoutId id="2147495094" r:id="rId8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717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031" r:id="rId1"/>
    <p:sldLayoutId id="2147495032" r:id="rId2"/>
    <p:sldLayoutId id="2147495033" r:id="rId3"/>
    <p:sldLayoutId id="2147495034" r:id="rId4"/>
    <p:sldLayoutId id="2147495035" r:id="rId5"/>
    <p:sldLayoutId id="2147495036" r:id="rId6"/>
    <p:sldLayoutId id="2147495037" r:id="rId7"/>
    <p:sldLayoutId id="2147495038" r:id="rId8"/>
    <p:sldLayoutId id="2147495040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8197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041" r:id="rId1"/>
    <p:sldLayoutId id="2147495042" r:id="rId2"/>
    <p:sldLayoutId id="2147495043" r:id="rId3"/>
    <p:sldLayoutId id="2147495044" r:id="rId4"/>
    <p:sldLayoutId id="2147495045" r:id="rId5"/>
    <p:sldLayoutId id="2147495046" r:id="rId6"/>
    <p:sldLayoutId id="2147495047" r:id="rId7"/>
    <p:sldLayoutId id="2147495048" r:id="rId8"/>
    <p:sldLayoutId id="2147495049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Single Corner Rectangle 5"/>
          <p:cNvSpPr>
            <a:spLocks/>
          </p:cNvSpPr>
          <p:nvPr/>
        </p:nvSpPr>
        <p:spPr bwMode="auto">
          <a:xfrm>
            <a:off x="0" y="6381750"/>
            <a:ext cx="7937500" cy="476250"/>
          </a:xfrm>
          <a:custGeom>
            <a:avLst/>
            <a:gdLst>
              <a:gd name="T0" fmla="*/ 0 w 7937500"/>
              <a:gd name="T1" fmla="*/ 0 h 476250"/>
              <a:gd name="T2" fmla="*/ 7858123 w 7937500"/>
              <a:gd name="T3" fmla="*/ 0 h 476250"/>
              <a:gd name="T4" fmla="*/ 7937500 w 7937500"/>
              <a:gd name="T5" fmla="*/ 79377 h 476250"/>
              <a:gd name="T6" fmla="*/ 7937500 w 7937500"/>
              <a:gd name="T7" fmla="*/ 476250 h 476250"/>
              <a:gd name="T8" fmla="*/ 0 w 7937500"/>
              <a:gd name="T9" fmla="*/ 476250 h 476250"/>
              <a:gd name="T10" fmla="*/ 0 w 7937500"/>
              <a:gd name="T11" fmla="*/ 0 h 476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937500" h="476250">
                <a:moveTo>
                  <a:pt x="0" y="0"/>
                </a:moveTo>
                <a:lnTo>
                  <a:pt x="7858123" y="0"/>
                </a:lnTo>
                <a:cubicBezTo>
                  <a:pt x="7901962" y="0"/>
                  <a:pt x="7937500" y="35538"/>
                  <a:pt x="7937500" y="79377"/>
                </a:cubicBezTo>
                <a:lnTo>
                  <a:pt x="7937500" y="476250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>
              <a:defRPr/>
            </a:pPr>
            <a:endParaRPr lang="de-DE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621338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solidFill>
                  <a:srgbClr val="FFFFFF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ound Single Corner Rectangle 7"/>
          <p:cNvSpPr>
            <a:spLocks/>
          </p:cNvSpPr>
          <p:nvPr userDrawn="1"/>
        </p:nvSpPr>
        <p:spPr bwMode="auto">
          <a:xfrm rot="10800000">
            <a:off x="2217738" y="0"/>
            <a:ext cx="6926262" cy="692150"/>
          </a:xfrm>
          <a:custGeom>
            <a:avLst/>
            <a:gdLst>
              <a:gd name="T0" fmla="*/ 0 w 6926262"/>
              <a:gd name="T1" fmla="*/ 0 h 692150"/>
              <a:gd name="T2" fmla="*/ 6810901 w 6926262"/>
              <a:gd name="T3" fmla="*/ 0 h 692150"/>
              <a:gd name="T4" fmla="*/ 6926262 w 6926262"/>
              <a:gd name="T5" fmla="*/ 115361 h 692150"/>
              <a:gd name="T6" fmla="*/ 6926262 w 6926262"/>
              <a:gd name="T7" fmla="*/ 692150 h 692150"/>
              <a:gd name="T8" fmla="*/ 0 w 6926262"/>
              <a:gd name="T9" fmla="*/ 692150 h 692150"/>
              <a:gd name="T10" fmla="*/ 0 w 6926262"/>
              <a:gd name="T11" fmla="*/ 0 h 692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26262"/>
              <a:gd name="T19" fmla="*/ 0 h 692150"/>
              <a:gd name="T20" fmla="*/ 6926262 w 6926262"/>
              <a:gd name="T21" fmla="*/ 692150 h 6921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26262" h="692150">
                <a:moveTo>
                  <a:pt x="0" y="0"/>
                </a:moveTo>
                <a:lnTo>
                  <a:pt x="6810901" y="0"/>
                </a:lnTo>
                <a:cubicBezTo>
                  <a:pt x="6874613" y="0"/>
                  <a:pt x="6926262" y="51649"/>
                  <a:pt x="6926262" y="115361"/>
                </a:cubicBezTo>
                <a:lnTo>
                  <a:pt x="6926262" y="692150"/>
                </a:lnTo>
                <a:lnTo>
                  <a:pt x="0" y="692150"/>
                </a:lnTo>
                <a:lnTo>
                  <a:pt x="0" y="0"/>
                </a:lnTo>
                <a:close/>
              </a:path>
            </a:pathLst>
          </a:custGeom>
          <a:solidFill>
            <a:srgbClr val="307098"/>
          </a:solidFill>
          <a:ln>
            <a:noFill/>
          </a:ln>
          <a:effectLst>
            <a:outerShdw blurRad="40000" dist="23000" dir="18360027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  <a:latin typeface="Verdana"/>
              </a:rPr>
              <a:t> </a:t>
            </a:r>
          </a:p>
        </p:txBody>
      </p:sp>
      <p:pic>
        <p:nvPicPr>
          <p:cNvPr id="9221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0"/>
            <a:ext cx="146685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9175" y="1460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050" r:id="rId1"/>
    <p:sldLayoutId id="2147495051" r:id="rId2"/>
    <p:sldLayoutId id="2147495052" r:id="rId3"/>
    <p:sldLayoutId id="2147495053" r:id="rId4"/>
    <p:sldLayoutId id="2147495054" r:id="rId5"/>
    <p:sldLayoutId id="2147495055" r:id="rId6"/>
    <p:sldLayoutId id="2147495056" r:id="rId7"/>
    <p:sldLayoutId id="2147495057" r:id="rId8"/>
    <p:sldLayoutId id="2147495059" r:id="rId9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anose="020B0603020202020204" pitchFamily="34" charset="0"/>
        <a:buChar char="."/>
        <a:defRPr sz="28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anose="020B0603020202020204" pitchFamily="34" charset="0"/>
        <a:buChar char="»"/>
        <a:defRPr sz="26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anose="020B0604020202020204" pitchFamily="34" charset="0"/>
        <a:buChar char="­"/>
        <a:defRPr sz="2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797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1" fontAlgn="base" hangingPunct="1">
        <a:spcBef>
          <a:spcPct val="0"/>
        </a:spcBef>
        <a:spcAft>
          <a:spcPct val="0"/>
        </a:spcAft>
        <a:buClr>
          <a:srgbClr val="005BAB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er-remit.eu/certificate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ilot.test-acer-remit.eu/certificate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er-remit.eu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servicedesk@support.acer-remit.eu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1.xml"/><Relationship Id="rId4" Type="http://schemas.openxmlformats.org/officeDocument/2006/relationships/hyperlink" Target="mailto:remit@acer.europa.eu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0"/>
            <a:ext cx="904875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1" name="TextBox 4"/>
          <p:cNvSpPr txBox="1">
            <a:spLocks noChangeArrowheads="1"/>
          </p:cNvSpPr>
          <p:nvPr/>
        </p:nvSpPr>
        <p:spPr bwMode="auto">
          <a:xfrm>
            <a:off x="1885950" y="5680075"/>
            <a:ext cx="3486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bg1"/>
                </a:solidFill>
              </a:rPr>
              <a:t>TITRE</a:t>
            </a:r>
          </a:p>
        </p:txBody>
      </p:sp>
      <p:pic>
        <p:nvPicPr>
          <p:cNvPr id="7" name="Picture 6" descr="FOND_COVER_transp.png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2953DB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-79769" y="0"/>
            <a:ext cx="9223769" cy="6858000"/>
          </a:xfrm>
          <a:prstGeom prst="rect">
            <a:avLst/>
          </a:prstGeom>
        </p:spPr>
      </p:pic>
      <p:sp>
        <p:nvSpPr>
          <p:cNvPr id="104453" name="TextBox 8"/>
          <p:cNvSpPr txBox="1">
            <a:spLocks noChangeArrowheads="1"/>
          </p:cNvSpPr>
          <p:nvPr/>
        </p:nvSpPr>
        <p:spPr bwMode="auto">
          <a:xfrm>
            <a:off x="901700" y="5440363"/>
            <a:ext cx="78009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000" b="1" dirty="0" smtClean="0">
                <a:solidFill>
                  <a:srgbClr val="FFFFFF"/>
                </a:solidFill>
              </a:rPr>
              <a:t>ENTSOG 9</a:t>
            </a:r>
            <a:r>
              <a:rPr lang="en-GB" altLang="en-US" sz="2000" b="1" baseline="30000" dirty="0" smtClean="0">
                <a:solidFill>
                  <a:srgbClr val="FFFFFF"/>
                </a:solidFill>
              </a:rPr>
              <a:t>th</a:t>
            </a:r>
            <a:r>
              <a:rPr lang="en-GB" altLang="en-US" sz="2000" b="1" dirty="0" smtClean="0">
                <a:solidFill>
                  <a:srgbClr val="FFFFFF"/>
                </a:solidFill>
              </a:rPr>
              <a:t> Transparency Workshop</a:t>
            </a:r>
            <a:endParaRPr lang="en-US" altLang="en-US" sz="2000" b="1" dirty="0">
              <a:solidFill>
                <a:srgbClr val="FFFFFF"/>
              </a:solidFill>
            </a:endParaRPr>
          </a:p>
          <a:p>
            <a:pPr eaLnBrk="1" hangingPunct="1"/>
            <a:r>
              <a:rPr lang="en-US" sz="2000" b="1" dirty="0" smtClean="0">
                <a:solidFill>
                  <a:schemeClr val="bg1"/>
                </a:solidFill>
              </a:rPr>
              <a:t>Brussels</a:t>
            </a:r>
            <a:r>
              <a:rPr lang="en-GB" sz="2000" b="1" dirty="0" smtClean="0">
                <a:solidFill>
                  <a:schemeClr val="bg1"/>
                </a:solidFill>
              </a:rPr>
              <a:t>, </a:t>
            </a:r>
            <a:r>
              <a:rPr lang="en-GB" sz="2000" b="1" dirty="0" smtClean="0">
                <a:solidFill>
                  <a:srgbClr val="FFFFFF"/>
                </a:solidFill>
              </a:rPr>
              <a:t>4 February 2016</a:t>
            </a:r>
            <a:endParaRPr lang="en-US" altLang="en-US" sz="2000" b="1" dirty="0">
              <a:solidFill>
                <a:srgbClr val="FFFFFF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-79375" y="635000"/>
            <a:ext cx="3005138" cy="134937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BE" dirty="0"/>
          </a:p>
        </p:txBody>
      </p:sp>
      <p:pic>
        <p:nvPicPr>
          <p:cNvPr id="10445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01688"/>
            <a:ext cx="2298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6" name="Title Placeholder 1"/>
          <p:cNvSpPr>
            <a:spLocks noGrp="1"/>
          </p:cNvSpPr>
          <p:nvPr>
            <p:ph type="ctrTitle" idx="4294967295"/>
          </p:nvPr>
        </p:nvSpPr>
        <p:spPr bwMode="auto">
          <a:xfrm>
            <a:off x="2894502" y="1628775"/>
            <a:ext cx="6218238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2800" b="1" dirty="0" smtClean="0">
                <a:solidFill>
                  <a:srgbClr val="005BA1"/>
                </a:solidFill>
              </a:rPr>
              <a:t/>
            </a:r>
            <a:br>
              <a:rPr lang="en-US" altLang="en-US" sz="2800" b="1" dirty="0" smtClean="0">
                <a:solidFill>
                  <a:srgbClr val="005BA1"/>
                </a:solidFill>
              </a:rPr>
            </a:br>
            <a:r>
              <a:rPr lang="el-GR" altLang="en-US" sz="2800" b="1" dirty="0" smtClean="0">
                <a:solidFill>
                  <a:srgbClr val="005BA1"/>
                </a:solidFill>
              </a:rPr>
              <a:t>Technical Implementation of REMIT</a:t>
            </a:r>
            <a:r>
              <a:rPr lang="en-GB" altLang="en-US" sz="2800" b="1" dirty="0" smtClean="0">
                <a:solidFill>
                  <a:srgbClr val="005BA1"/>
                </a:solidFill>
              </a:rPr>
              <a:t> – A practical approach</a:t>
            </a:r>
            <a:endParaRPr lang="en-GB" altLang="en-US" sz="2000" b="1" i="1" dirty="0" smtClean="0">
              <a:solidFill>
                <a:srgbClr val="005BA1"/>
              </a:solidFill>
            </a:endParaRPr>
          </a:p>
        </p:txBody>
      </p:sp>
      <p:sp>
        <p:nvSpPr>
          <p:cNvPr id="20489" name="Text Placeholder 2"/>
          <p:cNvSpPr>
            <a:spLocks noGrp="1"/>
          </p:cNvSpPr>
          <p:nvPr>
            <p:ph type="subTitle" idx="4294967295"/>
          </p:nvPr>
        </p:nvSpPr>
        <p:spPr bwMode="auto">
          <a:xfrm>
            <a:off x="2987675" y="3798911"/>
            <a:ext cx="5976938" cy="16240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Trebuchet MS" panose="020B0603020202020204" pitchFamily="34" charset="0"/>
              <a:buNone/>
              <a:defRPr/>
            </a:pPr>
            <a:endParaRPr lang="en-GB" altLang="en-US" sz="1600" dirty="0" smtClean="0"/>
          </a:p>
          <a:p>
            <a:pPr eaLnBrk="1" hangingPunct="1">
              <a:lnSpc>
                <a:spcPct val="110000"/>
              </a:lnSpc>
              <a:buFont typeface="Trebuchet MS" panose="020B0603020202020204" pitchFamily="34" charset="0"/>
              <a:buNone/>
              <a:defRPr/>
            </a:pPr>
            <a:r>
              <a:rPr lang="el-GR" sz="1800" b="1" i="1" dirty="0" err="1" smtClean="0">
                <a:solidFill>
                  <a:srgbClr val="000000"/>
                </a:solidFill>
                <a:ea typeface="ＭＳ Ｐゴシック" charset="-128"/>
              </a:rPr>
              <a:t>Sofronis</a:t>
            </a:r>
            <a:r>
              <a:rPr lang="el-GR" sz="1800" b="1" i="1" dirty="0" smtClean="0">
                <a:solidFill>
                  <a:srgbClr val="000000"/>
                </a:solidFill>
                <a:ea typeface="ＭＳ Ｐゴシック" charset="-128"/>
              </a:rPr>
              <a:t> </a:t>
            </a:r>
            <a:r>
              <a:rPr lang="el-GR" sz="1800" b="1" i="1" dirty="0" err="1" smtClean="0">
                <a:solidFill>
                  <a:srgbClr val="000000"/>
                </a:solidFill>
                <a:ea typeface="ＭＳ Ｐゴシック" charset="-128"/>
              </a:rPr>
              <a:t>Papageorgiou</a:t>
            </a:r>
            <a:endParaRPr lang="en-US" sz="1800" b="1" i="1" dirty="0">
              <a:solidFill>
                <a:srgbClr val="000000"/>
              </a:solidFill>
              <a:ea typeface="ＭＳ Ｐゴシック" charset="-128"/>
            </a:endParaRPr>
          </a:p>
          <a:p>
            <a:pPr marL="0" indent="0" eaLnBrk="1" hangingPunct="1">
              <a:lnSpc>
                <a:spcPct val="110000"/>
              </a:lnSpc>
              <a:buFont typeface="Trebuchet MS" panose="020B0603020202020204" pitchFamily="34" charset="0"/>
              <a:buNone/>
              <a:defRPr/>
            </a:pPr>
            <a:r>
              <a:rPr lang="el-GR" sz="1800" dirty="0" err="1" smtClean="0">
                <a:solidFill>
                  <a:srgbClr val="000000"/>
                </a:solidFill>
                <a:ea typeface="ＭＳ Ｐゴシック" charset="-128"/>
              </a:rPr>
              <a:t>Market</a:t>
            </a:r>
            <a:r>
              <a:rPr lang="el-GR" sz="1800" dirty="0" smtClean="0">
                <a:solidFill>
                  <a:srgbClr val="000000"/>
                </a:solidFill>
                <a:ea typeface="ＭＳ Ｐゴシック" charset="-128"/>
              </a:rPr>
              <a:t> </a:t>
            </a:r>
            <a:r>
              <a:rPr lang="el-GR" sz="1800" dirty="0" err="1" smtClean="0">
                <a:solidFill>
                  <a:srgbClr val="000000"/>
                </a:solidFill>
                <a:ea typeface="ＭＳ Ｐゴシック" charset="-128"/>
              </a:rPr>
              <a:t>Data</a:t>
            </a:r>
            <a:r>
              <a:rPr lang="el-GR" sz="1800" dirty="0" smtClean="0">
                <a:solidFill>
                  <a:srgbClr val="000000"/>
                </a:solidFill>
                <a:ea typeface="ＭＳ Ｐゴシック" charset="-128"/>
              </a:rPr>
              <a:t> </a:t>
            </a:r>
            <a:r>
              <a:rPr lang="el-GR" sz="1800" dirty="0" err="1" smtClean="0">
                <a:solidFill>
                  <a:srgbClr val="000000"/>
                </a:solidFill>
                <a:ea typeface="ＭＳ Ｐゴシック" charset="-128"/>
              </a:rPr>
              <a:t>Management</a:t>
            </a:r>
            <a:r>
              <a:rPr lang="el-GR" sz="1800" dirty="0" smtClean="0">
                <a:solidFill>
                  <a:srgbClr val="000000"/>
                </a:solidFill>
                <a:ea typeface="ＭＳ Ｐゴシック" charset="-128"/>
              </a:rPr>
              <a:t> </a:t>
            </a:r>
            <a:r>
              <a:rPr lang="el-GR" sz="1800" dirty="0" err="1" smtClean="0">
                <a:solidFill>
                  <a:srgbClr val="000000"/>
                </a:solidFill>
                <a:ea typeface="ＭＳ Ｐゴシック" charset="-128"/>
              </a:rPr>
              <a:t>Officer</a:t>
            </a:r>
            <a:endParaRPr lang="en-US" sz="1800" dirty="0" smtClean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General Guidance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kern="0" dirty="0" smtClean="0"/>
              <a:t>Most common rejection reasons </a:t>
            </a:r>
            <a:r>
              <a:rPr lang="en-GB" sz="2400" i="1" kern="0" dirty="0" smtClean="0">
                <a:solidFill>
                  <a:schemeClr val="accent3">
                    <a:lumMod val="65000"/>
                  </a:schemeClr>
                </a:solidFill>
              </a:rPr>
              <a:t>(November 2015)</a:t>
            </a:r>
          </a:p>
          <a:p>
            <a:pPr marL="0" indent="0" defTabSz="914400">
              <a:buNone/>
              <a:defRPr/>
            </a:pPr>
            <a:endParaRPr lang="en-US" sz="2400" kern="0" dirty="0"/>
          </a:p>
          <a:p>
            <a:pPr marL="0" indent="0" defTabSz="914400">
              <a:buNone/>
              <a:defRPr/>
            </a:pPr>
            <a:endParaRPr lang="en-GB" sz="2400" kern="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204976"/>
              </p:ext>
            </p:extLst>
          </p:nvPr>
        </p:nvGraphicFramePr>
        <p:xfrm>
          <a:off x="1570311" y="1786426"/>
          <a:ext cx="5313089" cy="3213941"/>
        </p:xfrm>
        <a:graphic>
          <a:graphicData uri="http://schemas.openxmlformats.org/drawingml/2006/table">
            <a:tbl>
              <a:tblPr firstRow="1" firstCol="1" bandRow="1"/>
              <a:tblGrid>
                <a:gridCol w="1008096"/>
                <a:gridCol w="730645"/>
                <a:gridCol w="763856"/>
                <a:gridCol w="894625"/>
                <a:gridCol w="935447"/>
                <a:gridCol w="980420"/>
              </a:tblGrid>
              <a:tr h="8927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 b="1" dirty="0"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 b="1">
                          <a:effectLst/>
                          <a:latin typeface="Calibri" panose="020F0502020204030204" pitchFamily="34" charset="0"/>
                        </a:rPr>
                        <a:t>Rejection rate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 b="1">
                          <a:effectLst/>
                          <a:latin typeface="Calibri" panose="020F0502020204030204" pitchFamily="34" charset="0"/>
                        </a:rPr>
                        <a:t>Maximal no. of rejection per applicant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 b="1">
                          <a:effectLst/>
                          <a:latin typeface="Calibri" panose="020F0502020204030204" pitchFamily="34" charset="0"/>
                        </a:rPr>
                        <a:t>The first most common rejection reason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 b="1">
                          <a:effectLst/>
                          <a:latin typeface="Calibri" panose="020F0502020204030204" pitchFamily="34" charset="0"/>
                        </a:rPr>
                        <a:t>The second most common rejection reason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 b="1">
                          <a:effectLst/>
                          <a:latin typeface="Calibri" panose="020F0502020204030204" pitchFamily="34" charset="0"/>
                        </a:rPr>
                        <a:t>Total of applicants administered 30.10.2015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535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sl-SI" sz="1100" baseline="30000"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 Identification stage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45%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3x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already registered as MP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Double registration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128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sl-SI" sz="1100" baseline="30000"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 Identification stage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62%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5x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Certificate and PoA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Application form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sl-SI" sz="1100" baseline="30000"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 Attestation stage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17%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2x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Data type not selected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65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sl-SI" sz="1100" baseline="30000"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 Attestation stage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10%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2x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RRM type not selected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Docs not uploaded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46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Testing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1100" dirty="0">
                          <a:effectLst/>
                          <a:latin typeface="Calibri" panose="020F0502020204030204" pitchFamily="34" charset="0"/>
                        </a:rPr>
                        <a:t>39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6710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General Guidance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u="sng" kern="0" dirty="0" smtClean="0"/>
              <a:t>Read the documentation</a:t>
            </a:r>
            <a:endParaRPr lang="en-GB" sz="2400" i="1" u="sng" kern="0" dirty="0" smtClean="0">
              <a:solidFill>
                <a:schemeClr val="accent3">
                  <a:lumMod val="65000"/>
                </a:schemeClr>
              </a:solidFill>
            </a:endParaRPr>
          </a:p>
          <a:p>
            <a:pPr marL="0" indent="0" defTabSz="914400">
              <a:buNone/>
              <a:defRPr/>
            </a:pPr>
            <a:endParaRPr lang="en-US" sz="2400" kern="0" dirty="0" smtClean="0"/>
          </a:p>
          <a:p>
            <a:pPr defTabSz="914400">
              <a:defRPr/>
            </a:pPr>
            <a:r>
              <a:rPr lang="en-US" sz="2400" kern="0" dirty="0" smtClean="0"/>
              <a:t>REMIT Portal</a:t>
            </a:r>
          </a:p>
          <a:p>
            <a:pPr defTabSz="914400">
              <a:defRPr/>
            </a:pPr>
            <a:endParaRPr lang="en-US" sz="2400" kern="0" dirty="0"/>
          </a:p>
          <a:p>
            <a:pPr defTabSz="914400">
              <a:defRPr/>
            </a:pPr>
            <a:r>
              <a:rPr lang="en-US" sz="2400" kern="0" dirty="0" smtClean="0"/>
              <a:t>RRM Requirements</a:t>
            </a:r>
          </a:p>
          <a:p>
            <a:pPr defTabSz="914400">
              <a:defRPr/>
            </a:pPr>
            <a:endParaRPr lang="en-US" sz="2400" kern="0" dirty="0"/>
          </a:p>
          <a:p>
            <a:pPr defTabSz="914400">
              <a:defRPr/>
            </a:pPr>
            <a:r>
              <a:rPr lang="en-US" sz="2400" kern="0" dirty="0" smtClean="0"/>
              <a:t>Technical Specifications for RRMs + Other technical documentation (e.g. Data Validation document, Contingency Plan, ARIS Release Notes </a:t>
            </a:r>
            <a:r>
              <a:rPr lang="en-US" sz="2400" kern="0" dirty="0" err="1" smtClean="0"/>
              <a:t>etc</a:t>
            </a:r>
            <a:r>
              <a:rPr lang="en-US" sz="2400" kern="0" dirty="0" smtClean="0"/>
              <a:t>) </a:t>
            </a:r>
            <a:r>
              <a:rPr lang="en-US" sz="2400" i="1" kern="0" dirty="0" smtClean="0">
                <a:solidFill>
                  <a:schemeClr val="accent3">
                    <a:lumMod val="65000"/>
                  </a:schemeClr>
                </a:solidFill>
              </a:rPr>
              <a:t>[Post-NDD signature]</a:t>
            </a:r>
            <a:endParaRPr lang="en-US" sz="2400" i="1" kern="0" dirty="0">
              <a:solidFill>
                <a:schemeClr val="accent3">
                  <a:lumMod val="65000"/>
                </a:schemeClr>
              </a:solidFill>
            </a:endParaRPr>
          </a:p>
          <a:p>
            <a:pPr marL="0" indent="0" defTabSz="914400">
              <a:buNone/>
              <a:defRPr/>
            </a:pPr>
            <a:endParaRPr lang="en-GB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7287312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General Guidance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u="sng" kern="0" dirty="0" smtClean="0"/>
              <a:t>Lessons Learned</a:t>
            </a:r>
            <a:endParaRPr lang="en-GB" sz="2400" i="1" u="sng" kern="0" dirty="0" smtClean="0">
              <a:solidFill>
                <a:schemeClr val="accent3">
                  <a:lumMod val="65000"/>
                </a:schemeClr>
              </a:solidFill>
            </a:endParaRPr>
          </a:p>
          <a:p>
            <a:pPr marL="0" indent="0" defTabSz="914400">
              <a:buNone/>
              <a:defRPr/>
            </a:pPr>
            <a:endParaRPr lang="en-US" sz="2400" kern="0" dirty="0" smtClean="0"/>
          </a:p>
          <a:p>
            <a:pPr defTabSz="914400">
              <a:defRPr/>
            </a:pPr>
            <a:r>
              <a:rPr lang="en-US" sz="2400" kern="0" dirty="0" smtClean="0"/>
              <a:t>Power of Attorney + Written Application form</a:t>
            </a:r>
          </a:p>
          <a:p>
            <a:pPr lvl="1" defTabSz="914400">
              <a:defRPr/>
            </a:pPr>
            <a:r>
              <a:rPr lang="en-US" sz="2200" kern="0" dirty="0" smtClean="0"/>
              <a:t>Use the templates provided by the Agency</a:t>
            </a:r>
          </a:p>
          <a:p>
            <a:pPr marL="630238" lvl="1" indent="0" defTabSz="914400">
              <a:buNone/>
              <a:defRPr/>
            </a:pPr>
            <a:endParaRPr lang="en-US" sz="2200" kern="0" dirty="0" smtClean="0"/>
          </a:p>
          <a:p>
            <a:pPr marL="630238" lvl="1" indent="0" defTabSz="914400">
              <a:buNone/>
              <a:defRPr/>
            </a:pPr>
            <a:endParaRPr lang="en-US" sz="2200" kern="0" dirty="0" smtClean="0"/>
          </a:p>
          <a:p>
            <a:pPr marL="630238" lvl="1" indent="0" defTabSz="914400">
              <a:buNone/>
              <a:defRPr/>
            </a:pPr>
            <a:endParaRPr lang="en-US" sz="2200" kern="0" dirty="0"/>
          </a:p>
          <a:p>
            <a:pPr marL="630238" lvl="1" indent="0" defTabSz="914400">
              <a:buNone/>
              <a:defRPr/>
            </a:pPr>
            <a:endParaRPr lang="en-US" sz="2200" kern="0" dirty="0" smtClean="0"/>
          </a:p>
          <a:p>
            <a:pPr marL="630238" lvl="1" indent="0" defTabSz="914400">
              <a:buNone/>
              <a:defRPr/>
            </a:pPr>
            <a:endParaRPr lang="en-US" sz="2200" kern="0" dirty="0"/>
          </a:p>
          <a:p>
            <a:pPr marL="630238" lvl="1" indent="0" defTabSz="914400">
              <a:buNone/>
              <a:defRPr/>
            </a:pPr>
            <a:endParaRPr lang="en-US" sz="2200" kern="0" dirty="0" smtClean="0"/>
          </a:p>
          <a:p>
            <a:pPr marL="630238" lvl="1" indent="0" defTabSz="914400">
              <a:buNone/>
              <a:defRPr/>
            </a:pPr>
            <a:endParaRPr lang="en-US" sz="2200" kern="0" dirty="0" smtClean="0"/>
          </a:p>
          <a:p>
            <a:pPr marL="630238" lvl="1" indent="0" defTabSz="914400">
              <a:buNone/>
              <a:defRPr/>
            </a:pPr>
            <a:endParaRPr lang="en-US" sz="2200" kern="0" dirty="0" smtClean="0"/>
          </a:p>
          <a:p>
            <a:pPr lvl="1" defTabSz="914400">
              <a:defRPr/>
            </a:pPr>
            <a:r>
              <a:rPr lang="en-US" sz="2200" kern="0" dirty="0" smtClean="0"/>
              <a:t>If not absolutely necessary, do not change RRM Administrator during the registration (all legal documents are required for the new Administrator)</a:t>
            </a:r>
          </a:p>
          <a:p>
            <a:pPr defTabSz="914400">
              <a:defRPr/>
            </a:pPr>
            <a:endParaRPr lang="en-US" sz="2400" kern="0" dirty="0"/>
          </a:p>
          <a:p>
            <a:pPr marL="0" indent="0" defTabSz="914400">
              <a:buNone/>
              <a:defRPr/>
            </a:pPr>
            <a:endParaRPr lang="en-GB" sz="2400" kern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249" y="2583401"/>
            <a:ext cx="6967837" cy="2400552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355600" y="3015049"/>
            <a:ext cx="576649" cy="4435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92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General Guidance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u="sng" kern="0" dirty="0" smtClean="0"/>
              <a:t>Accelerate Registration</a:t>
            </a:r>
            <a:endParaRPr lang="en-GB" sz="2400" i="1" u="sng" kern="0" dirty="0" smtClean="0">
              <a:solidFill>
                <a:schemeClr val="accent3">
                  <a:lumMod val="65000"/>
                </a:schemeClr>
              </a:solidFill>
            </a:endParaRPr>
          </a:p>
          <a:p>
            <a:pPr marL="0" indent="0" defTabSz="914400">
              <a:buNone/>
              <a:defRPr/>
            </a:pPr>
            <a:endParaRPr lang="en-US" sz="2400" kern="0" dirty="0" smtClean="0"/>
          </a:p>
          <a:p>
            <a:pPr marL="0" indent="0" defTabSz="914400">
              <a:buNone/>
              <a:defRPr/>
            </a:pPr>
            <a:endParaRPr lang="en-US" sz="2400" kern="0" dirty="0"/>
          </a:p>
          <a:p>
            <a:pPr marL="0" indent="0" defTabSz="914400">
              <a:buNone/>
              <a:defRPr/>
            </a:pPr>
            <a:endParaRPr lang="en-GB" sz="2400" kern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28" y="2181937"/>
            <a:ext cx="8915093" cy="3876232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5400000">
            <a:off x="1396640" y="2730837"/>
            <a:ext cx="576649" cy="4435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3306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Testing Phase - Guidance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u="sng" kern="0" dirty="0" smtClean="0"/>
              <a:t>Certificates (1/4)</a:t>
            </a:r>
          </a:p>
          <a:p>
            <a:pPr marL="0" indent="0" defTabSz="914400">
              <a:buNone/>
              <a:defRPr/>
            </a:pPr>
            <a:endParaRPr lang="en-GB" sz="2400" kern="0" dirty="0" smtClean="0"/>
          </a:p>
          <a:p>
            <a:pPr lvl="0"/>
            <a:r>
              <a:rPr lang="en-GB" sz="2400" dirty="0" smtClean="0"/>
              <a:t>Request certificates on time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 smtClean="0"/>
              <a:t>Upon receiving the certificate, save the *.</a:t>
            </a:r>
            <a:r>
              <a:rPr lang="en-GB" sz="2400" dirty="0" err="1" smtClean="0"/>
              <a:t>pfx</a:t>
            </a:r>
            <a:r>
              <a:rPr lang="en-GB" sz="2400" dirty="0" smtClean="0"/>
              <a:t> file so you can re-use it when the need arises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 smtClean="0"/>
              <a:t>Make sure you don’t forget the password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 smtClean="0"/>
              <a:t>Follow the instructions to properly install the certificate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 smtClean="0"/>
              <a:t>Check you have both components of the certificate (private and public key)</a:t>
            </a:r>
            <a:endParaRPr 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9880353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Testing Phase - Guidance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u="sng" kern="0" dirty="0" smtClean="0"/>
              <a:t>Certificates (2/4)</a:t>
            </a:r>
          </a:p>
          <a:p>
            <a:pPr marL="0" indent="0" defTabSz="914400">
              <a:buNone/>
              <a:defRPr/>
            </a:pPr>
            <a:endParaRPr lang="en-GB" sz="2400" kern="0" dirty="0" smtClean="0"/>
          </a:p>
          <a:p>
            <a:pPr lvl="0"/>
            <a:r>
              <a:rPr lang="en-GB" sz="2400" dirty="0" smtClean="0"/>
              <a:t>Export the public key following ACER’s instructions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 smtClean="0"/>
              <a:t>Include the tags (begin/end certificate) when providing the public key to register a new user account</a:t>
            </a:r>
          </a:p>
          <a:p>
            <a:pPr lvl="0"/>
            <a:endParaRPr lang="en-GB" sz="2400" dirty="0"/>
          </a:p>
          <a:p>
            <a:pPr lvl="0"/>
            <a:endParaRPr lang="en-GB" sz="2400" dirty="0" smtClean="0"/>
          </a:p>
          <a:p>
            <a:pPr lvl="0"/>
            <a:endParaRPr lang="en-GB" sz="2400" dirty="0" smtClean="0"/>
          </a:p>
          <a:p>
            <a:pPr marL="0" lvl="0" indent="0">
              <a:buNone/>
            </a:pPr>
            <a:endParaRPr lang="en-GB" sz="2400" dirty="0" smtClean="0"/>
          </a:p>
          <a:p>
            <a:pPr marL="0" lvl="0" indent="0">
              <a:buNone/>
            </a:pPr>
            <a:endParaRPr lang="en-GB" sz="2400" dirty="0"/>
          </a:p>
          <a:p>
            <a:pPr lvl="0"/>
            <a:r>
              <a:rPr lang="en-GB" sz="2400" dirty="0" smtClean="0"/>
              <a:t>Use the correct forms for requesting Production and Test certificates (they differ)</a:t>
            </a:r>
            <a:endParaRPr lang="en-US" sz="2400" kern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137" y="3376141"/>
            <a:ext cx="3018083" cy="211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1414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Testing Phase - Guidance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0" y="1041644"/>
            <a:ext cx="9053384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u="sng" kern="0" dirty="0" smtClean="0"/>
              <a:t>Certificates (3/4)</a:t>
            </a:r>
          </a:p>
          <a:p>
            <a:pPr marL="0" indent="0" defTabSz="914400">
              <a:buNone/>
              <a:defRPr/>
            </a:pPr>
            <a:endParaRPr lang="en-GB" sz="2400" kern="0" dirty="0" smtClean="0"/>
          </a:p>
          <a:p>
            <a:pPr lvl="0"/>
            <a:r>
              <a:rPr lang="en-GB" sz="2400" dirty="0" smtClean="0"/>
              <a:t>Production (Physical User Interacting with ARIS)</a:t>
            </a:r>
          </a:p>
          <a:p>
            <a:pPr lvl="1"/>
            <a:r>
              <a:rPr lang="en-GB" sz="2200" dirty="0" smtClean="0"/>
              <a:t>RRM Administrators and </a:t>
            </a:r>
            <a:r>
              <a:rPr lang="en-GB" sz="2200" dirty="0" err="1" smtClean="0"/>
              <a:t>WebGUI</a:t>
            </a:r>
            <a:r>
              <a:rPr lang="en-GB" sz="2200" dirty="0" smtClean="0"/>
              <a:t> users</a:t>
            </a:r>
          </a:p>
          <a:p>
            <a:pPr lvl="1"/>
            <a:r>
              <a:rPr lang="en-GB" sz="2200" dirty="0" smtClean="0"/>
              <a:t>Only one certificate per person can be provided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/>
              <a:t>Production </a:t>
            </a:r>
            <a:r>
              <a:rPr lang="en-GB" sz="2400" dirty="0" smtClean="0"/>
              <a:t>(For Automated Communication with </a:t>
            </a:r>
            <a:r>
              <a:rPr lang="en-GB" sz="2400" dirty="0"/>
              <a:t>ARIS)</a:t>
            </a:r>
          </a:p>
          <a:p>
            <a:pPr lvl="1"/>
            <a:r>
              <a:rPr lang="en-GB" sz="2200" dirty="0" err="1" smtClean="0"/>
              <a:t>WebService</a:t>
            </a:r>
            <a:r>
              <a:rPr lang="en-GB" sz="2200" dirty="0" smtClean="0"/>
              <a:t> Interface</a:t>
            </a:r>
          </a:p>
          <a:p>
            <a:pPr lvl="1"/>
            <a:r>
              <a:rPr lang="en-GB" sz="2200" dirty="0" smtClean="0"/>
              <a:t>Generation of SFTP key for SFTP interface accounts setup</a:t>
            </a:r>
          </a:p>
          <a:p>
            <a:pPr lvl="1"/>
            <a:r>
              <a:rPr lang="en-GB" sz="2200" dirty="0" smtClean="0"/>
              <a:t>To be requested after the applicant has successfully registered the first RRM Administrator account</a:t>
            </a:r>
          </a:p>
          <a:p>
            <a:pPr lvl="1"/>
            <a:endParaRPr lang="en-GB" sz="2200" dirty="0"/>
          </a:p>
          <a:p>
            <a:pPr marL="630238" lvl="1" indent="0">
              <a:buNone/>
            </a:pPr>
            <a:r>
              <a:rPr lang="en-GB" sz="2400" u="sng" dirty="0">
                <a:hlinkClick r:id="rId3"/>
              </a:rPr>
              <a:t>https://www.acer-remit.eu/certificates</a:t>
            </a:r>
            <a:endParaRPr lang="en-GB" sz="2400" dirty="0"/>
          </a:p>
          <a:p>
            <a:pPr marL="630238" lvl="1" indent="0">
              <a:buNone/>
            </a:pPr>
            <a:endParaRPr lang="en-GB" sz="2200" dirty="0" smtClean="0"/>
          </a:p>
          <a:p>
            <a:pPr marL="0" lvl="0" indent="0">
              <a:buNone/>
            </a:pPr>
            <a:endParaRPr lang="en-GB" sz="2400" dirty="0"/>
          </a:p>
          <a:p>
            <a:pPr lvl="0"/>
            <a:endParaRPr lang="en-GB" sz="2400" dirty="0" smtClean="0"/>
          </a:p>
          <a:p>
            <a:pPr lvl="0"/>
            <a:endParaRPr lang="en-GB" sz="2400" dirty="0" smtClean="0"/>
          </a:p>
          <a:p>
            <a:pPr marL="0" lvl="0" indent="0">
              <a:buNone/>
            </a:pPr>
            <a:endParaRPr lang="en-GB" sz="2400" dirty="0" smtClean="0"/>
          </a:p>
          <a:p>
            <a:pPr marL="0" lvl="0" indent="0">
              <a:buNone/>
            </a:pPr>
            <a:endParaRPr lang="en-GB" sz="2400" dirty="0"/>
          </a:p>
          <a:p>
            <a:pPr lvl="0"/>
            <a:r>
              <a:rPr lang="en-GB" sz="2400" dirty="0" smtClean="0"/>
              <a:t>Use the correct forms for requesting Production and Test certificates (they differ)</a:t>
            </a:r>
            <a:endParaRPr 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29296571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Testing Phase - Guidance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0" y="787644"/>
            <a:ext cx="9053384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u="sng" kern="0" dirty="0" smtClean="0"/>
              <a:t>Certificates (4/4)</a:t>
            </a:r>
          </a:p>
          <a:p>
            <a:pPr marL="0" indent="0" defTabSz="914400">
              <a:buNone/>
              <a:defRPr/>
            </a:pPr>
            <a:endParaRPr lang="en-GB" sz="2400" kern="0" dirty="0" smtClean="0"/>
          </a:p>
          <a:p>
            <a:pPr lvl="0"/>
            <a:r>
              <a:rPr lang="en-GB" sz="2400" dirty="0" smtClean="0"/>
              <a:t>Testing Certificates needed only for the Testing Framework environment</a:t>
            </a:r>
          </a:p>
          <a:p>
            <a:pPr lvl="0"/>
            <a:endParaRPr lang="en-GB" sz="2400" dirty="0" smtClean="0"/>
          </a:p>
          <a:p>
            <a:pPr lvl="0"/>
            <a:r>
              <a:rPr lang="en-GB" sz="2400" dirty="0" smtClean="0"/>
              <a:t>Testing (Physical </a:t>
            </a:r>
            <a:r>
              <a:rPr lang="en-GB" sz="2400" dirty="0"/>
              <a:t>User Interacting with ARIS)</a:t>
            </a:r>
          </a:p>
          <a:p>
            <a:pPr lvl="1"/>
            <a:r>
              <a:rPr lang="en-GB" sz="2200" dirty="0" smtClean="0"/>
              <a:t>Test Supervisor &amp; Test </a:t>
            </a:r>
            <a:r>
              <a:rPr lang="en-GB" sz="2200" dirty="0" err="1" smtClean="0"/>
              <a:t>WebGUI</a:t>
            </a:r>
            <a:r>
              <a:rPr lang="en-GB" sz="2200" dirty="0" smtClean="0"/>
              <a:t> users</a:t>
            </a:r>
          </a:p>
          <a:p>
            <a:pPr lvl="1"/>
            <a:r>
              <a:rPr lang="en-GB" sz="2200" dirty="0" smtClean="0"/>
              <a:t>Can be requested </a:t>
            </a:r>
            <a:r>
              <a:rPr lang="en-GB" sz="2200" dirty="0"/>
              <a:t>after the applicant has successfully registered the first RRM Administrator </a:t>
            </a:r>
            <a:r>
              <a:rPr lang="en-GB" sz="2200" dirty="0" smtClean="0"/>
              <a:t>account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 smtClean="0"/>
              <a:t>Testing (For Automated Communication with </a:t>
            </a:r>
            <a:r>
              <a:rPr lang="en-GB" sz="2400" dirty="0"/>
              <a:t>ARIS)</a:t>
            </a:r>
          </a:p>
          <a:p>
            <a:pPr lvl="1"/>
            <a:r>
              <a:rPr lang="en-GB" sz="2200" dirty="0" smtClean="0"/>
              <a:t>Test </a:t>
            </a:r>
            <a:r>
              <a:rPr lang="en-GB" sz="2200" dirty="0" err="1" smtClean="0"/>
              <a:t>WebService</a:t>
            </a:r>
            <a:r>
              <a:rPr lang="en-GB" sz="2200" dirty="0" smtClean="0"/>
              <a:t> Interface</a:t>
            </a:r>
          </a:p>
          <a:p>
            <a:pPr lvl="1"/>
            <a:r>
              <a:rPr lang="en-GB" sz="2200" dirty="0" smtClean="0"/>
              <a:t>Generation of SFTP key for Test SFTP interface accounts setup</a:t>
            </a:r>
            <a:endParaRPr lang="en-GB" sz="2200" dirty="0"/>
          </a:p>
          <a:p>
            <a:pPr marL="630238" lvl="1" indent="0">
              <a:buNone/>
            </a:pPr>
            <a:r>
              <a:rPr lang="en-IE" sz="2400" u="sng" dirty="0">
                <a:hlinkClick r:id="rId3"/>
              </a:rPr>
              <a:t>https://</a:t>
            </a:r>
            <a:r>
              <a:rPr lang="en-IE" sz="2400" u="sng" dirty="0" smtClean="0">
                <a:hlinkClick r:id="rId3"/>
              </a:rPr>
              <a:t>pilot.test-acer-remit.eu/certificates</a:t>
            </a:r>
            <a:r>
              <a:rPr lang="en-IE" sz="2400" u="sng" dirty="0" smtClean="0"/>
              <a:t> </a:t>
            </a:r>
            <a:endParaRPr lang="en-GB" sz="2200" dirty="0" smtClean="0"/>
          </a:p>
          <a:p>
            <a:pPr marL="0" lvl="0" indent="0">
              <a:buNone/>
            </a:pPr>
            <a:endParaRPr lang="en-GB" sz="2400" dirty="0"/>
          </a:p>
          <a:p>
            <a:pPr lvl="0"/>
            <a:endParaRPr lang="en-GB" sz="2400" dirty="0" smtClean="0"/>
          </a:p>
          <a:p>
            <a:pPr lvl="0"/>
            <a:endParaRPr lang="en-GB" sz="2400" dirty="0" smtClean="0"/>
          </a:p>
          <a:p>
            <a:pPr marL="0" lvl="0" indent="0">
              <a:buNone/>
            </a:pPr>
            <a:endParaRPr lang="en-GB" sz="2400" dirty="0" smtClean="0"/>
          </a:p>
          <a:p>
            <a:pPr marL="0" lvl="0" indent="0">
              <a:buNone/>
            </a:pPr>
            <a:endParaRPr lang="en-GB" sz="2400" dirty="0"/>
          </a:p>
          <a:p>
            <a:pPr lvl="0"/>
            <a:r>
              <a:rPr lang="en-GB" sz="2400" dirty="0" smtClean="0"/>
              <a:t>Use the correct forms for requesting Production and Test certificates (they differ)</a:t>
            </a:r>
            <a:endParaRPr 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606642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7407" y="4374291"/>
            <a:ext cx="8156194" cy="54369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679450" y="2177098"/>
            <a:ext cx="8067675" cy="44259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07098"/>
              </a:buClr>
              <a:buSzPct val="300000"/>
              <a:defRPr/>
            </a:pPr>
            <a:r>
              <a:rPr lang="en-GB" sz="2400" dirty="0"/>
              <a:t>RRM Registration Process - Overview</a:t>
            </a:r>
            <a:endParaRPr lang="en-US" sz="2400" dirty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r>
              <a:rPr lang="en-GB" sz="2400" dirty="0"/>
              <a:t>Testing Phase - Guidance</a:t>
            </a:r>
            <a:endParaRPr lang="en-US" sz="2400" dirty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r>
              <a:rPr lang="en-US" sz="2400" dirty="0"/>
              <a:t>Useful sources of information</a:t>
            </a:r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/>
          </a:p>
        </p:txBody>
      </p:sp>
      <p:sp>
        <p:nvSpPr>
          <p:cNvPr id="136196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de-DE" sz="2200" b="1" dirty="0" smtClean="0">
                <a:solidFill>
                  <a:srgbClr val="FFFFFF"/>
                </a:solidFill>
              </a:rPr>
              <a:t>Outline</a:t>
            </a:r>
            <a:endParaRPr lang="en-GB" altLang="de-DE" sz="2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3835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054" t="5766" r="10655" b="8995"/>
          <a:stretch/>
        </p:blipFill>
        <p:spPr>
          <a:xfrm>
            <a:off x="1353641" y="1610157"/>
            <a:ext cx="6516130" cy="438253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RESOURCES I - REMIT Portal</a:t>
            </a:r>
            <a:endParaRPr lang="en-GB" altLang="en-US" sz="2200" b="1" i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7264" y="821638"/>
            <a:ext cx="7669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 smtClean="0"/>
              <a:t>Single </a:t>
            </a:r>
            <a:r>
              <a:rPr lang="en-GB" b="1" dirty="0"/>
              <a:t>entry point to </a:t>
            </a:r>
            <a:r>
              <a:rPr lang="en-GB" b="1" dirty="0" smtClean="0"/>
              <a:t>useful information </a:t>
            </a:r>
            <a:r>
              <a:rPr lang="en-GB" b="1" dirty="0"/>
              <a:t>and </a:t>
            </a:r>
            <a:r>
              <a:rPr lang="en-GB" b="1" dirty="0" smtClean="0"/>
              <a:t>applications for market participants and </a:t>
            </a:r>
            <a:r>
              <a:rPr lang="en-GB" b="1" dirty="0"/>
              <a:t>other stakeholders </a:t>
            </a:r>
            <a:r>
              <a:rPr lang="en-GB" b="1" dirty="0" smtClean="0"/>
              <a:t>on REMIT.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647700" y="5989936"/>
            <a:ext cx="4725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</a:t>
            </a:r>
            <a:r>
              <a:rPr lang="en-GB" dirty="0" smtClean="0"/>
              <a:t>ind out more at:  </a:t>
            </a:r>
            <a:r>
              <a:rPr lang="en-GB" i="1" dirty="0" smtClean="0">
                <a:hlinkClick r:id="rId3"/>
              </a:rPr>
              <a:t>www.acer-remit.eu</a:t>
            </a:r>
            <a:r>
              <a:rPr lang="el-GR" i="1" dirty="0" smtClean="0"/>
              <a:t>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28132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07407" y="4344931"/>
            <a:ext cx="8156194" cy="6286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7407" y="3236941"/>
            <a:ext cx="8156194" cy="6286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07407" y="2128951"/>
            <a:ext cx="8156194" cy="6286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679450" y="2177098"/>
            <a:ext cx="8067675" cy="44259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07098"/>
              </a:buClr>
              <a:buSzPct val="300000"/>
              <a:defRPr/>
            </a:pPr>
            <a:r>
              <a:rPr lang="en-GB" sz="2400" dirty="0" smtClean="0"/>
              <a:t>RRM Registration Process - Overview</a:t>
            </a: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r>
              <a:rPr lang="en-GB" sz="2400" dirty="0" smtClean="0"/>
              <a:t>Testing Phase - Guidance</a:t>
            </a: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r>
              <a:rPr lang="en-US" sz="2400" dirty="0"/>
              <a:t>Useful sources of information</a:t>
            </a:r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/>
          </a:p>
        </p:txBody>
      </p:sp>
      <p:sp>
        <p:nvSpPr>
          <p:cNvPr id="136196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de-DE" sz="2200" b="1">
                <a:solidFill>
                  <a:srgbClr val="FFFFFF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7272567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7263" y="821638"/>
            <a:ext cx="7762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/>
              <a:t>On the basis of REMIT and the </a:t>
            </a:r>
            <a:r>
              <a:rPr lang="en-GB" b="1" dirty="0" smtClean="0"/>
              <a:t>Implementing Regulation, </a:t>
            </a:r>
            <a:r>
              <a:rPr lang="en-GB" b="1" dirty="0"/>
              <a:t>the Agency </a:t>
            </a:r>
            <a:r>
              <a:rPr lang="en-GB" b="1" dirty="0" smtClean="0"/>
              <a:t>published the following documentation related to the reporting obligations: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4799" y="1878918"/>
            <a:ext cx="836964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</a:t>
            </a:r>
            <a:r>
              <a:rPr lang="el-GR" dirty="0" smtClean="0"/>
              <a:t>RUM </a:t>
            </a:r>
            <a:r>
              <a:rPr lang="el-GR" b="1" dirty="0" smtClean="0"/>
              <a:t>(T</a:t>
            </a:r>
            <a:r>
              <a:rPr lang="en-GB" b="1" dirty="0" err="1" smtClean="0"/>
              <a:t>ransaction</a:t>
            </a:r>
            <a:r>
              <a:rPr lang="en-GB" b="1" dirty="0" smtClean="0"/>
              <a:t> </a:t>
            </a:r>
            <a:r>
              <a:rPr lang="en-GB" b="1" dirty="0"/>
              <a:t>Reporting User </a:t>
            </a:r>
            <a:r>
              <a:rPr lang="en-GB" b="1" dirty="0" smtClean="0"/>
              <a:t>Manual</a:t>
            </a:r>
            <a:r>
              <a:rPr lang="el-GR" b="1" dirty="0" smtClean="0"/>
              <a:t>)</a:t>
            </a:r>
            <a:endParaRPr lang="en-GB" b="1" dirty="0" smtClean="0"/>
          </a:p>
          <a:p>
            <a:pPr lvl="1"/>
            <a:r>
              <a:rPr lang="en-GB" sz="1600" dirty="0" smtClean="0"/>
              <a:t>Explains </a:t>
            </a:r>
            <a:r>
              <a:rPr lang="en-GB" sz="1600" dirty="0"/>
              <a:t>the details of the reportable trade data by providing guidance on how to populate the data </a:t>
            </a:r>
            <a:r>
              <a:rPr lang="en-GB" sz="1600" dirty="0" smtClean="0"/>
              <a:t>fields, </a:t>
            </a:r>
            <a:r>
              <a:rPr lang="en-GB" sz="1600" dirty="0"/>
              <a:t>including the formats and </a:t>
            </a:r>
            <a:r>
              <a:rPr lang="en-GB" sz="1600" dirty="0" smtClean="0"/>
              <a:t>standards.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Manual </a:t>
            </a:r>
            <a:r>
              <a:rPr lang="en-GB" dirty="0"/>
              <a:t>of Procedures </a:t>
            </a:r>
            <a:r>
              <a:rPr lang="en-GB" dirty="0" smtClean="0"/>
              <a:t>on </a:t>
            </a:r>
            <a:r>
              <a:rPr lang="en-GB" b="1" dirty="0"/>
              <a:t>data </a:t>
            </a:r>
            <a:r>
              <a:rPr lang="en-GB" b="1" dirty="0" smtClean="0"/>
              <a:t>reporting</a:t>
            </a:r>
          </a:p>
          <a:p>
            <a:pPr lvl="1"/>
            <a:r>
              <a:rPr lang="en-GB" sz="1600" dirty="0" smtClean="0"/>
              <a:t>Assist</a:t>
            </a:r>
            <a:r>
              <a:rPr lang="el-GR" sz="1600" dirty="0" smtClean="0"/>
              <a:t>s</a:t>
            </a:r>
            <a:r>
              <a:rPr lang="en-GB" sz="1600" dirty="0" smtClean="0"/>
              <a:t> reporting entities to report transactions, fundamental data and inside information to the Agency. </a:t>
            </a:r>
          </a:p>
          <a:p>
            <a:pPr lvl="1"/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Requirements for the </a:t>
            </a:r>
            <a:r>
              <a:rPr lang="en-GB" b="1" dirty="0"/>
              <a:t>registration of RRMs</a:t>
            </a:r>
          </a:p>
          <a:p>
            <a:pPr lvl="1"/>
            <a:r>
              <a:rPr lang="en-GB" sz="1600" dirty="0"/>
              <a:t>Describes the requirements for the reporting of trade and fundamental data, the registration process of reporting parties and how the Agency assesses that requirements are fulfilled</a:t>
            </a:r>
            <a:r>
              <a:rPr lang="en-GB" sz="1600" dirty="0" smtClean="0"/>
              <a:t>.</a:t>
            </a:r>
          </a:p>
          <a:p>
            <a:pPr lvl="1"/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List of </a:t>
            </a:r>
            <a:r>
              <a:rPr lang="en-GB" b="1" dirty="0"/>
              <a:t>Organised Market Places </a:t>
            </a:r>
            <a:r>
              <a:rPr lang="en-GB" dirty="0"/>
              <a:t>and List of </a:t>
            </a:r>
            <a:r>
              <a:rPr lang="en-GB" b="1" dirty="0"/>
              <a:t>Standard Contracts </a:t>
            </a:r>
          </a:p>
          <a:p>
            <a:pPr lvl="1"/>
            <a:r>
              <a:rPr lang="en-GB" sz="1600" dirty="0" smtClean="0"/>
              <a:t>To </a:t>
            </a:r>
            <a:r>
              <a:rPr lang="en-GB" sz="1600" dirty="0"/>
              <a:t>facilitate reporting, the Agency </a:t>
            </a:r>
            <a:r>
              <a:rPr lang="en-GB" sz="1600" dirty="0" smtClean="0"/>
              <a:t>published and maintains a </a:t>
            </a:r>
            <a:r>
              <a:rPr lang="en-GB" sz="1600" dirty="0"/>
              <a:t>list of organised market places and </a:t>
            </a:r>
            <a:r>
              <a:rPr lang="en-GB" sz="1600" dirty="0" smtClean="0"/>
              <a:t>a list </a:t>
            </a:r>
            <a:r>
              <a:rPr lang="en-GB" sz="1600" dirty="0"/>
              <a:t>of </a:t>
            </a:r>
            <a:r>
              <a:rPr lang="en-GB" sz="1600" dirty="0" smtClean="0"/>
              <a:t>standard contracts</a:t>
            </a:r>
            <a:r>
              <a:rPr lang="en-GB" sz="1600" dirty="0"/>
              <a:t>.</a:t>
            </a:r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RESOURCES II – Reporting User Package</a:t>
            </a:r>
            <a:endParaRPr lang="en-GB" altLang="en-US" sz="2200" b="1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0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7264" y="821638"/>
            <a:ext cx="7669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 smtClean="0"/>
              <a:t>To </a:t>
            </a:r>
            <a:r>
              <a:rPr lang="en-GB" b="1" dirty="0"/>
              <a:t>keep interested parties up to date in a transparent </a:t>
            </a:r>
            <a:r>
              <a:rPr lang="en-GB" b="1" dirty="0" smtClean="0"/>
              <a:t>manner the Agency communicates with its stakeholders using various means.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728" y="1962048"/>
            <a:ext cx="1294674" cy="1832941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044" y="2927163"/>
            <a:ext cx="1265936" cy="181714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526" y="1962048"/>
            <a:ext cx="2121288" cy="3008372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028" y="2005551"/>
            <a:ext cx="2100285" cy="2978586"/>
          </a:xfrm>
          <a:prstGeom prst="rect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1" name="Rectangle 10"/>
          <p:cNvSpPr/>
          <p:nvPr/>
        </p:nvSpPr>
        <p:spPr>
          <a:xfrm>
            <a:off x="5907950" y="5056072"/>
            <a:ext cx="25411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+mj-lt"/>
              </a:rPr>
              <a:t>Quarterly  communication on ‘REMIT-related </a:t>
            </a:r>
            <a:r>
              <a:rPr lang="en-GB" sz="1400" dirty="0">
                <a:latin typeface="+mj-lt"/>
              </a:rPr>
              <a:t>matters</a:t>
            </a:r>
            <a:r>
              <a:rPr lang="en-GB" sz="1400" dirty="0" smtClean="0">
                <a:latin typeface="+mj-lt"/>
              </a:rPr>
              <a:t>’ with updates to stakeholders on </a:t>
            </a:r>
            <a:r>
              <a:rPr lang="en-GB" sz="1400" dirty="0">
                <a:latin typeface="+mj-lt"/>
              </a:rPr>
              <a:t>relevant </a:t>
            </a:r>
            <a:r>
              <a:rPr lang="en-GB" sz="1400" dirty="0" smtClean="0">
                <a:latin typeface="+mj-lt"/>
              </a:rPr>
              <a:t>issues. </a:t>
            </a:r>
            <a:endParaRPr lang="en-GB" sz="14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02104" y="5036558"/>
            <a:ext cx="23009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400" dirty="0" smtClean="0">
                <a:latin typeface="+mj-lt"/>
              </a:rPr>
              <a:t>S</a:t>
            </a:r>
            <a:r>
              <a:rPr lang="en-GB" sz="1400" dirty="0" err="1" smtClean="0">
                <a:latin typeface="+mj-lt"/>
              </a:rPr>
              <a:t>ummary</a:t>
            </a:r>
            <a:r>
              <a:rPr lang="en-GB" sz="1400" dirty="0" smtClean="0">
                <a:latin typeface="+mj-lt"/>
              </a:rPr>
              <a:t> of frequently asked question posed by stakeholders over time.</a:t>
            </a:r>
            <a:endParaRPr lang="en-GB" sz="1400" dirty="0">
              <a:latin typeface="+mj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RESOURCES III – Useful Information</a:t>
            </a:r>
            <a:endParaRPr lang="en-GB" altLang="en-US" sz="2200" b="1" i="1" dirty="0">
              <a:solidFill>
                <a:srgbClr val="FFFF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362" y="1887156"/>
            <a:ext cx="1936474" cy="302672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7" name="Rectangle 16"/>
          <p:cNvSpPr/>
          <p:nvPr/>
        </p:nvSpPr>
        <p:spPr>
          <a:xfrm>
            <a:off x="850215" y="5056073"/>
            <a:ext cx="21047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+mj-lt"/>
              </a:rPr>
              <a:t>The </a:t>
            </a:r>
            <a:r>
              <a:rPr lang="en-GB" sz="1400" dirty="0">
                <a:solidFill>
                  <a:srgbClr val="000000"/>
                </a:solidFill>
                <a:latin typeface="+mj-lt"/>
              </a:rPr>
              <a:t>Agency presents the activities undertaken in 2014 in order to implement REMIT. </a:t>
            </a:r>
          </a:p>
        </p:txBody>
      </p:sp>
    </p:spTree>
    <p:extLst>
      <p:ext uri="{BB962C8B-B14F-4D97-AF65-F5344CB8AC3E}">
        <p14:creationId xmlns:p14="http://schemas.microsoft.com/office/powerpoint/2010/main" val="383288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Support Contacts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>
              <a:defRPr/>
            </a:pPr>
            <a:r>
              <a:rPr lang="en-GB" sz="2400" kern="0" dirty="0" smtClean="0"/>
              <a:t>Technical Queries</a:t>
            </a:r>
            <a:endParaRPr lang="en-GB" sz="2400" kern="0" dirty="0" smtClean="0"/>
          </a:p>
          <a:p>
            <a:pPr defTabSz="914400">
              <a:defRPr/>
            </a:pPr>
            <a:endParaRPr lang="en-GB" sz="2400" kern="0" dirty="0" smtClean="0"/>
          </a:p>
          <a:p>
            <a:pPr marL="0" indent="0">
              <a:buNone/>
            </a:pPr>
            <a:r>
              <a:rPr lang="en-GB" sz="2400" i="1" dirty="0" smtClean="0"/>
              <a:t>ARIS Central Service Desk (CSD)</a:t>
            </a:r>
          </a:p>
          <a:p>
            <a:pPr lvl="0"/>
            <a:endParaRPr lang="en-GB" sz="2400" dirty="0"/>
          </a:p>
          <a:p>
            <a:pPr marL="0" indent="0">
              <a:buNone/>
            </a:pPr>
            <a:r>
              <a:rPr lang="en-GB" sz="2400" dirty="0" smtClean="0">
                <a:hlinkClick r:id="rId3"/>
              </a:rPr>
              <a:t>servicedesk@support.acer-remit.eu</a:t>
            </a:r>
            <a:r>
              <a:rPr lang="en-GB" sz="2400" dirty="0" smtClean="0"/>
              <a:t> 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kern="0" dirty="0" smtClean="0"/>
              <a:t>Business/Policy </a:t>
            </a:r>
            <a:r>
              <a:rPr lang="en-GB" sz="2400" kern="0" dirty="0"/>
              <a:t>Queries</a:t>
            </a:r>
          </a:p>
          <a:p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>
                <a:hlinkClick r:id="rId4"/>
              </a:rPr>
              <a:t>remit@acer.europa.eu</a:t>
            </a:r>
            <a:r>
              <a:rPr lang="en-GB" sz="2400" dirty="0" smtClean="0"/>
              <a:t> </a:t>
            </a:r>
            <a:endParaRPr lang="en-GB" sz="2400" dirty="0"/>
          </a:p>
          <a:p>
            <a:endParaRPr lang="en-US" sz="2400" kern="0" dirty="0"/>
          </a:p>
          <a:p>
            <a:r>
              <a:rPr lang="en-GB" sz="2400" dirty="0" smtClean="0"/>
              <a:t>ACER/ENTSOG REMIT Expert Group</a:t>
            </a:r>
          </a:p>
          <a:p>
            <a:endParaRPr lang="en-GB" sz="2400" dirty="0"/>
          </a:p>
          <a:p>
            <a:pPr marL="0" indent="0">
              <a:buNone/>
            </a:pPr>
            <a:r>
              <a:rPr lang="en-GB" sz="2400" i="1" dirty="0" smtClean="0"/>
              <a:t>Webinars / Q&amp;A 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8485687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CasellaDiTesto 5"/>
          <p:cNvSpPr txBox="1">
            <a:spLocks noChangeArrowheads="1"/>
          </p:cNvSpPr>
          <p:nvPr/>
        </p:nvSpPr>
        <p:spPr bwMode="auto">
          <a:xfrm>
            <a:off x="1262063" y="1452563"/>
            <a:ext cx="66230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GB" altLang="en-US" sz="7200">
                <a:solidFill>
                  <a:schemeClr val="bg1"/>
                </a:solidFill>
              </a:rPr>
              <a:t>Thank you for your attention</a:t>
            </a:r>
          </a:p>
        </p:txBody>
      </p:sp>
      <p:sp>
        <p:nvSpPr>
          <p:cNvPr id="156675" name="Content Placeholder 6"/>
          <p:cNvSpPr>
            <a:spLocks/>
          </p:cNvSpPr>
          <p:nvPr/>
        </p:nvSpPr>
        <p:spPr bwMode="auto">
          <a:xfrm>
            <a:off x="250825" y="765175"/>
            <a:ext cx="8447088" cy="50974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44500" indent="-4445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Clr>
                <a:srgbClr val="005BAB"/>
              </a:buClr>
              <a:buSzPct val="400000"/>
              <a:buFont typeface="Trebuchet MS" panose="020B0603020202020204" pitchFamily="34" charset="0"/>
              <a:buNone/>
            </a:pPr>
            <a:endParaRPr lang="en-GB" altLang="en-US" sz="2800"/>
          </a:p>
        </p:txBody>
      </p:sp>
      <p:pic>
        <p:nvPicPr>
          <p:cNvPr id="156676" name="Picture 2" descr="C:\Users\camuscl\AppData\Local\Microsoft\Windows\Temporary Internet Files\Content.IE5\GTVTTPZC\MP900438622[3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341438"/>
            <a:ext cx="5627687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1473200" y="765175"/>
            <a:ext cx="61436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5BAB"/>
              </a:buClr>
              <a:buSzPct val="400000"/>
              <a:buFont typeface="Trebuchet MS" pitchFamily="34" charset="0"/>
              <a:buNone/>
              <a:defRPr/>
            </a:pPr>
            <a:r>
              <a:rPr lang="en-GB" sz="2800" b="1" dirty="0">
                <a:solidFill>
                  <a:srgbClr val="307098"/>
                </a:solidFill>
                <a:latin typeface="+mj-lt"/>
                <a:ea typeface="+mn-ea"/>
              </a:rPr>
              <a:t>Thank you for your attention!</a:t>
            </a:r>
          </a:p>
        </p:txBody>
      </p:sp>
      <p:sp>
        <p:nvSpPr>
          <p:cNvPr id="156678" name="Segnaposto contenuto 3"/>
          <p:cNvSpPr txBox="1">
            <a:spLocks/>
          </p:cNvSpPr>
          <p:nvPr/>
        </p:nvSpPr>
        <p:spPr bwMode="auto">
          <a:xfrm>
            <a:off x="1692275" y="5516563"/>
            <a:ext cx="5565775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4500" indent="-4445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buClr>
                <a:srgbClr val="005BAB"/>
              </a:buClr>
              <a:buSzPct val="400000"/>
              <a:buFont typeface="Trebuchet MS" panose="020B0603020202020204" pitchFamily="34" charset="0"/>
              <a:buNone/>
            </a:pPr>
            <a:r>
              <a:rPr lang="en-GB" altLang="en-US" sz="3200" b="1">
                <a:solidFill>
                  <a:srgbClr val="307098"/>
                </a:solidFill>
              </a:rPr>
              <a:t>www.acer.europa.eu</a:t>
            </a:r>
          </a:p>
          <a:p>
            <a:pPr algn="ctr" eaLnBrk="1" hangingPunct="1">
              <a:buClr>
                <a:srgbClr val="005BAB"/>
              </a:buClr>
              <a:buSzPct val="400000"/>
              <a:buFont typeface="Trebuchet MS" panose="020B0603020202020204" pitchFamily="34" charset="0"/>
              <a:buNone/>
            </a:pPr>
            <a:endParaRPr lang="en-GB" altLang="en-US" sz="2800">
              <a:solidFill>
                <a:srgbClr val="307098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7407" y="2128951"/>
            <a:ext cx="8156194" cy="6286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679450" y="2177098"/>
            <a:ext cx="8067675" cy="44259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07098"/>
              </a:buClr>
              <a:buSzPct val="300000"/>
              <a:defRPr/>
            </a:pPr>
            <a:r>
              <a:rPr lang="en-GB" sz="2400" dirty="0"/>
              <a:t>RRM Registration Process - Overview</a:t>
            </a:r>
            <a:endParaRPr lang="en-US" sz="2400" dirty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r>
              <a:rPr lang="en-GB" sz="2400" dirty="0"/>
              <a:t>Testing Phase - Guidance</a:t>
            </a:r>
            <a:endParaRPr lang="en-US" sz="2400" dirty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r>
              <a:rPr lang="en-US" sz="2400" dirty="0"/>
              <a:t>Useful sources of information</a:t>
            </a:r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/>
          </a:p>
        </p:txBody>
      </p:sp>
      <p:sp>
        <p:nvSpPr>
          <p:cNvPr id="136196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de-DE" sz="2200" b="1" dirty="0" smtClean="0">
                <a:solidFill>
                  <a:srgbClr val="FFFFFF"/>
                </a:solidFill>
              </a:rPr>
              <a:t>Outline</a:t>
            </a:r>
            <a:endParaRPr lang="en-GB" altLang="de-DE" sz="2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9441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an 164"/>
          <p:cNvSpPr/>
          <p:nvPr/>
        </p:nvSpPr>
        <p:spPr>
          <a:xfrm>
            <a:off x="6158155" y="1922577"/>
            <a:ext cx="1099379" cy="458467"/>
          </a:xfrm>
          <a:prstGeom prst="can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black"/>
                </a:solidFill>
              </a:rPr>
              <a:t>Long Term</a:t>
            </a: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black"/>
                </a:solidFill>
              </a:rPr>
              <a:t>Data Archive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177" name="Elbow Connector 176"/>
          <p:cNvCxnSpPr>
            <a:stCxn id="146" idx="0"/>
            <a:endCxn id="147" idx="1"/>
          </p:cNvCxnSpPr>
          <p:nvPr/>
        </p:nvCxnSpPr>
        <p:spPr>
          <a:xfrm rot="5400000" flipH="1" flipV="1">
            <a:off x="2872095" y="2118353"/>
            <a:ext cx="818040" cy="18851"/>
          </a:xfrm>
          <a:prstGeom prst="bentConnector3">
            <a:avLst>
              <a:gd name="adj1" fmla="val 50000"/>
            </a:avLst>
          </a:prstGeom>
          <a:ln w="9525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Elbow Connector 168"/>
          <p:cNvCxnSpPr>
            <a:stCxn id="146" idx="2"/>
            <a:endCxn id="149" idx="3"/>
          </p:cNvCxnSpPr>
          <p:nvPr/>
        </p:nvCxnSpPr>
        <p:spPr>
          <a:xfrm rot="16200000" flipH="1">
            <a:off x="3075752" y="3624938"/>
            <a:ext cx="432047" cy="40170"/>
          </a:xfrm>
          <a:prstGeom prst="bentConnector3">
            <a:avLst>
              <a:gd name="adj1" fmla="val 50000"/>
            </a:avLst>
          </a:prstGeom>
          <a:ln w="9525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ular Callout 12"/>
          <p:cNvSpPr/>
          <p:nvPr/>
        </p:nvSpPr>
        <p:spPr>
          <a:xfrm rot="16200000">
            <a:off x="2290661" y="2515810"/>
            <a:ext cx="4293763" cy="1133015"/>
          </a:xfrm>
          <a:prstGeom prst="wedgeRectCallout">
            <a:avLst>
              <a:gd name="adj1" fmla="val 21068"/>
              <a:gd name="adj2" fmla="val 6885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41" name="Rounded Rectangle 140"/>
          <p:cNvSpPr/>
          <p:nvPr/>
        </p:nvSpPr>
        <p:spPr>
          <a:xfrm>
            <a:off x="7692377" y="1738946"/>
            <a:ext cx="1137887" cy="115444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NASDAQ OMX SMARTS</a:t>
            </a: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-</a:t>
            </a:r>
            <a:endParaRPr lang="en-GB" sz="1100" b="1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Market Surveillance solution</a:t>
            </a:r>
            <a:endParaRPr lang="en-GB" sz="11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52" name="Straight Connector 2051"/>
          <p:cNvCxnSpPr/>
          <p:nvPr/>
        </p:nvCxnSpPr>
        <p:spPr>
          <a:xfrm>
            <a:off x="5216211" y="884165"/>
            <a:ext cx="3861" cy="393566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>
            <a:off x="7559298" y="884165"/>
            <a:ext cx="5519" cy="378842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/>
        </p:nvCxnSpPr>
        <p:spPr>
          <a:xfrm>
            <a:off x="8942761" y="963882"/>
            <a:ext cx="0" cy="372802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208273" y="2628845"/>
            <a:ext cx="224404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49" idx="1"/>
            <a:endCxn id="4" idx="0"/>
          </p:cNvCxnSpPr>
          <p:nvPr/>
        </p:nvCxnSpPr>
        <p:spPr>
          <a:xfrm rot="5400000">
            <a:off x="2970059" y="4455350"/>
            <a:ext cx="644285" cy="39319"/>
          </a:xfrm>
          <a:prstGeom prst="bentConnector3">
            <a:avLst>
              <a:gd name="adj1" fmla="val 50000"/>
            </a:avLst>
          </a:prstGeom>
          <a:ln w="952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1043608" y="867794"/>
            <a:ext cx="0" cy="43151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n 37"/>
          <p:cNvSpPr/>
          <p:nvPr/>
        </p:nvSpPr>
        <p:spPr>
          <a:xfrm>
            <a:off x="6140386" y="1176239"/>
            <a:ext cx="1107142" cy="799553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white"/>
                </a:solidFill>
              </a:rPr>
              <a:t>ARIS Main</a:t>
            </a: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white"/>
                </a:solidFill>
              </a:rPr>
              <a:t>Database</a:t>
            </a:r>
            <a:endParaRPr lang="en-GB" sz="1400" dirty="0">
              <a:solidFill>
                <a:prstClr val="white"/>
              </a:solidFill>
            </a:endParaRPr>
          </a:p>
        </p:txBody>
      </p:sp>
      <p:sp>
        <p:nvSpPr>
          <p:cNvPr id="104" name="Right Arrow 103"/>
          <p:cNvSpPr/>
          <p:nvPr/>
        </p:nvSpPr>
        <p:spPr>
          <a:xfrm>
            <a:off x="5258548" y="2042327"/>
            <a:ext cx="196786" cy="234133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22" name="Right Arrow 121"/>
          <p:cNvSpPr/>
          <p:nvPr/>
        </p:nvSpPr>
        <p:spPr>
          <a:xfrm>
            <a:off x="5936642" y="1494813"/>
            <a:ext cx="186006" cy="193254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23" name="Right Arrow 122"/>
          <p:cNvSpPr/>
          <p:nvPr/>
        </p:nvSpPr>
        <p:spPr>
          <a:xfrm rot="10800000">
            <a:off x="5919706" y="1847095"/>
            <a:ext cx="186007" cy="195232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31" name="Snip Diagonal Corner Rectangle 130"/>
          <p:cNvSpPr/>
          <p:nvPr/>
        </p:nvSpPr>
        <p:spPr>
          <a:xfrm rot="16200000">
            <a:off x="5023811" y="1598312"/>
            <a:ext cx="1288462" cy="356688"/>
          </a:xfrm>
          <a:prstGeom prst="snip2Diag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</a:rPr>
              <a:t>ETL</a:t>
            </a:r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133" name="Snip Diagonal Corner Rectangle 132"/>
          <p:cNvSpPr/>
          <p:nvPr/>
        </p:nvSpPr>
        <p:spPr>
          <a:xfrm>
            <a:off x="5286479" y="2989488"/>
            <a:ext cx="971841" cy="587549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 smtClean="0">
                <a:solidFill>
                  <a:prstClr val="white"/>
                </a:solidFill>
              </a:rPr>
              <a:t>Data Sharing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34" name="Snip Diagonal Corner Rectangle 133"/>
          <p:cNvSpPr/>
          <p:nvPr/>
        </p:nvSpPr>
        <p:spPr>
          <a:xfrm>
            <a:off x="7671526" y="3509628"/>
            <a:ext cx="1183258" cy="910780"/>
          </a:xfrm>
          <a:prstGeom prst="snip2Diag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 smtClean="0">
                <a:solidFill>
                  <a:prstClr val="white"/>
                </a:solidFill>
              </a:rPr>
              <a:t>Market Monitoring Application Interface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38" name="Right Arrow 137"/>
          <p:cNvSpPr/>
          <p:nvPr/>
        </p:nvSpPr>
        <p:spPr>
          <a:xfrm rot="5400000">
            <a:off x="8128211" y="3140292"/>
            <a:ext cx="266218" cy="144016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40" name="Right Arrow 139"/>
          <p:cNvSpPr/>
          <p:nvPr/>
        </p:nvSpPr>
        <p:spPr>
          <a:xfrm rot="5400000">
            <a:off x="5679842" y="3535543"/>
            <a:ext cx="160067" cy="276970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46" name="Snip Diagonal Corner Rectangle 145"/>
          <p:cNvSpPr/>
          <p:nvPr/>
        </p:nvSpPr>
        <p:spPr>
          <a:xfrm rot="16200000">
            <a:off x="2825589" y="2690701"/>
            <a:ext cx="892202" cy="584396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 smtClean="0">
                <a:solidFill>
                  <a:prstClr val="white"/>
                </a:solidFill>
              </a:rPr>
              <a:t>Validation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47" name="Snip Diagonal Corner Rectangle 146"/>
          <p:cNvSpPr/>
          <p:nvPr/>
        </p:nvSpPr>
        <p:spPr>
          <a:xfrm>
            <a:off x="2915816" y="1412776"/>
            <a:ext cx="749450" cy="305982"/>
          </a:xfrm>
          <a:prstGeom prst="snip2Diag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 smtClean="0">
                <a:solidFill>
                  <a:prstClr val="white"/>
                </a:solidFill>
              </a:rPr>
              <a:t>Accepted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49" name="Snip Diagonal Corner Rectangle 148"/>
          <p:cNvSpPr/>
          <p:nvPr/>
        </p:nvSpPr>
        <p:spPr>
          <a:xfrm>
            <a:off x="2886446" y="3861047"/>
            <a:ext cx="850828" cy="291820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 smtClean="0">
                <a:solidFill>
                  <a:prstClr val="white"/>
                </a:solidFill>
              </a:rPr>
              <a:t>Validation result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83768" y="647791"/>
            <a:ext cx="2720441" cy="28764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Tier 1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5220072" y="649771"/>
            <a:ext cx="2266418" cy="28764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Tier 2 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7268762" y="649771"/>
            <a:ext cx="1779835" cy="28764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Tier 3 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5240711" y="2655961"/>
            <a:ext cx="2208433" cy="28764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Tier 4</a:t>
            </a:r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156" name="Straight Connector 155"/>
          <p:cNvCxnSpPr/>
          <p:nvPr/>
        </p:nvCxnSpPr>
        <p:spPr>
          <a:xfrm>
            <a:off x="6337018" y="3157565"/>
            <a:ext cx="0" cy="119143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tangle 158"/>
          <p:cNvSpPr/>
          <p:nvPr/>
        </p:nvSpPr>
        <p:spPr>
          <a:xfrm>
            <a:off x="5306494" y="3771143"/>
            <a:ext cx="994120" cy="3012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white"/>
                </a:solidFill>
              </a:rPr>
              <a:t>Data sharing interfaces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6337018" y="4749673"/>
            <a:ext cx="1226974" cy="301217"/>
          </a:xfrm>
          <a:prstGeom prst="rect">
            <a:avLst/>
          </a:prstGeom>
          <a:pattFill prst="pct70">
            <a:fgClr>
              <a:schemeClr val="accent1"/>
            </a:fgClr>
            <a:bgClr>
              <a:schemeClr val="bg1"/>
            </a:bgClr>
          </a:patt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white"/>
                </a:solidFill>
              </a:rPr>
              <a:t>Web Publication*</a:t>
            </a:r>
            <a:endParaRPr lang="en-GB" sz="800" dirty="0">
              <a:solidFill>
                <a:prstClr val="white"/>
              </a:solidFill>
            </a:endParaRPr>
          </a:p>
        </p:txBody>
      </p:sp>
      <p:cxnSp>
        <p:nvCxnSpPr>
          <p:cNvPr id="164" name="Elbow Connector 163"/>
          <p:cNvCxnSpPr>
            <a:stCxn id="4" idx="2"/>
            <a:endCxn id="202" idx="2"/>
          </p:cNvCxnSpPr>
          <p:nvPr/>
        </p:nvCxnSpPr>
        <p:spPr>
          <a:xfrm rot="5400000">
            <a:off x="2232186" y="4643935"/>
            <a:ext cx="461363" cy="1619349"/>
          </a:xfrm>
          <a:prstGeom prst="bentConnector3">
            <a:avLst>
              <a:gd name="adj1" fmla="val 149549"/>
            </a:avLst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Rectangle 183"/>
          <p:cNvSpPr/>
          <p:nvPr/>
        </p:nvSpPr>
        <p:spPr>
          <a:xfrm rot="16200000">
            <a:off x="2003991" y="1449189"/>
            <a:ext cx="1189981" cy="2304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white"/>
                </a:solidFill>
              </a:rPr>
              <a:t>Web Service </a:t>
            </a:r>
            <a:r>
              <a:rPr lang="en-GB" sz="800" dirty="0" smtClean="0">
                <a:solidFill>
                  <a:prstClr val="white"/>
                </a:solidFill>
              </a:rPr>
              <a:t>(b2b)</a:t>
            </a:r>
            <a:endParaRPr lang="en-GB" sz="800" dirty="0">
              <a:solidFill>
                <a:prstClr val="white"/>
              </a:solidFill>
            </a:endParaRPr>
          </a:p>
        </p:txBody>
      </p:sp>
      <p:cxnSp>
        <p:nvCxnSpPr>
          <p:cNvPr id="210" name="Elbow Connector 209"/>
          <p:cNvCxnSpPr/>
          <p:nvPr/>
        </p:nvCxnSpPr>
        <p:spPr>
          <a:xfrm rot="16200000" flipH="1">
            <a:off x="6731230" y="4601713"/>
            <a:ext cx="317616" cy="1"/>
          </a:xfrm>
          <a:prstGeom prst="bentConnector3">
            <a:avLst>
              <a:gd name="adj1" fmla="val 50001"/>
            </a:avLst>
          </a:prstGeom>
          <a:ln w="9525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Elbow Connector 210"/>
          <p:cNvCxnSpPr/>
          <p:nvPr/>
        </p:nvCxnSpPr>
        <p:spPr>
          <a:xfrm rot="5400000">
            <a:off x="5271362" y="4932156"/>
            <a:ext cx="365909" cy="22642"/>
          </a:xfrm>
          <a:prstGeom prst="bentConnector3">
            <a:avLst>
              <a:gd name="adj1" fmla="val 50000"/>
            </a:avLst>
          </a:prstGeom>
          <a:ln w="9525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angle 219"/>
          <p:cNvSpPr/>
          <p:nvPr/>
        </p:nvSpPr>
        <p:spPr>
          <a:xfrm rot="16200000">
            <a:off x="1761116" y="2855509"/>
            <a:ext cx="1675729" cy="2304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white"/>
                </a:solidFill>
              </a:rPr>
              <a:t>Web Portal </a:t>
            </a:r>
            <a:r>
              <a:rPr lang="en-GB" sz="800" dirty="0" smtClean="0">
                <a:solidFill>
                  <a:prstClr val="white"/>
                </a:solidFill>
              </a:rPr>
              <a:t>(user interactive)</a:t>
            </a:r>
            <a:endParaRPr lang="en-GB" sz="800" dirty="0">
              <a:solidFill>
                <a:prstClr val="white"/>
              </a:solidFill>
            </a:endParaRPr>
          </a:p>
        </p:txBody>
      </p:sp>
      <p:cxnSp>
        <p:nvCxnSpPr>
          <p:cNvPr id="255" name="Elbow Connector 254"/>
          <p:cNvCxnSpPr>
            <a:stCxn id="184" idx="2"/>
            <a:endCxn id="146" idx="3"/>
          </p:cNvCxnSpPr>
          <p:nvPr/>
        </p:nvCxnSpPr>
        <p:spPr>
          <a:xfrm>
            <a:off x="2714195" y="1564402"/>
            <a:ext cx="265297" cy="1418497"/>
          </a:xfrm>
          <a:prstGeom prst="bentConnector5">
            <a:avLst>
              <a:gd name="adj1" fmla="val 50400"/>
              <a:gd name="adj2" fmla="val 43762"/>
              <a:gd name="adj3" fmla="val 46348"/>
            </a:avLst>
          </a:prstGeom>
          <a:ln w="9525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/>
          <p:nvPr/>
        </p:nvCxnSpPr>
        <p:spPr>
          <a:xfrm>
            <a:off x="3788075" y="1132425"/>
            <a:ext cx="9075" cy="390657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flipH="1">
            <a:off x="3788075" y="1124744"/>
            <a:ext cx="188942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Connector 393"/>
          <p:cNvCxnSpPr/>
          <p:nvPr/>
        </p:nvCxnSpPr>
        <p:spPr>
          <a:xfrm flipH="1">
            <a:off x="3794457" y="1484784"/>
            <a:ext cx="186360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/>
          <p:nvPr/>
        </p:nvCxnSpPr>
        <p:spPr>
          <a:xfrm flipH="1">
            <a:off x="3788075" y="1844824"/>
            <a:ext cx="188942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/>
          <p:nvPr/>
        </p:nvCxnSpPr>
        <p:spPr>
          <a:xfrm flipH="1">
            <a:off x="3794294" y="2276872"/>
            <a:ext cx="188942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/>
          <p:nvPr/>
        </p:nvCxnSpPr>
        <p:spPr>
          <a:xfrm flipH="1">
            <a:off x="3785553" y="2996952"/>
            <a:ext cx="192233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Connector 405"/>
          <p:cNvCxnSpPr/>
          <p:nvPr/>
        </p:nvCxnSpPr>
        <p:spPr>
          <a:xfrm flipH="1">
            <a:off x="3788076" y="3623314"/>
            <a:ext cx="187128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Connector 407"/>
          <p:cNvCxnSpPr/>
          <p:nvPr/>
        </p:nvCxnSpPr>
        <p:spPr>
          <a:xfrm flipH="1" flipV="1">
            <a:off x="3779115" y="2636912"/>
            <a:ext cx="192233" cy="1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/>
          <p:cNvCxnSpPr/>
          <p:nvPr/>
        </p:nvCxnSpPr>
        <p:spPr>
          <a:xfrm flipH="1">
            <a:off x="3788075" y="4625285"/>
            <a:ext cx="189711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 flipH="1">
            <a:off x="3795050" y="5035336"/>
            <a:ext cx="189710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21"/>
          <p:cNvCxnSpPr>
            <a:endCxn id="147" idx="0"/>
          </p:cNvCxnSpPr>
          <p:nvPr/>
        </p:nvCxnSpPr>
        <p:spPr>
          <a:xfrm flipH="1">
            <a:off x="3665266" y="1564402"/>
            <a:ext cx="114646" cy="1365"/>
          </a:xfrm>
          <a:prstGeom prst="line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86049" y="664704"/>
            <a:ext cx="890313" cy="359653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 smtClean="0">
                <a:solidFill>
                  <a:prstClr val="white"/>
                </a:solidFill>
              </a:rPr>
              <a:t>Market participants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1102807" y="664247"/>
            <a:ext cx="1122246" cy="359653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 smtClean="0">
                <a:solidFill>
                  <a:prstClr val="white"/>
                </a:solidFill>
              </a:rPr>
              <a:t>Reporting Entities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86" name="Rectangle 20"/>
          <p:cNvSpPr/>
          <p:nvPr/>
        </p:nvSpPr>
        <p:spPr>
          <a:xfrm>
            <a:off x="2386164" y="595298"/>
            <a:ext cx="6662434" cy="4834845"/>
          </a:xfrm>
          <a:custGeom>
            <a:avLst/>
            <a:gdLst>
              <a:gd name="connsiteX0" fmla="*/ 0 w 2172493"/>
              <a:gd name="connsiteY0" fmla="*/ 0 h 4737448"/>
              <a:gd name="connsiteX1" fmla="*/ 2172493 w 2172493"/>
              <a:gd name="connsiteY1" fmla="*/ 0 h 4737448"/>
              <a:gd name="connsiteX2" fmla="*/ 2172493 w 2172493"/>
              <a:gd name="connsiteY2" fmla="*/ 4737448 h 4737448"/>
              <a:gd name="connsiteX3" fmla="*/ 0 w 2172493"/>
              <a:gd name="connsiteY3" fmla="*/ 4737448 h 4737448"/>
              <a:gd name="connsiteX4" fmla="*/ 0 w 2172493"/>
              <a:gd name="connsiteY4" fmla="*/ 0 h 4737448"/>
              <a:gd name="connsiteX0" fmla="*/ 0 w 2172493"/>
              <a:gd name="connsiteY0" fmla="*/ 0 h 4836127"/>
              <a:gd name="connsiteX1" fmla="*/ 2172493 w 2172493"/>
              <a:gd name="connsiteY1" fmla="*/ 0 h 4836127"/>
              <a:gd name="connsiteX2" fmla="*/ 2172493 w 2172493"/>
              <a:gd name="connsiteY2" fmla="*/ 4737448 h 4836127"/>
              <a:gd name="connsiteX3" fmla="*/ 1283855 w 2172493"/>
              <a:gd name="connsiteY3" fmla="*/ 4836120 h 4836127"/>
              <a:gd name="connsiteX4" fmla="*/ 0 w 2172493"/>
              <a:gd name="connsiteY4" fmla="*/ 4737448 h 4836127"/>
              <a:gd name="connsiteX5" fmla="*/ 0 w 2172493"/>
              <a:gd name="connsiteY5" fmla="*/ 0 h 4836127"/>
              <a:gd name="connsiteX0" fmla="*/ 0 w 2172493"/>
              <a:gd name="connsiteY0" fmla="*/ 0 h 4750125"/>
              <a:gd name="connsiteX1" fmla="*/ 2172493 w 2172493"/>
              <a:gd name="connsiteY1" fmla="*/ 0 h 4750125"/>
              <a:gd name="connsiteX2" fmla="*/ 2172493 w 2172493"/>
              <a:gd name="connsiteY2" fmla="*/ 4737448 h 4750125"/>
              <a:gd name="connsiteX3" fmla="*/ 1283855 w 2172493"/>
              <a:gd name="connsiteY3" fmla="*/ 4750079 h 4750125"/>
              <a:gd name="connsiteX4" fmla="*/ 0 w 2172493"/>
              <a:gd name="connsiteY4" fmla="*/ 4737448 h 4750125"/>
              <a:gd name="connsiteX5" fmla="*/ 0 w 2172493"/>
              <a:gd name="connsiteY5" fmla="*/ 0 h 4750125"/>
              <a:gd name="connsiteX0" fmla="*/ 0 w 2172493"/>
              <a:gd name="connsiteY0" fmla="*/ 0 h 4750079"/>
              <a:gd name="connsiteX1" fmla="*/ 2172493 w 2172493"/>
              <a:gd name="connsiteY1" fmla="*/ 0 h 4750079"/>
              <a:gd name="connsiteX2" fmla="*/ 2172493 w 2172493"/>
              <a:gd name="connsiteY2" fmla="*/ 4737448 h 4750079"/>
              <a:gd name="connsiteX3" fmla="*/ 342515 w 2172493"/>
              <a:gd name="connsiteY3" fmla="*/ 4750079 h 4750079"/>
              <a:gd name="connsiteX4" fmla="*/ 0 w 2172493"/>
              <a:gd name="connsiteY4" fmla="*/ 4737448 h 4750079"/>
              <a:gd name="connsiteX5" fmla="*/ 0 w 2172493"/>
              <a:gd name="connsiteY5" fmla="*/ 0 h 4750079"/>
              <a:gd name="connsiteX0" fmla="*/ 0 w 2172493"/>
              <a:gd name="connsiteY0" fmla="*/ 0 h 4855240"/>
              <a:gd name="connsiteX1" fmla="*/ 2172493 w 2172493"/>
              <a:gd name="connsiteY1" fmla="*/ 0 h 4855240"/>
              <a:gd name="connsiteX2" fmla="*/ 2172493 w 2172493"/>
              <a:gd name="connsiteY2" fmla="*/ 4737448 h 4855240"/>
              <a:gd name="connsiteX3" fmla="*/ 351481 w 2172493"/>
              <a:gd name="connsiteY3" fmla="*/ 4855240 h 4855240"/>
              <a:gd name="connsiteX4" fmla="*/ 0 w 2172493"/>
              <a:gd name="connsiteY4" fmla="*/ 4737448 h 4855240"/>
              <a:gd name="connsiteX5" fmla="*/ 0 w 2172493"/>
              <a:gd name="connsiteY5" fmla="*/ 0 h 4855240"/>
              <a:gd name="connsiteX0" fmla="*/ 0 w 6466798"/>
              <a:gd name="connsiteY0" fmla="*/ 0 h 4855240"/>
              <a:gd name="connsiteX1" fmla="*/ 2172493 w 6466798"/>
              <a:gd name="connsiteY1" fmla="*/ 0 h 4855240"/>
              <a:gd name="connsiteX2" fmla="*/ 6466798 w 6466798"/>
              <a:gd name="connsiteY2" fmla="*/ 4718329 h 4855240"/>
              <a:gd name="connsiteX3" fmla="*/ 351481 w 6466798"/>
              <a:gd name="connsiteY3" fmla="*/ 4855240 h 4855240"/>
              <a:gd name="connsiteX4" fmla="*/ 0 w 6466798"/>
              <a:gd name="connsiteY4" fmla="*/ 4737448 h 4855240"/>
              <a:gd name="connsiteX5" fmla="*/ 0 w 6466798"/>
              <a:gd name="connsiteY5" fmla="*/ 0 h 485524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351481 w 6466798"/>
              <a:gd name="connsiteY3" fmla="*/ 4874360 h 4874360"/>
              <a:gd name="connsiteX4" fmla="*/ 0 w 6466798"/>
              <a:gd name="connsiteY4" fmla="*/ 4756568 h 4874360"/>
              <a:gd name="connsiteX5" fmla="*/ 0 w 6466798"/>
              <a:gd name="connsiteY5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812740 w 6466798"/>
              <a:gd name="connsiteY3" fmla="*/ 4859827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821705 w 6466798"/>
              <a:gd name="connsiteY3" fmla="*/ 4735546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1153415 w 6466798"/>
              <a:gd name="connsiteY3" fmla="*/ 4735546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66798" h="4874360">
                <a:moveTo>
                  <a:pt x="0" y="19120"/>
                </a:moveTo>
                <a:lnTo>
                  <a:pt x="6466798" y="0"/>
                </a:lnTo>
                <a:lnTo>
                  <a:pt x="6466798" y="4737449"/>
                </a:lnTo>
                <a:lnTo>
                  <a:pt x="1153415" y="4735546"/>
                </a:lnTo>
                <a:lnTo>
                  <a:pt x="351481" y="4874360"/>
                </a:lnTo>
                <a:lnTo>
                  <a:pt x="0" y="4756568"/>
                </a:lnTo>
                <a:lnTo>
                  <a:pt x="0" y="19120"/>
                </a:lnTo>
                <a:close/>
              </a:path>
            </a:pathLst>
          </a:custGeom>
          <a:noFill/>
          <a:ln w="28575" cmpd="dbl">
            <a:solidFill>
              <a:schemeClr val="accent1">
                <a:lumMod val="75000"/>
              </a:schemeClr>
            </a:solidFill>
            <a:rou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152400" contourW="12700">
            <a:bevelT w="190500" h="190500"/>
            <a:bevelB w="152400" h="152400"/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88" name="Rectangle 20"/>
          <p:cNvSpPr/>
          <p:nvPr/>
        </p:nvSpPr>
        <p:spPr>
          <a:xfrm>
            <a:off x="33870" y="616666"/>
            <a:ext cx="2243691" cy="4700059"/>
          </a:xfrm>
          <a:custGeom>
            <a:avLst/>
            <a:gdLst>
              <a:gd name="connsiteX0" fmla="*/ 0 w 2172493"/>
              <a:gd name="connsiteY0" fmla="*/ 0 h 4737448"/>
              <a:gd name="connsiteX1" fmla="*/ 2172493 w 2172493"/>
              <a:gd name="connsiteY1" fmla="*/ 0 h 4737448"/>
              <a:gd name="connsiteX2" fmla="*/ 2172493 w 2172493"/>
              <a:gd name="connsiteY2" fmla="*/ 4737448 h 4737448"/>
              <a:gd name="connsiteX3" fmla="*/ 0 w 2172493"/>
              <a:gd name="connsiteY3" fmla="*/ 4737448 h 4737448"/>
              <a:gd name="connsiteX4" fmla="*/ 0 w 2172493"/>
              <a:gd name="connsiteY4" fmla="*/ 0 h 4737448"/>
              <a:gd name="connsiteX0" fmla="*/ 0 w 2172493"/>
              <a:gd name="connsiteY0" fmla="*/ 0 h 4836127"/>
              <a:gd name="connsiteX1" fmla="*/ 2172493 w 2172493"/>
              <a:gd name="connsiteY1" fmla="*/ 0 h 4836127"/>
              <a:gd name="connsiteX2" fmla="*/ 2172493 w 2172493"/>
              <a:gd name="connsiteY2" fmla="*/ 4737448 h 4836127"/>
              <a:gd name="connsiteX3" fmla="*/ 1283855 w 2172493"/>
              <a:gd name="connsiteY3" fmla="*/ 4836120 h 4836127"/>
              <a:gd name="connsiteX4" fmla="*/ 0 w 2172493"/>
              <a:gd name="connsiteY4" fmla="*/ 4737448 h 4836127"/>
              <a:gd name="connsiteX5" fmla="*/ 0 w 2172493"/>
              <a:gd name="connsiteY5" fmla="*/ 0 h 4836127"/>
              <a:gd name="connsiteX0" fmla="*/ 0 w 2172493"/>
              <a:gd name="connsiteY0" fmla="*/ 0 h 4750125"/>
              <a:gd name="connsiteX1" fmla="*/ 2172493 w 2172493"/>
              <a:gd name="connsiteY1" fmla="*/ 0 h 4750125"/>
              <a:gd name="connsiteX2" fmla="*/ 2172493 w 2172493"/>
              <a:gd name="connsiteY2" fmla="*/ 4737448 h 4750125"/>
              <a:gd name="connsiteX3" fmla="*/ 1283855 w 2172493"/>
              <a:gd name="connsiteY3" fmla="*/ 4750079 h 4750125"/>
              <a:gd name="connsiteX4" fmla="*/ 0 w 2172493"/>
              <a:gd name="connsiteY4" fmla="*/ 4737448 h 4750125"/>
              <a:gd name="connsiteX5" fmla="*/ 0 w 2172493"/>
              <a:gd name="connsiteY5" fmla="*/ 0 h 4750125"/>
              <a:gd name="connsiteX0" fmla="*/ 0 w 2172493"/>
              <a:gd name="connsiteY0" fmla="*/ 0 h 4750079"/>
              <a:gd name="connsiteX1" fmla="*/ 2172493 w 2172493"/>
              <a:gd name="connsiteY1" fmla="*/ 0 h 4750079"/>
              <a:gd name="connsiteX2" fmla="*/ 2172493 w 2172493"/>
              <a:gd name="connsiteY2" fmla="*/ 4737448 h 4750079"/>
              <a:gd name="connsiteX3" fmla="*/ 342515 w 2172493"/>
              <a:gd name="connsiteY3" fmla="*/ 4750079 h 4750079"/>
              <a:gd name="connsiteX4" fmla="*/ 0 w 2172493"/>
              <a:gd name="connsiteY4" fmla="*/ 4737448 h 4750079"/>
              <a:gd name="connsiteX5" fmla="*/ 0 w 2172493"/>
              <a:gd name="connsiteY5" fmla="*/ 0 h 4750079"/>
              <a:gd name="connsiteX0" fmla="*/ 0 w 2172493"/>
              <a:gd name="connsiteY0" fmla="*/ 0 h 4855240"/>
              <a:gd name="connsiteX1" fmla="*/ 2172493 w 2172493"/>
              <a:gd name="connsiteY1" fmla="*/ 0 h 4855240"/>
              <a:gd name="connsiteX2" fmla="*/ 2172493 w 2172493"/>
              <a:gd name="connsiteY2" fmla="*/ 4737448 h 4855240"/>
              <a:gd name="connsiteX3" fmla="*/ 351481 w 2172493"/>
              <a:gd name="connsiteY3" fmla="*/ 4855240 h 4855240"/>
              <a:gd name="connsiteX4" fmla="*/ 0 w 2172493"/>
              <a:gd name="connsiteY4" fmla="*/ 4737448 h 4855240"/>
              <a:gd name="connsiteX5" fmla="*/ 0 w 2172493"/>
              <a:gd name="connsiteY5" fmla="*/ 0 h 4855240"/>
              <a:gd name="connsiteX0" fmla="*/ 0 w 6466798"/>
              <a:gd name="connsiteY0" fmla="*/ 0 h 4855240"/>
              <a:gd name="connsiteX1" fmla="*/ 2172493 w 6466798"/>
              <a:gd name="connsiteY1" fmla="*/ 0 h 4855240"/>
              <a:gd name="connsiteX2" fmla="*/ 6466798 w 6466798"/>
              <a:gd name="connsiteY2" fmla="*/ 4718329 h 4855240"/>
              <a:gd name="connsiteX3" fmla="*/ 351481 w 6466798"/>
              <a:gd name="connsiteY3" fmla="*/ 4855240 h 4855240"/>
              <a:gd name="connsiteX4" fmla="*/ 0 w 6466798"/>
              <a:gd name="connsiteY4" fmla="*/ 4737448 h 4855240"/>
              <a:gd name="connsiteX5" fmla="*/ 0 w 6466798"/>
              <a:gd name="connsiteY5" fmla="*/ 0 h 485524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351481 w 6466798"/>
              <a:gd name="connsiteY3" fmla="*/ 4874360 h 4874360"/>
              <a:gd name="connsiteX4" fmla="*/ 0 w 6466798"/>
              <a:gd name="connsiteY4" fmla="*/ 4756568 h 4874360"/>
              <a:gd name="connsiteX5" fmla="*/ 0 w 6466798"/>
              <a:gd name="connsiteY5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812740 w 6466798"/>
              <a:gd name="connsiteY3" fmla="*/ 4859827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821705 w 6466798"/>
              <a:gd name="connsiteY3" fmla="*/ 4735546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1153415 w 6466798"/>
              <a:gd name="connsiteY3" fmla="*/ 4735546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  <a:gd name="connsiteX0" fmla="*/ 0 w 6466798"/>
              <a:gd name="connsiteY0" fmla="*/ 9561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1153415 w 6466798"/>
              <a:gd name="connsiteY3" fmla="*/ 4735546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9561 h 4874360"/>
              <a:gd name="connsiteX0" fmla="*/ 0 w 6466798"/>
              <a:gd name="connsiteY0" fmla="*/ 9561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6397789 w 6466798"/>
              <a:gd name="connsiteY3" fmla="*/ 4735546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9561 h 4874360"/>
              <a:gd name="connsiteX0" fmla="*/ 0 w 6466798"/>
              <a:gd name="connsiteY0" fmla="*/ 9561 h 4864800"/>
              <a:gd name="connsiteX1" fmla="*/ 6466798 w 6466798"/>
              <a:gd name="connsiteY1" fmla="*/ 0 h 4864800"/>
              <a:gd name="connsiteX2" fmla="*/ 6466798 w 6466798"/>
              <a:gd name="connsiteY2" fmla="*/ 4737449 h 4864800"/>
              <a:gd name="connsiteX3" fmla="*/ 6397789 w 6466798"/>
              <a:gd name="connsiteY3" fmla="*/ 4735546 h 4864800"/>
              <a:gd name="connsiteX4" fmla="*/ 3625886 w 6466798"/>
              <a:gd name="connsiteY4" fmla="*/ 4864800 h 4864800"/>
              <a:gd name="connsiteX5" fmla="*/ 0 w 6466798"/>
              <a:gd name="connsiteY5" fmla="*/ 4756568 h 4864800"/>
              <a:gd name="connsiteX6" fmla="*/ 0 w 6466798"/>
              <a:gd name="connsiteY6" fmla="*/ 9561 h 4864800"/>
              <a:gd name="connsiteX0" fmla="*/ 0 w 6466798"/>
              <a:gd name="connsiteY0" fmla="*/ 9561 h 4864800"/>
              <a:gd name="connsiteX1" fmla="*/ 6466798 w 6466798"/>
              <a:gd name="connsiteY1" fmla="*/ 0 h 4864800"/>
              <a:gd name="connsiteX2" fmla="*/ 6466798 w 6466798"/>
              <a:gd name="connsiteY2" fmla="*/ 4737449 h 4864800"/>
              <a:gd name="connsiteX3" fmla="*/ 6397789 w 6466798"/>
              <a:gd name="connsiteY3" fmla="*/ 4735546 h 4864800"/>
              <a:gd name="connsiteX4" fmla="*/ 3625886 w 6466798"/>
              <a:gd name="connsiteY4" fmla="*/ 4864800 h 4864800"/>
              <a:gd name="connsiteX5" fmla="*/ 0 w 6466798"/>
              <a:gd name="connsiteY5" fmla="*/ 4756568 h 4864800"/>
              <a:gd name="connsiteX6" fmla="*/ 0 w 6466798"/>
              <a:gd name="connsiteY6" fmla="*/ 9561 h 4864800"/>
              <a:gd name="connsiteX0" fmla="*/ 0 w 6466798"/>
              <a:gd name="connsiteY0" fmla="*/ 9561 h 4864800"/>
              <a:gd name="connsiteX1" fmla="*/ 6466798 w 6466798"/>
              <a:gd name="connsiteY1" fmla="*/ 0 h 4864800"/>
              <a:gd name="connsiteX2" fmla="*/ 6466798 w 6466798"/>
              <a:gd name="connsiteY2" fmla="*/ 4737449 h 4864800"/>
              <a:gd name="connsiteX3" fmla="*/ 6397789 w 6466798"/>
              <a:gd name="connsiteY3" fmla="*/ 4735546 h 4864800"/>
              <a:gd name="connsiteX4" fmla="*/ 3625886 w 6466798"/>
              <a:gd name="connsiteY4" fmla="*/ 4864800 h 4864800"/>
              <a:gd name="connsiteX5" fmla="*/ 0 w 6466798"/>
              <a:gd name="connsiteY5" fmla="*/ 4756568 h 4864800"/>
              <a:gd name="connsiteX6" fmla="*/ 0 w 6466798"/>
              <a:gd name="connsiteY6" fmla="*/ 9561 h 486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66798" h="4864800">
                <a:moveTo>
                  <a:pt x="0" y="9561"/>
                </a:moveTo>
                <a:lnTo>
                  <a:pt x="6466798" y="0"/>
                </a:lnTo>
                <a:lnTo>
                  <a:pt x="6466798" y="4737449"/>
                </a:lnTo>
                <a:lnTo>
                  <a:pt x="6397789" y="4735546"/>
                </a:lnTo>
                <a:cubicBezTo>
                  <a:pt x="5473821" y="4778631"/>
                  <a:pt x="4549855" y="4754795"/>
                  <a:pt x="3625886" y="4864800"/>
                </a:cubicBezTo>
                <a:cubicBezTo>
                  <a:pt x="2523745" y="4723562"/>
                  <a:pt x="1208629" y="4792645"/>
                  <a:pt x="0" y="4756568"/>
                </a:cubicBezTo>
                <a:lnTo>
                  <a:pt x="0" y="9561"/>
                </a:lnTo>
                <a:close/>
              </a:path>
            </a:pathLst>
          </a:custGeom>
          <a:noFill/>
          <a:ln w="28575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189" name="Straight Connector 188"/>
          <p:cNvCxnSpPr/>
          <p:nvPr/>
        </p:nvCxnSpPr>
        <p:spPr>
          <a:xfrm flipH="1">
            <a:off x="5442995" y="5203233"/>
            <a:ext cx="2825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5442995" y="5116767"/>
            <a:ext cx="0" cy="106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6920881" y="5039003"/>
            <a:ext cx="0" cy="1642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>
            <a:stCxn id="171" idx="2"/>
          </p:cNvCxnSpPr>
          <p:nvPr/>
        </p:nvCxnSpPr>
        <p:spPr>
          <a:xfrm flipH="1">
            <a:off x="8261320" y="5054192"/>
            <a:ext cx="818" cy="1490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Rectangle 20"/>
          <p:cNvSpPr/>
          <p:nvPr/>
        </p:nvSpPr>
        <p:spPr>
          <a:xfrm>
            <a:off x="4572000" y="5358135"/>
            <a:ext cx="4481358" cy="1455241"/>
          </a:xfrm>
          <a:custGeom>
            <a:avLst/>
            <a:gdLst>
              <a:gd name="connsiteX0" fmla="*/ 0 w 2172493"/>
              <a:gd name="connsiteY0" fmla="*/ 0 h 4737448"/>
              <a:gd name="connsiteX1" fmla="*/ 2172493 w 2172493"/>
              <a:gd name="connsiteY1" fmla="*/ 0 h 4737448"/>
              <a:gd name="connsiteX2" fmla="*/ 2172493 w 2172493"/>
              <a:gd name="connsiteY2" fmla="*/ 4737448 h 4737448"/>
              <a:gd name="connsiteX3" fmla="*/ 0 w 2172493"/>
              <a:gd name="connsiteY3" fmla="*/ 4737448 h 4737448"/>
              <a:gd name="connsiteX4" fmla="*/ 0 w 2172493"/>
              <a:gd name="connsiteY4" fmla="*/ 0 h 4737448"/>
              <a:gd name="connsiteX0" fmla="*/ 0 w 2172493"/>
              <a:gd name="connsiteY0" fmla="*/ 0 h 4836127"/>
              <a:gd name="connsiteX1" fmla="*/ 2172493 w 2172493"/>
              <a:gd name="connsiteY1" fmla="*/ 0 h 4836127"/>
              <a:gd name="connsiteX2" fmla="*/ 2172493 w 2172493"/>
              <a:gd name="connsiteY2" fmla="*/ 4737448 h 4836127"/>
              <a:gd name="connsiteX3" fmla="*/ 1283855 w 2172493"/>
              <a:gd name="connsiteY3" fmla="*/ 4836120 h 4836127"/>
              <a:gd name="connsiteX4" fmla="*/ 0 w 2172493"/>
              <a:gd name="connsiteY4" fmla="*/ 4737448 h 4836127"/>
              <a:gd name="connsiteX5" fmla="*/ 0 w 2172493"/>
              <a:gd name="connsiteY5" fmla="*/ 0 h 4836127"/>
              <a:gd name="connsiteX0" fmla="*/ 0 w 2172493"/>
              <a:gd name="connsiteY0" fmla="*/ 0 h 4750125"/>
              <a:gd name="connsiteX1" fmla="*/ 2172493 w 2172493"/>
              <a:gd name="connsiteY1" fmla="*/ 0 h 4750125"/>
              <a:gd name="connsiteX2" fmla="*/ 2172493 w 2172493"/>
              <a:gd name="connsiteY2" fmla="*/ 4737448 h 4750125"/>
              <a:gd name="connsiteX3" fmla="*/ 1283855 w 2172493"/>
              <a:gd name="connsiteY3" fmla="*/ 4750079 h 4750125"/>
              <a:gd name="connsiteX4" fmla="*/ 0 w 2172493"/>
              <a:gd name="connsiteY4" fmla="*/ 4737448 h 4750125"/>
              <a:gd name="connsiteX5" fmla="*/ 0 w 2172493"/>
              <a:gd name="connsiteY5" fmla="*/ 0 h 4750125"/>
              <a:gd name="connsiteX0" fmla="*/ 0 w 2172493"/>
              <a:gd name="connsiteY0" fmla="*/ 0 h 4750079"/>
              <a:gd name="connsiteX1" fmla="*/ 2172493 w 2172493"/>
              <a:gd name="connsiteY1" fmla="*/ 0 h 4750079"/>
              <a:gd name="connsiteX2" fmla="*/ 2172493 w 2172493"/>
              <a:gd name="connsiteY2" fmla="*/ 4737448 h 4750079"/>
              <a:gd name="connsiteX3" fmla="*/ 342515 w 2172493"/>
              <a:gd name="connsiteY3" fmla="*/ 4750079 h 4750079"/>
              <a:gd name="connsiteX4" fmla="*/ 0 w 2172493"/>
              <a:gd name="connsiteY4" fmla="*/ 4737448 h 4750079"/>
              <a:gd name="connsiteX5" fmla="*/ 0 w 2172493"/>
              <a:gd name="connsiteY5" fmla="*/ 0 h 4750079"/>
              <a:gd name="connsiteX0" fmla="*/ 0 w 2172493"/>
              <a:gd name="connsiteY0" fmla="*/ 0 h 4855240"/>
              <a:gd name="connsiteX1" fmla="*/ 2172493 w 2172493"/>
              <a:gd name="connsiteY1" fmla="*/ 0 h 4855240"/>
              <a:gd name="connsiteX2" fmla="*/ 2172493 w 2172493"/>
              <a:gd name="connsiteY2" fmla="*/ 4737448 h 4855240"/>
              <a:gd name="connsiteX3" fmla="*/ 351481 w 2172493"/>
              <a:gd name="connsiteY3" fmla="*/ 4855240 h 4855240"/>
              <a:gd name="connsiteX4" fmla="*/ 0 w 2172493"/>
              <a:gd name="connsiteY4" fmla="*/ 4737448 h 4855240"/>
              <a:gd name="connsiteX5" fmla="*/ 0 w 2172493"/>
              <a:gd name="connsiteY5" fmla="*/ 0 h 4855240"/>
              <a:gd name="connsiteX0" fmla="*/ 0 w 6466798"/>
              <a:gd name="connsiteY0" fmla="*/ 0 h 4855240"/>
              <a:gd name="connsiteX1" fmla="*/ 2172493 w 6466798"/>
              <a:gd name="connsiteY1" fmla="*/ 0 h 4855240"/>
              <a:gd name="connsiteX2" fmla="*/ 6466798 w 6466798"/>
              <a:gd name="connsiteY2" fmla="*/ 4718329 h 4855240"/>
              <a:gd name="connsiteX3" fmla="*/ 351481 w 6466798"/>
              <a:gd name="connsiteY3" fmla="*/ 4855240 h 4855240"/>
              <a:gd name="connsiteX4" fmla="*/ 0 w 6466798"/>
              <a:gd name="connsiteY4" fmla="*/ 4737448 h 4855240"/>
              <a:gd name="connsiteX5" fmla="*/ 0 w 6466798"/>
              <a:gd name="connsiteY5" fmla="*/ 0 h 485524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351481 w 6466798"/>
              <a:gd name="connsiteY3" fmla="*/ 4874360 h 4874360"/>
              <a:gd name="connsiteX4" fmla="*/ 0 w 6466798"/>
              <a:gd name="connsiteY4" fmla="*/ 4756568 h 4874360"/>
              <a:gd name="connsiteX5" fmla="*/ 0 w 6466798"/>
              <a:gd name="connsiteY5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812740 w 6466798"/>
              <a:gd name="connsiteY3" fmla="*/ 4859827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821705 w 6466798"/>
              <a:gd name="connsiteY3" fmla="*/ 4735546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  <a:gd name="connsiteX0" fmla="*/ 0 w 6466798"/>
              <a:gd name="connsiteY0" fmla="*/ 19120 h 4874360"/>
              <a:gd name="connsiteX1" fmla="*/ 6466798 w 6466798"/>
              <a:gd name="connsiteY1" fmla="*/ 0 h 4874360"/>
              <a:gd name="connsiteX2" fmla="*/ 6466798 w 6466798"/>
              <a:gd name="connsiteY2" fmla="*/ 4737449 h 4874360"/>
              <a:gd name="connsiteX3" fmla="*/ 1153415 w 6466798"/>
              <a:gd name="connsiteY3" fmla="*/ 4735546 h 4874360"/>
              <a:gd name="connsiteX4" fmla="*/ 351481 w 6466798"/>
              <a:gd name="connsiteY4" fmla="*/ 4874360 h 4874360"/>
              <a:gd name="connsiteX5" fmla="*/ 0 w 6466798"/>
              <a:gd name="connsiteY5" fmla="*/ 4756568 h 4874360"/>
              <a:gd name="connsiteX6" fmla="*/ 0 w 6466798"/>
              <a:gd name="connsiteY6" fmla="*/ 19120 h 4874360"/>
              <a:gd name="connsiteX0" fmla="*/ 0 w 6466798"/>
              <a:gd name="connsiteY0" fmla="*/ 19120 h 4756569"/>
              <a:gd name="connsiteX1" fmla="*/ 6466798 w 6466798"/>
              <a:gd name="connsiteY1" fmla="*/ 0 h 4756569"/>
              <a:gd name="connsiteX2" fmla="*/ 6466798 w 6466798"/>
              <a:gd name="connsiteY2" fmla="*/ 4737449 h 4756569"/>
              <a:gd name="connsiteX3" fmla="*/ 1153415 w 6466798"/>
              <a:gd name="connsiteY3" fmla="*/ 4735546 h 4756569"/>
              <a:gd name="connsiteX4" fmla="*/ 0 w 6466798"/>
              <a:gd name="connsiteY4" fmla="*/ 4756568 h 4756569"/>
              <a:gd name="connsiteX5" fmla="*/ 0 w 6466798"/>
              <a:gd name="connsiteY5" fmla="*/ 19120 h 4756569"/>
              <a:gd name="connsiteX0" fmla="*/ 0 w 6486405"/>
              <a:gd name="connsiteY0" fmla="*/ 0 h 4797081"/>
              <a:gd name="connsiteX1" fmla="*/ 6486405 w 6486405"/>
              <a:gd name="connsiteY1" fmla="*/ 40512 h 4797081"/>
              <a:gd name="connsiteX2" fmla="*/ 6486405 w 6486405"/>
              <a:gd name="connsiteY2" fmla="*/ 4777961 h 4797081"/>
              <a:gd name="connsiteX3" fmla="*/ 1173022 w 6486405"/>
              <a:gd name="connsiteY3" fmla="*/ 4776058 h 4797081"/>
              <a:gd name="connsiteX4" fmla="*/ 19607 w 6486405"/>
              <a:gd name="connsiteY4" fmla="*/ 4797080 h 4797081"/>
              <a:gd name="connsiteX5" fmla="*/ 0 w 6486405"/>
              <a:gd name="connsiteY5" fmla="*/ 0 h 4797081"/>
              <a:gd name="connsiteX0" fmla="*/ 14131 w 6467857"/>
              <a:gd name="connsiteY0" fmla="*/ 0 h 4782175"/>
              <a:gd name="connsiteX1" fmla="*/ 6467857 w 6467857"/>
              <a:gd name="connsiteY1" fmla="*/ 25606 h 4782175"/>
              <a:gd name="connsiteX2" fmla="*/ 6467857 w 6467857"/>
              <a:gd name="connsiteY2" fmla="*/ 4763055 h 4782175"/>
              <a:gd name="connsiteX3" fmla="*/ 1154474 w 6467857"/>
              <a:gd name="connsiteY3" fmla="*/ 4761152 h 4782175"/>
              <a:gd name="connsiteX4" fmla="*/ 1059 w 6467857"/>
              <a:gd name="connsiteY4" fmla="*/ 4782174 h 4782175"/>
              <a:gd name="connsiteX5" fmla="*/ 14131 w 6467857"/>
              <a:gd name="connsiteY5" fmla="*/ 0 h 4782175"/>
              <a:gd name="connsiteX0" fmla="*/ 0 w 6486405"/>
              <a:gd name="connsiteY0" fmla="*/ 0 h 4782175"/>
              <a:gd name="connsiteX1" fmla="*/ 6486405 w 6486405"/>
              <a:gd name="connsiteY1" fmla="*/ 25606 h 4782175"/>
              <a:gd name="connsiteX2" fmla="*/ 6486405 w 6486405"/>
              <a:gd name="connsiteY2" fmla="*/ 4763055 h 4782175"/>
              <a:gd name="connsiteX3" fmla="*/ 1173022 w 6486405"/>
              <a:gd name="connsiteY3" fmla="*/ 4761152 h 4782175"/>
              <a:gd name="connsiteX4" fmla="*/ 19607 w 6486405"/>
              <a:gd name="connsiteY4" fmla="*/ 4782174 h 4782175"/>
              <a:gd name="connsiteX5" fmla="*/ 0 w 6486405"/>
              <a:gd name="connsiteY5" fmla="*/ 0 h 4782175"/>
              <a:gd name="connsiteX0" fmla="*/ 1887 w 6468685"/>
              <a:gd name="connsiteY0" fmla="*/ 0 h 4782175"/>
              <a:gd name="connsiteX1" fmla="*/ 6468685 w 6468685"/>
              <a:gd name="connsiteY1" fmla="*/ 25606 h 4782175"/>
              <a:gd name="connsiteX2" fmla="*/ 6468685 w 6468685"/>
              <a:gd name="connsiteY2" fmla="*/ 4763055 h 4782175"/>
              <a:gd name="connsiteX3" fmla="*/ 1155302 w 6468685"/>
              <a:gd name="connsiteY3" fmla="*/ 4761152 h 4782175"/>
              <a:gd name="connsiteX4" fmla="*/ 1887 w 6468685"/>
              <a:gd name="connsiteY4" fmla="*/ 4782174 h 4782175"/>
              <a:gd name="connsiteX5" fmla="*/ 1887 w 6468685"/>
              <a:gd name="connsiteY5" fmla="*/ 0 h 4782175"/>
              <a:gd name="connsiteX0" fmla="*/ 0 w 6486407"/>
              <a:gd name="connsiteY0" fmla="*/ 868861 h 4756570"/>
              <a:gd name="connsiteX1" fmla="*/ 6486407 w 6486407"/>
              <a:gd name="connsiteY1" fmla="*/ 1 h 4756570"/>
              <a:gd name="connsiteX2" fmla="*/ 6486407 w 6486407"/>
              <a:gd name="connsiteY2" fmla="*/ 4737450 h 4756570"/>
              <a:gd name="connsiteX3" fmla="*/ 1173024 w 6486407"/>
              <a:gd name="connsiteY3" fmla="*/ 4735547 h 4756570"/>
              <a:gd name="connsiteX4" fmla="*/ 19609 w 6486407"/>
              <a:gd name="connsiteY4" fmla="*/ 4756569 h 4756570"/>
              <a:gd name="connsiteX5" fmla="*/ 0 w 6486407"/>
              <a:gd name="connsiteY5" fmla="*/ 868861 h 4756570"/>
              <a:gd name="connsiteX0" fmla="*/ 0 w 6486407"/>
              <a:gd name="connsiteY0" fmla="*/ 868861 h 4756570"/>
              <a:gd name="connsiteX1" fmla="*/ 146679 w 6486407"/>
              <a:gd name="connsiteY1" fmla="*/ 828220 h 4756570"/>
              <a:gd name="connsiteX2" fmla="*/ 6486407 w 6486407"/>
              <a:gd name="connsiteY2" fmla="*/ 1 h 4756570"/>
              <a:gd name="connsiteX3" fmla="*/ 6486407 w 6486407"/>
              <a:gd name="connsiteY3" fmla="*/ 4737450 h 4756570"/>
              <a:gd name="connsiteX4" fmla="*/ 1173024 w 6486407"/>
              <a:gd name="connsiteY4" fmla="*/ 4735547 h 4756570"/>
              <a:gd name="connsiteX5" fmla="*/ 19609 w 6486407"/>
              <a:gd name="connsiteY5" fmla="*/ 4756569 h 4756570"/>
              <a:gd name="connsiteX6" fmla="*/ 0 w 6486407"/>
              <a:gd name="connsiteY6" fmla="*/ 868861 h 4756570"/>
              <a:gd name="connsiteX0" fmla="*/ 36330 w 6522737"/>
              <a:gd name="connsiteY0" fmla="*/ 868861 h 4756570"/>
              <a:gd name="connsiteX1" fmla="*/ 0 w 6522737"/>
              <a:gd name="connsiteY1" fmla="*/ 112648 h 4756570"/>
              <a:gd name="connsiteX2" fmla="*/ 6522737 w 6522737"/>
              <a:gd name="connsiteY2" fmla="*/ 1 h 4756570"/>
              <a:gd name="connsiteX3" fmla="*/ 6522737 w 6522737"/>
              <a:gd name="connsiteY3" fmla="*/ 4737450 h 4756570"/>
              <a:gd name="connsiteX4" fmla="*/ 1209354 w 6522737"/>
              <a:gd name="connsiteY4" fmla="*/ 4735547 h 4756570"/>
              <a:gd name="connsiteX5" fmla="*/ 55939 w 6522737"/>
              <a:gd name="connsiteY5" fmla="*/ 4756569 h 4756570"/>
              <a:gd name="connsiteX6" fmla="*/ 36330 w 6522737"/>
              <a:gd name="connsiteY6" fmla="*/ 868861 h 4756570"/>
              <a:gd name="connsiteX0" fmla="*/ 0 w 6571376"/>
              <a:gd name="connsiteY0" fmla="*/ 1465171 h 4756570"/>
              <a:gd name="connsiteX1" fmla="*/ 48639 w 6571376"/>
              <a:gd name="connsiteY1" fmla="*/ 112648 h 4756570"/>
              <a:gd name="connsiteX2" fmla="*/ 6571376 w 6571376"/>
              <a:gd name="connsiteY2" fmla="*/ 1 h 4756570"/>
              <a:gd name="connsiteX3" fmla="*/ 6571376 w 6571376"/>
              <a:gd name="connsiteY3" fmla="*/ 4737450 h 4756570"/>
              <a:gd name="connsiteX4" fmla="*/ 1257993 w 6571376"/>
              <a:gd name="connsiteY4" fmla="*/ 4735547 h 4756570"/>
              <a:gd name="connsiteX5" fmla="*/ 104578 w 6571376"/>
              <a:gd name="connsiteY5" fmla="*/ 4756569 h 4756570"/>
              <a:gd name="connsiteX6" fmla="*/ 0 w 6571376"/>
              <a:gd name="connsiteY6" fmla="*/ 1465171 h 4756570"/>
              <a:gd name="connsiteX0" fmla="*/ 0 w 6571376"/>
              <a:gd name="connsiteY0" fmla="*/ 1465171 h 4756570"/>
              <a:gd name="connsiteX1" fmla="*/ 48639 w 6571376"/>
              <a:gd name="connsiteY1" fmla="*/ 112648 h 4756570"/>
              <a:gd name="connsiteX2" fmla="*/ 6571376 w 6571376"/>
              <a:gd name="connsiteY2" fmla="*/ 1 h 4756570"/>
              <a:gd name="connsiteX3" fmla="*/ 6571376 w 6571376"/>
              <a:gd name="connsiteY3" fmla="*/ 4737450 h 4756570"/>
              <a:gd name="connsiteX4" fmla="*/ 1257993 w 6571376"/>
              <a:gd name="connsiteY4" fmla="*/ 4735547 h 4756570"/>
              <a:gd name="connsiteX5" fmla="*/ 104578 w 6571376"/>
              <a:gd name="connsiteY5" fmla="*/ 4756569 h 4756570"/>
              <a:gd name="connsiteX6" fmla="*/ 0 w 6571376"/>
              <a:gd name="connsiteY6" fmla="*/ 1465171 h 4756570"/>
              <a:gd name="connsiteX0" fmla="*/ 0 w 6571376"/>
              <a:gd name="connsiteY0" fmla="*/ 1465171 h 4756570"/>
              <a:gd name="connsiteX1" fmla="*/ 100927 w 6571376"/>
              <a:gd name="connsiteY1" fmla="*/ 97739 h 4756570"/>
              <a:gd name="connsiteX2" fmla="*/ 6571376 w 6571376"/>
              <a:gd name="connsiteY2" fmla="*/ 1 h 4756570"/>
              <a:gd name="connsiteX3" fmla="*/ 6571376 w 6571376"/>
              <a:gd name="connsiteY3" fmla="*/ 4737450 h 4756570"/>
              <a:gd name="connsiteX4" fmla="*/ 1257993 w 6571376"/>
              <a:gd name="connsiteY4" fmla="*/ 4735547 h 4756570"/>
              <a:gd name="connsiteX5" fmla="*/ 104578 w 6571376"/>
              <a:gd name="connsiteY5" fmla="*/ 4756569 h 4756570"/>
              <a:gd name="connsiteX6" fmla="*/ 0 w 6571376"/>
              <a:gd name="connsiteY6" fmla="*/ 1465171 h 4756570"/>
              <a:gd name="connsiteX0" fmla="*/ 0 w 6571376"/>
              <a:gd name="connsiteY0" fmla="*/ 1465171 h 4756570"/>
              <a:gd name="connsiteX1" fmla="*/ 55177 w 6571376"/>
              <a:gd name="connsiteY1" fmla="*/ 1036929 h 4756570"/>
              <a:gd name="connsiteX2" fmla="*/ 100927 w 6571376"/>
              <a:gd name="connsiteY2" fmla="*/ 97739 h 4756570"/>
              <a:gd name="connsiteX3" fmla="*/ 6571376 w 6571376"/>
              <a:gd name="connsiteY3" fmla="*/ 1 h 4756570"/>
              <a:gd name="connsiteX4" fmla="*/ 6571376 w 6571376"/>
              <a:gd name="connsiteY4" fmla="*/ 4737450 h 4756570"/>
              <a:gd name="connsiteX5" fmla="*/ 1257993 w 6571376"/>
              <a:gd name="connsiteY5" fmla="*/ 4735547 h 4756570"/>
              <a:gd name="connsiteX6" fmla="*/ 104578 w 6571376"/>
              <a:gd name="connsiteY6" fmla="*/ 4756569 h 4756570"/>
              <a:gd name="connsiteX7" fmla="*/ 0 w 6571376"/>
              <a:gd name="connsiteY7" fmla="*/ 1465171 h 4756570"/>
              <a:gd name="connsiteX0" fmla="*/ 0 w 6545232"/>
              <a:gd name="connsiteY0" fmla="*/ 1763326 h 4756570"/>
              <a:gd name="connsiteX1" fmla="*/ 29033 w 6545232"/>
              <a:gd name="connsiteY1" fmla="*/ 1036929 h 4756570"/>
              <a:gd name="connsiteX2" fmla="*/ 74783 w 6545232"/>
              <a:gd name="connsiteY2" fmla="*/ 97739 h 4756570"/>
              <a:gd name="connsiteX3" fmla="*/ 6545232 w 6545232"/>
              <a:gd name="connsiteY3" fmla="*/ 1 h 4756570"/>
              <a:gd name="connsiteX4" fmla="*/ 6545232 w 6545232"/>
              <a:gd name="connsiteY4" fmla="*/ 4737450 h 4756570"/>
              <a:gd name="connsiteX5" fmla="*/ 1231849 w 6545232"/>
              <a:gd name="connsiteY5" fmla="*/ 4735547 h 4756570"/>
              <a:gd name="connsiteX6" fmla="*/ 78434 w 6545232"/>
              <a:gd name="connsiteY6" fmla="*/ 4756569 h 4756570"/>
              <a:gd name="connsiteX7" fmla="*/ 0 w 6545232"/>
              <a:gd name="connsiteY7" fmla="*/ 1763326 h 4756570"/>
              <a:gd name="connsiteX0" fmla="*/ 0 w 6551767"/>
              <a:gd name="connsiteY0" fmla="*/ 1690675 h 4683919"/>
              <a:gd name="connsiteX1" fmla="*/ 29033 w 6551767"/>
              <a:gd name="connsiteY1" fmla="*/ 964278 h 4683919"/>
              <a:gd name="connsiteX2" fmla="*/ 74783 w 6551767"/>
              <a:gd name="connsiteY2" fmla="*/ 25088 h 4683919"/>
              <a:gd name="connsiteX3" fmla="*/ 6551767 w 6551767"/>
              <a:gd name="connsiteY3" fmla="*/ 0 h 4683919"/>
              <a:gd name="connsiteX4" fmla="*/ 6545232 w 6551767"/>
              <a:gd name="connsiteY4" fmla="*/ 4664799 h 4683919"/>
              <a:gd name="connsiteX5" fmla="*/ 1231849 w 6551767"/>
              <a:gd name="connsiteY5" fmla="*/ 4662896 h 4683919"/>
              <a:gd name="connsiteX6" fmla="*/ 78434 w 6551767"/>
              <a:gd name="connsiteY6" fmla="*/ 4683918 h 4683919"/>
              <a:gd name="connsiteX7" fmla="*/ 0 w 6551767"/>
              <a:gd name="connsiteY7" fmla="*/ 1690675 h 4683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51767" h="4683919">
                <a:moveTo>
                  <a:pt x="0" y="1690675"/>
                </a:moveTo>
                <a:cubicBezTo>
                  <a:pt x="14035" y="1503205"/>
                  <a:pt x="14998" y="1151748"/>
                  <a:pt x="29033" y="964278"/>
                </a:cubicBezTo>
                <a:lnTo>
                  <a:pt x="74783" y="25088"/>
                </a:lnTo>
                <a:lnTo>
                  <a:pt x="6551767" y="0"/>
                </a:lnTo>
                <a:cubicBezTo>
                  <a:pt x="6549589" y="1554933"/>
                  <a:pt x="6547410" y="3109866"/>
                  <a:pt x="6545232" y="4664799"/>
                </a:cubicBezTo>
                <a:lnTo>
                  <a:pt x="1231849" y="4662896"/>
                </a:lnTo>
                <a:lnTo>
                  <a:pt x="78434" y="4683918"/>
                </a:lnTo>
                <a:cubicBezTo>
                  <a:pt x="71898" y="3084891"/>
                  <a:pt x="78432" y="3289701"/>
                  <a:pt x="0" y="1690675"/>
                </a:cubicBezTo>
                <a:close/>
              </a:path>
            </a:pathLst>
          </a:custGeom>
          <a:noFill/>
          <a:ln w="28575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0" y="1"/>
            <a:ext cx="421196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29" tIns="45715" rIns="91429" bIns="45715" rtlCol="0">
            <a:spAutoFit/>
          </a:bodyPr>
          <a:lstStyle/>
          <a:p>
            <a:pPr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 smtClean="0">
                <a:solidFill>
                  <a:prstClr val="white"/>
                </a:solidFill>
                <a:latin typeface="Calibri"/>
              </a:rPr>
              <a:t>ARIS Overview</a:t>
            </a:r>
            <a:endParaRPr lang="en-GB" sz="12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4211960" y="1"/>
            <a:ext cx="3694990" cy="27698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29" tIns="45715" rIns="91429" bIns="45715" rtlCol="0">
            <a:spAutoFit/>
          </a:bodyPr>
          <a:lstStyle/>
          <a:p>
            <a:pPr algn="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 smtClean="0">
                <a:solidFill>
                  <a:prstClr val="white"/>
                </a:solidFill>
                <a:latin typeface="Calibri"/>
              </a:rPr>
              <a:t>Market Monitoring </a:t>
            </a:r>
            <a:r>
              <a:rPr lang="en-GB" sz="1200" b="1" dirty="0">
                <a:solidFill>
                  <a:prstClr val="white"/>
                </a:solidFill>
                <a:latin typeface="Calibri"/>
              </a:rPr>
              <a:t>Department</a:t>
            </a:r>
          </a:p>
        </p:txBody>
      </p:sp>
      <p:pic>
        <p:nvPicPr>
          <p:cNvPr id="281" name="Picture 2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950" y="9700"/>
            <a:ext cx="1226954" cy="558835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  <p:sp>
        <p:nvSpPr>
          <p:cNvPr id="171" name="Rectangle 170"/>
          <p:cNvSpPr/>
          <p:nvPr/>
        </p:nvSpPr>
        <p:spPr>
          <a:xfrm>
            <a:off x="7620790" y="4888912"/>
            <a:ext cx="1282696" cy="1652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900" b="1" dirty="0" smtClean="0">
                <a:solidFill>
                  <a:prstClr val="black"/>
                </a:solidFill>
              </a:rPr>
              <a:t>SMARTS</a:t>
            </a:r>
            <a:r>
              <a:rPr lang="en-GB" sz="1000" dirty="0" smtClean="0">
                <a:solidFill>
                  <a:prstClr val="black"/>
                </a:solidFill>
              </a:rPr>
              <a:t> </a:t>
            </a:r>
            <a:r>
              <a:rPr lang="en-GB" sz="900" dirty="0" smtClean="0">
                <a:solidFill>
                  <a:prstClr val="black"/>
                </a:solidFill>
              </a:rPr>
              <a:t>licensees</a:t>
            </a:r>
            <a:endParaRPr lang="en-GB" sz="1000" dirty="0" smtClean="0">
              <a:solidFill>
                <a:prstClr val="black"/>
              </a:solidFill>
            </a:endParaRPr>
          </a:p>
        </p:txBody>
      </p:sp>
      <p:cxnSp>
        <p:nvCxnSpPr>
          <p:cNvPr id="178" name="Straight Connector 177"/>
          <p:cNvCxnSpPr/>
          <p:nvPr/>
        </p:nvCxnSpPr>
        <p:spPr>
          <a:xfrm flipH="1">
            <a:off x="3797632" y="3956404"/>
            <a:ext cx="187128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ounded Rectangle 154"/>
          <p:cNvSpPr/>
          <p:nvPr/>
        </p:nvSpPr>
        <p:spPr>
          <a:xfrm>
            <a:off x="1265935" y="1978297"/>
            <a:ext cx="779359" cy="368627"/>
          </a:xfrm>
          <a:prstGeom prst="roundRect">
            <a:avLst/>
          </a:prstGeom>
          <a:gradFill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Organised Markets</a:t>
            </a:r>
            <a:endParaRPr lang="en-US" sz="600" b="1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Rounded Rectangle 156"/>
          <p:cNvSpPr/>
          <p:nvPr/>
        </p:nvSpPr>
        <p:spPr>
          <a:xfrm>
            <a:off x="147554" y="3999236"/>
            <a:ext cx="747212" cy="32648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Energy Producers</a:t>
            </a:r>
            <a:endParaRPr lang="en-GB" sz="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Rounded Rectangle 157"/>
          <p:cNvSpPr/>
          <p:nvPr/>
        </p:nvSpPr>
        <p:spPr>
          <a:xfrm>
            <a:off x="111276" y="3010134"/>
            <a:ext cx="747718" cy="29486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Investment Firms</a:t>
            </a:r>
            <a:endParaRPr lang="en-GB" sz="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Rounded Rectangle 159"/>
          <p:cNvSpPr/>
          <p:nvPr/>
        </p:nvSpPr>
        <p:spPr>
          <a:xfrm>
            <a:off x="139843" y="1422918"/>
            <a:ext cx="747212" cy="44790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Energy Trading Companies</a:t>
            </a:r>
            <a:endParaRPr lang="en-US" sz="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Rounded Rectangle 165"/>
          <p:cNvSpPr/>
          <p:nvPr/>
        </p:nvSpPr>
        <p:spPr>
          <a:xfrm>
            <a:off x="154373" y="4460765"/>
            <a:ext cx="747718" cy="24639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TSOs</a:t>
            </a:r>
            <a:endParaRPr lang="en-GB" sz="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Rounded Rectangle 173"/>
          <p:cNvSpPr/>
          <p:nvPr/>
        </p:nvSpPr>
        <p:spPr>
          <a:xfrm>
            <a:off x="122821" y="2536797"/>
            <a:ext cx="747212" cy="32648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Big Energy Consumers</a:t>
            </a:r>
            <a:endParaRPr lang="en-GB" sz="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Rounded Rectangle 179"/>
          <p:cNvSpPr/>
          <p:nvPr/>
        </p:nvSpPr>
        <p:spPr>
          <a:xfrm>
            <a:off x="154373" y="3517739"/>
            <a:ext cx="747212" cy="32648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Market participants</a:t>
            </a:r>
            <a:endParaRPr lang="en-GB" sz="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Rounded Rectangle 190"/>
          <p:cNvSpPr/>
          <p:nvPr/>
        </p:nvSpPr>
        <p:spPr>
          <a:xfrm>
            <a:off x="1260644" y="4041947"/>
            <a:ext cx="785738" cy="28607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Entso</a:t>
            </a:r>
            <a:r>
              <a:rPr lang="en-GB" sz="8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-E</a:t>
            </a: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dirty="0" err="1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EntsoG</a:t>
            </a:r>
            <a:endParaRPr lang="en-GB" sz="800" b="1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Rounded Rectangle 191"/>
          <p:cNvSpPr/>
          <p:nvPr/>
        </p:nvSpPr>
        <p:spPr>
          <a:xfrm>
            <a:off x="1248675" y="4823433"/>
            <a:ext cx="785738" cy="29449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b="1" dirty="0" smtClean="0">
                <a:solidFill>
                  <a:srgbClr val="1F497D">
                    <a:lumMod val="95000"/>
                    <a:lumOff val="5000"/>
                  </a:srgbClr>
                </a:solidFill>
                <a:latin typeface="Arial" pitchFamily="34" charset="0"/>
                <a:cs typeface="Arial" pitchFamily="34" charset="0"/>
              </a:rPr>
              <a:t>Market Data Providers</a:t>
            </a:r>
          </a:p>
        </p:txBody>
      </p:sp>
      <p:sp>
        <p:nvSpPr>
          <p:cNvPr id="193" name="Rounded Rectangle 192"/>
          <p:cNvSpPr/>
          <p:nvPr/>
        </p:nvSpPr>
        <p:spPr>
          <a:xfrm>
            <a:off x="1271061" y="1515034"/>
            <a:ext cx="785738" cy="31611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1F497D">
                    <a:lumMod val="95000"/>
                    <a:lumOff val="5000"/>
                  </a:srgbClr>
                </a:solidFill>
                <a:latin typeface="Arial" pitchFamily="34" charset="0"/>
                <a:cs typeface="Arial" pitchFamily="34" charset="0"/>
              </a:rPr>
              <a:t>NRAs</a:t>
            </a:r>
            <a:endParaRPr lang="en-GB" sz="1000" b="1" dirty="0">
              <a:solidFill>
                <a:srgbClr val="1F497D">
                  <a:lumMod val="95000"/>
                  <a:lumOff val="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Rounded Rectangle 193"/>
          <p:cNvSpPr/>
          <p:nvPr/>
        </p:nvSpPr>
        <p:spPr>
          <a:xfrm>
            <a:off x="1271061" y="3031698"/>
            <a:ext cx="785738" cy="34488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b="1" dirty="0" smtClean="0">
                <a:solidFill>
                  <a:srgbClr val="1F497D">
                    <a:lumMod val="95000"/>
                    <a:lumOff val="5000"/>
                  </a:srgbClr>
                </a:solidFill>
                <a:latin typeface="Arial" pitchFamily="34" charset="0"/>
                <a:cs typeface="Arial" pitchFamily="34" charset="0"/>
              </a:rPr>
              <a:t>Trade Repositories</a:t>
            </a:r>
            <a:endParaRPr lang="en-GB" sz="800" b="1" dirty="0">
              <a:solidFill>
                <a:srgbClr val="1F497D">
                  <a:lumMod val="95000"/>
                  <a:lumOff val="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Rounded Rectangle 195"/>
          <p:cNvSpPr/>
          <p:nvPr/>
        </p:nvSpPr>
        <p:spPr>
          <a:xfrm>
            <a:off x="1271061" y="2403952"/>
            <a:ext cx="785738" cy="55058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RRMs</a:t>
            </a: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7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&amp;</a:t>
            </a: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RRM compliant </a:t>
            </a:r>
            <a:r>
              <a:rPr lang="en-GB" sz="105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MPs</a:t>
            </a:r>
            <a:endParaRPr lang="en-GB" sz="1050" b="1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Rounded Rectangle 197"/>
          <p:cNvSpPr/>
          <p:nvPr/>
        </p:nvSpPr>
        <p:spPr>
          <a:xfrm>
            <a:off x="1271061" y="1171842"/>
            <a:ext cx="785738" cy="29635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1F497D">
                    <a:lumMod val="95000"/>
                    <a:lumOff val="5000"/>
                  </a:srgbClr>
                </a:solidFill>
                <a:latin typeface="Arial" pitchFamily="34" charset="0"/>
                <a:cs typeface="Arial" pitchFamily="34" charset="0"/>
              </a:rPr>
              <a:t>ACER</a:t>
            </a:r>
            <a:endParaRPr lang="en-GB" sz="1000" b="1" dirty="0">
              <a:solidFill>
                <a:srgbClr val="1F497D">
                  <a:lumMod val="95000"/>
                  <a:lumOff val="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Rounded Rectangle 200"/>
          <p:cNvSpPr/>
          <p:nvPr/>
        </p:nvSpPr>
        <p:spPr>
          <a:xfrm>
            <a:off x="1260323" y="3453421"/>
            <a:ext cx="785738" cy="50298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b="1" dirty="0" smtClean="0">
                <a:solidFill>
                  <a:srgbClr val="1F497D">
                    <a:lumMod val="95000"/>
                    <a:lumOff val="5000"/>
                  </a:srgbClr>
                </a:solidFill>
                <a:latin typeface="Arial" pitchFamily="34" charset="0"/>
                <a:cs typeface="Arial" pitchFamily="34" charset="0"/>
              </a:rPr>
              <a:t>Competent Authorities</a:t>
            </a: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1" dirty="0" smtClean="0">
                <a:solidFill>
                  <a:srgbClr val="1F497D">
                    <a:lumMod val="95000"/>
                    <a:lumOff val="5000"/>
                  </a:srgbClr>
                </a:solidFill>
                <a:latin typeface="Arial" pitchFamily="34" charset="0"/>
                <a:cs typeface="Arial" pitchFamily="34" charset="0"/>
              </a:rPr>
              <a:t>Emission allowances</a:t>
            </a:r>
            <a:endParaRPr lang="en-GB" sz="500" b="1" dirty="0">
              <a:solidFill>
                <a:srgbClr val="1F497D">
                  <a:lumMod val="95000"/>
                  <a:lumOff val="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701" y="5293309"/>
            <a:ext cx="390982" cy="39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lded Corner 3"/>
          <p:cNvSpPr/>
          <p:nvPr/>
        </p:nvSpPr>
        <p:spPr>
          <a:xfrm>
            <a:off x="3059832" y="4797152"/>
            <a:ext cx="425417" cy="425776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dirty="0" smtClean="0">
                <a:solidFill>
                  <a:srgbClr val="C00000"/>
                </a:solidFill>
              </a:rPr>
              <a:t>Receipt</a:t>
            </a:r>
            <a:endParaRPr lang="en-GB" sz="800" dirty="0">
              <a:solidFill>
                <a:srgbClr val="C00000"/>
              </a:solidFill>
            </a:endParaRPr>
          </a:p>
        </p:txBody>
      </p:sp>
      <p:sp>
        <p:nvSpPr>
          <p:cNvPr id="205" name="Right Arrow 204"/>
          <p:cNvSpPr/>
          <p:nvPr/>
        </p:nvSpPr>
        <p:spPr>
          <a:xfrm>
            <a:off x="976362" y="2982898"/>
            <a:ext cx="196786" cy="234133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07" name="Right Arrow 206"/>
          <p:cNvSpPr/>
          <p:nvPr/>
        </p:nvSpPr>
        <p:spPr>
          <a:xfrm>
            <a:off x="2180507" y="1764803"/>
            <a:ext cx="262062" cy="249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08" name="Right Arrow 207"/>
          <p:cNvSpPr/>
          <p:nvPr/>
        </p:nvSpPr>
        <p:spPr>
          <a:xfrm>
            <a:off x="2193905" y="3280665"/>
            <a:ext cx="262062" cy="249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09" name="Right Arrow 208"/>
          <p:cNvSpPr/>
          <p:nvPr/>
        </p:nvSpPr>
        <p:spPr>
          <a:xfrm>
            <a:off x="2179168" y="4037499"/>
            <a:ext cx="262062" cy="249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236" name="Straight Connector 235"/>
          <p:cNvCxnSpPr/>
          <p:nvPr/>
        </p:nvCxnSpPr>
        <p:spPr>
          <a:xfrm flipH="1">
            <a:off x="3788075" y="4301460"/>
            <a:ext cx="189711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nip Single Corner Rectangle 39"/>
          <p:cNvSpPr/>
          <p:nvPr/>
        </p:nvSpPr>
        <p:spPr>
          <a:xfrm rot="10800000">
            <a:off x="4686349" y="5436993"/>
            <a:ext cx="1378769" cy="1324598"/>
          </a:xfrm>
          <a:prstGeom prst="snip1Rect">
            <a:avLst>
              <a:gd name="adj" fmla="val 8997"/>
            </a:avLst>
          </a:prstGeom>
          <a:gradFill>
            <a:gsLst>
              <a:gs pos="9000">
                <a:schemeClr val="tx2">
                  <a:lumMod val="20000"/>
                  <a:lumOff val="80000"/>
                </a:schemeClr>
              </a:gs>
              <a:gs pos="51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 cmpd="dbl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37" name="Snip Single Corner Rectangle 236"/>
          <p:cNvSpPr/>
          <p:nvPr/>
        </p:nvSpPr>
        <p:spPr>
          <a:xfrm rot="10800000">
            <a:off x="6122648" y="5436994"/>
            <a:ext cx="1378769" cy="1324598"/>
          </a:xfrm>
          <a:prstGeom prst="snip1Rect">
            <a:avLst>
              <a:gd name="adj" fmla="val 8997"/>
            </a:avLst>
          </a:prstGeom>
          <a:gradFill>
            <a:gsLst>
              <a:gs pos="9000">
                <a:schemeClr val="tx2">
                  <a:lumMod val="20000"/>
                  <a:lumOff val="80000"/>
                </a:schemeClr>
              </a:gs>
              <a:gs pos="51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 cmpd="dbl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38" name="Snip Single Corner Rectangle 237"/>
          <p:cNvSpPr/>
          <p:nvPr/>
        </p:nvSpPr>
        <p:spPr>
          <a:xfrm rot="10800000">
            <a:off x="7563992" y="5436995"/>
            <a:ext cx="1378769" cy="1324598"/>
          </a:xfrm>
          <a:prstGeom prst="snip1Rect">
            <a:avLst>
              <a:gd name="adj" fmla="val 8997"/>
            </a:avLst>
          </a:prstGeom>
          <a:gradFill>
            <a:gsLst>
              <a:gs pos="9000">
                <a:schemeClr val="tx2">
                  <a:lumMod val="20000"/>
                  <a:lumOff val="80000"/>
                </a:schemeClr>
              </a:gs>
              <a:gs pos="51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 cmpd="dbl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39" name="Rounded Rectangle 238"/>
          <p:cNvSpPr/>
          <p:nvPr/>
        </p:nvSpPr>
        <p:spPr>
          <a:xfrm>
            <a:off x="4870058" y="5841227"/>
            <a:ext cx="1032469" cy="252069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FSAs</a:t>
            </a:r>
            <a:endParaRPr lang="en-GB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Rounded Rectangle 240"/>
          <p:cNvSpPr/>
          <p:nvPr/>
        </p:nvSpPr>
        <p:spPr>
          <a:xfrm>
            <a:off x="4899670" y="6400578"/>
            <a:ext cx="1032469" cy="349601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Competent Authorities</a:t>
            </a:r>
            <a:endParaRPr lang="en-GB" sz="1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Rounded Rectangle 241"/>
          <p:cNvSpPr/>
          <p:nvPr/>
        </p:nvSpPr>
        <p:spPr>
          <a:xfrm>
            <a:off x="4871249" y="6108447"/>
            <a:ext cx="1060514" cy="272881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ESMA</a:t>
            </a:r>
          </a:p>
        </p:txBody>
      </p:sp>
      <p:sp>
        <p:nvSpPr>
          <p:cNvPr id="243" name="Rounded Rectangle 242"/>
          <p:cNvSpPr/>
          <p:nvPr/>
        </p:nvSpPr>
        <p:spPr>
          <a:xfrm>
            <a:off x="6265234" y="5571095"/>
            <a:ext cx="1064992" cy="359135"/>
          </a:xfrm>
          <a:prstGeom prst="roundRect">
            <a:avLst/>
          </a:prstGeom>
          <a:pattFill prst="pct70">
            <a:fgClr>
              <a:schemeClr val="bg1">
                <a:lumMod val="50000"/>
              </a:schemeClr>
            </a:fgClr>
            <a:bgClr>
              <a:schemeClr val="bg1"/>
            </a:bgClr>
          </a:patt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prstClr val="white"/>
                </a:solidFill>
              </a:rPr>
              <a:t>Public*</a:t>
            </a:r>
            <a:endParaRPr lang="en-GB" sz="11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Rounded Rectangle 245"/>
          <p:cNvSpPr/>
          <p:nvPr/>
        </p:nvSpPr>
        <p:spPr>
          <a:xfrm>
            <a:off x="4858628" y="5555328"/>
            <a:ext cx="1032470" cy="249936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9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NRAs</a:t>
            </a:r>
            <a:endParaRPr lang="en-GB" sz="9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Rounded Rectangle 246"/>
          <p:cNvSpPr/>
          <p:nvPr/>
        </p:nvSpPr>
        <p:spPr>
          <a:xfrm>
            <a:off x="7726612" y="6111554"/>
            <a:ext cx="1130347" cy="48367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NRAs </a:t>
            </a:r>
            <a:r>
              <a:rPr lang="en-GB" sz="1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sub-licensing ARIS MS solution</a:t>
            </a:r>
            <a:endParaRPr lang="en-GB" sz="1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Rounded Rectangle 247"/>
          <p:cNvSpPr/>
          <p:nvPr/>
        </p:nvSpPr>
        <p:spPr>
          <a:xfrm>
            <a:off x="6269859" y="6008344"/>
            <a:ext cx="1060368" cy="324000"/>
          </a:xfrm>
          <a:prstGeom prst="roundRect">
            <a:avLst/>
          </a:prstGeom>
          <a:pattFill prst="pct70">
            <a:fgClr>
              <a:schemeClr val="bg1">
                <a:lumMod val="50000"/>
              </a:schemeClr>
            </a:fgClr>
            <a:bgClr>
              <a:schemeClr val="bg1"/>
            </a:bgClr>
          </a:patt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prstClr val="white"/>
                </a:solidFill>
              </a:rPr>
              <a:t>Academics*</a:t>
            </a:r>
            <a:endParaRPr lang="en-GB" sz="11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Rounded Rectangle 249"/>
          <p:cNvSpPr/>
          <p:nvPr/>
        </p:nvSpPr>
        <p:spPr>
          <a:xfrm>
            <a:off x="7724999" y="5605685"/>
            <a:ext cx="1129785" cy="415603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b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ACER MSA team</a:t>
            </a:r>
            <a:endParaRPr lang="en-GB" sz="1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Right Arrow 251"/>
          <p:cNvSpPr/>
          <p:nvPr/>
        </p:nvSpPr>
        <p:spPr>
          <a:xfrm rot="5400000">
            <a:off x="5321614" y="5210462"/>
            <a:ext cx="262062" cy="321129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53" name="Right Arrow 252"/>
          <p:cNvSpPr/>
          <p:nvPr/>
        </p:nvSpPr>
        <p:spPr>
          <a:xfrm rot="5400000">
            <a:off x="6734889" y="5225636"/>
            <a:ext cx="262062" cy="321129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54" name="Right Arrow 253"/>
          <p:cNvSpPr/>
          <p:nvPr/>
        </p:nvSpPr>
        <p:spPr>
          <a:xfrm rot="5400000">
            <a:off x="8150655" y="5225636"/>
            <a:ext cx="262062" cy="321129"/>
          </a:xfrm>
          <a:prstGeom prst="righ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13" name="Rounded Rectangle 212"/>
          <p:cNvSpPr/>
          <p:nvPr/>
        </p:nvSpPr>
        <p:spPr>
          <a:xfrm>
            <a:off x="116941" y="1966166"/>
            <a:ext cx="747212" cy="44790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Energy Trading Companies</a:t>
            </a:r>
            <a:endParaRPr lang="en-US" sz="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ounded Rectangle 150"/>
          <p:cNvSpPr/>
          <p:nvPr/>
        </p:nvSpPr>
        <p:spPr>
          <a:xfrm>
            <a:off x="1266792" y="4450000"/>
            <a:ext cx="785738" cy="28607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tIns="45715" rIns="36000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8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TSOs/SSOs</a:t>
            </a:r>
            <a:r>
              <a:rPr lang="en-GB" sz="800" b="1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GB" sz="8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LSOs/Others </a:t>
            </a:r>
            <a:endParaRPr lang="en-GB" sz="800" b="1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Right Arrow 171"/>
          <p:cNvSpPr/>
          <p:nvPr/>
        </p:nvSpPr>
        <p:spPr>
          <a:xfrm rot="5400000">
            <a:off x="6303187" y="2438143"/>
            <a:ext cx="161986" cy="315702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75" name="Snip Diagonal Corner Rectangle 174"/>
          <p:cNvSpPr/>
          <p:nvPr/>
        </p:nvSpPr>
        <p:spPr>
          <a:xfrm>
            <a:off x="6396895" y="3000266"/>
            <a:ext cx="1034843" cy="576771"/>
          </a:xfrm>
          <a:prstGeom prst="snip2DiagRect">
            <a:avLst/>
          </a:prstGeom>
          <a:pattFill prst="pct70">
            <a:fgClr>
              <a:srgbClr val="4B6DD9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50" dirty="0" smtClean="0">
                <a:solidFill>
                  <a:prstClr val="white"/>
                </a:solidFill>
              </a:rPr>
              <a:t>Publication of commercially non-sensitive information*</a:t>
            </a:r>
            <a:endParaRPr lang="en-GB" sz="1050" dirty="0">
              <a:solidFill>
                <a:prstClr val="white"/>
              </a:solidFill>
            </a:endParaRPr>
          </a:p>
        </p:txBody>
      </p:sp>
      <p:sp>
        <p:nvSpPr>
          <p:cNvPr id="181" name="Can 180"/>
          <p:cNvSpPr/>
          <p:nvPr/>
        </p:nvSpPr>
        <p:spPr>
          <a:xfrm>
            <a:off x="6469626" y="3809918"/>
            <a:ext cx="927297" cy="603071"/>
          </a:xfrm>
          <a:prstGeom prst="can">
            <a:avLst/>
          </a:prstGeom>
          <a:pattFill prst="pct70">
            <a:fgClr>
              <a:srgbClr val="4B6DD9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white"/>
                </a:solidFill>
              </a:rPr>
              <a:t>Specific publication</a:t>
            </a:r>
          </a:p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prstClr val="white"/>
                </a:solidFill>
              </a:rPr>
              <a:t>Data Marts*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182" name="Right Arrow 181"/>
          <p:cNvSpPr/>
          <p:nvPr/>
        </p:nvSpPr>
        <p:spPr>
          <a:xfrm>
            <a:off x="7432800" y="1576015"/>
            <a:ext cx="294160" cy="263087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183" name="Rounded Rectangle 182"/>
          <p:cNvSpPr/>
          <p:nvPr/>
        </p:nvSpPr>
        <p:spPr>
          <a:xfrm>
            <a:off x="7748713" y="1047999"/>
            <a:ext cx="1002879" cy="555642"/>
          </a:xfrm>
          <a:prstGeom prst="roundRect">
            <a:avLst/>
          </a:prstGeom>
          <a:pattFill prst="pct70">
            <a:fgClr>
              <a:srgbClr val="7030A0"/>
            </a:fgClr>
            <a:bgClr>
              <a:schemeClr val="bg1"/>
            </a:bgClr>
          </a:patt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Data Analytics Solution*</a:t>
            </a:r>
            <a:endParaRPr lang="en-GB" sz="11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7" name="Elbow Connector 166"/>
          <p:cNvCxnSpPr>
            <a:endCxn id="171" idx="0"/>
          </p:cNvCxnSpPr>
          <p:nvPr/>
        </p:nvCxnSpPr>
        <p:spPr>
          <a:xfrm rot="5400000">
            <a:off x="8040060" y="4660484"/>
            <a:ext cx="450506" cy="6350"/>
          </a:xfrm>
          <a:prstGeom prst="bentConnector3">
            <a:avLst>
              <a:gd name="adj1" fmla="val 50000"/>
            </a:avLst>
          </a:prstGeom>
          <a:ln w="9525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ight Arrow 184"/>
          <p:cNvSpPr/>
          <p:nvPr/>
        </p:nvSpPr>
        <p:spPr>
          <a:xfrm rot="5400000">
            <a:off x="6842570" y="3544824"/>
            <a:ext cx="160067" cy="276970"/>
          </a:xfrm>
          <a:prstGeom prst="rightArrow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9" tIns="45715" rIns="91429" bIns="45715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60030" y="6484593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*Postponed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7" name="Elbow Connector 36"/>
          <p:cNvCxnSpPr/>
          <p:nvPr/>
        </p:nvCxnSpPr>
        <p:spPr>
          <a:xfrm rot="5400000" flipH="1" flipV="1">
            <a:off x="2631107" y="3065984"/>
            <a:ext cx="289906" cy="12373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 rot="16200000">
            <a:off x="1855908" y="4436445"/>
            <a:ext cx="1486146" cy="23042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white"/>
                </a:solidFill>
              </a:rPr>
              <a:t>SFTP </a:t>
            </a:r>
            <a:r>
              <a:rPr lang="en-GB" sz="800" dirty="0" smtClean="0">
                <a:solidFill>
                  <a:prstClr val="white"/>
                </a:solidFill>
              </a:rPr>
              <a:t>(user interactive or b2b)</a:t>
            </a:r>
            <a:endParaRPr lang="en-GB" sz="800" dirty="0">
              <a:solidFill>
                <a:prstClr val="white"/>
              </a:solidFill>
            </a:endParaRPr>
          </a:p>
        </p:txBody>
      </p:sp>
      <p:cxnSp>
        <p:nvCxnSpPr>
          <p:cNvPr id="132" name="Elbow Connector 131"/>
          <p:cNvCxnSpPr/>
          <p:nvPr/>
        </p:nvCxnSpPr>
        <p:spPr>
          <a:xfrm rot="5400000" flipH="1" flipV="1">
            <a:off x="1893922" y="3879426"/>
            <a:ext cx="1764283" cy="123736"/>
          </a:xfrm>
          <a:prstGeom prst="bentConnector3">
            <a:avLst>
              <a:gd name="adj1" fmla="val 167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H="1">
            <a:off x="3779912" y="3284984"/>
            <a:ext cx="192233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 rot="16200000">
            <a:off x="4964201" y="4424679"/>
            <a:ext cx="1035526" cy="34031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white"/>
                </a:solidFill>
              </a:rPr>
              <a:t>Web Portal </a:t>
            </a:r>
            <a:r>
              <a:rPr lang="en-GB" sz="800" dirty="0" smtClean="0">
                <a:solidFill>
                  <a:prstClr val="white"/>
                </a:solidFill>
              </a:rPr>
              <a:t>(user interactive)</a:t>
            </a:r>
            <a:endParaRPr lang="en-GB" sz="800" dirty="0">
              <a:solidFill>
                <a:prstClr val="white"/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 rot="16200000">
            <a:off x="5292615" y="4436579"/>
            <a:ext cx="1039694" cy="3206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white"/>
                </a:solidFill>
              </a:rPr>
              <a:t>Web Service </a:t>
            </a:r>
            <a:r>
              <a:rPr lang="en-GB" sz="800" dirty="0" smtClean="0">
                <a:solidFill>
                  <a:prstClr val="white"/>
                </a:solidFill>
              </a:rPr>
              <a:t>(b2b)</a:t>
            </a:r>
            <a:endParaRPr lang="en-GB" sz="800" dirty="0">
              <a:solidFill>
                <a:prstClr val="white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 rot="16200000">
            <a:off x="5620527" y="4432934"/>
            <a:ext cx="1035526" cy="3238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white"/>
                </a:solidFill>
              </a:rPr>
              <a:t>SFTP </a:t>
            </a:r>
            <a:r>
              <a:rPr lang="en-GB" sz="800" dirty="0" smtClean="0">
                <a:solidFill>
                  <a:prstClr val="white"/>
                </a:solidFill>
              </a:rPr>
              <a:t>(user interactive or b2b)</a:t>
            </a:r>
            <a:endParaRPr lang="en-GB" sz="800" dirty="0">
              <a:solidFill>
                <a:prstClr val="white"/>
              </a:solidFill>
            </a:endParaRPr>
          </a:p>
        </p:txBody>
      </p:sp>
      <p:sp>
        <p:nvSpPr>
          <p:cNvPr id="153" name="Can 152"/>
          <p:cNvSpPr/>
          <p:nvPr/>
        </p:nvSpPr>
        <p:spPr>
          <a:xfrm>
            <a:off x="4002614" y="4829559"/>
            <a:ext cx="771122" cy="327633"/>
          </a:xfrm>
          <a:prstGeom prst="can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Reference Data</a:t>
            </a:r>
          </a:p>
        </p:txBody>
      </p:sp>
      <p:sp>
        <p:nvSpPr>
          <p:cNvPr id="232" name="Can 231"/>
          <p:cNvSpPr/>
          <p:nvPr/>
        </p:nvSpPr>
        <p:spPr>
          <a:xfrm>
            <a:off x="4011827" y="4485589"/>
            <a:ext cx="761909" cy="327633"/>
          </a:xfrm>
          <a:prstGeom prst="can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Additional Market Data</a:t>
            </a:r>
          </a:p>
        </p:txBody>
      </p:sp>
      <p:sp>
        <p:nvSpPr>
          <p:cNvPr id="231" name="Can 230"/>
          <p:cNvSpPr/>
          <p:nvPr/>
        </p:nvSpPr>
        <p:spPr>
          <a:xfrm>
            <a:off x="4009182" y="4172782"/>
            <a:ext cx="754872" cy="305880"/>
          </a:xfrm>
          <a:prstGeom prst="can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Inside Information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230" name="Can 229"/>
          <p:cNvSpPr/>
          <p:nvPr/>
        </p:nvSpPr>
        <p:spPr>
          <a:xfrm>
            <a:off x="4022525" y="3865110"/>
            <a:ext cx="751211" cy="304102"/>
          </a:xfrm>
          <a:prstGeom prst="ca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Fundamental data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228" name="Can 227"/>
          <p:cNvSpPr/>
          <p:nvPr/>
        </p:nvSpPr>
        <p:spPr>
          <a:xfrm>
            <a:off x="4012017" y="3507803"/>
            <a:ext cx="752228" cy="340072"/>
          </a:xfrm>
          <a:prstGeom prst="can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Non-Standardised trades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226" name="Can 225"/>
          <p:cNvSpPr/>
          <p:nvPr/>
        </p:nvSpPr>
        <p:spPr>
          <a:xfrm>
            <a:off x="4010165" y="3182896"/>
            <a:ext cx="761511" cy="340072"/>
          </a:xfrm>
          <a:prstGeom prst="can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Standardised OTC Trade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234" name="Can 233"/>
          <p:cNvSpPr/>
          <p:nvPr/>
        </p:nvSpPr>
        <p:spPr>
          <a:xfrm>
            <a:off x="4017423" y="2830239"/>
            <a:ext cx="754874" cy="340072"/>
          </a:xfrm>
          <a:prstGeom prst="can">
            <a:avLst/>
          </a:prstGeom>
          <a:gradFill>
            <a:gsLst>
              <a:gs pos="0">
                <a:srgbClr val="00B0F0"/>
              </a:gs>
              <a:gs pos="10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Emission Allowances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229" name="Can 228"/>
          <p:cNvSpPr/>
          <p:nvPr/>
        </p:nvSpPr>
        <p:spPr>
          <a:xfrm>
            <a:off x="4012663" y="2513862"/>
            <a:ext cx="751210" cy="340072"/>
          </a:xfrm>
          <a:prstGeom prst="can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Derivatives</a:t>
            </a:r>
            <a:endParaRPr lang="en-GB" sz="700" dirty="0">
              <a:solidFill>
                <a:prstClr val="white"/>
              </a:solidFill>
            </a:endParaRPr>
          </a:p>
        </p:txBody>
      </p:sp>
      <p:sp>
        <p:nvSpPr>
          <p:cNvPr id="227" name="Can 226"/>
          <p:cNvSpPr/>
          <p:nvPr/>
        </p:nvSpPr>
        <p:spPr>
          <a:xfrm>
            <a:off x="4010018" y="2058088"/>
            <a:ext cx="756206" cy="468428"/>
          </a:xfrm>
          <a:prstGeom prst="can">
            <a:avLst/>
          </a:prstGeom>
          <a:gradFill>
            <a:gsLst>
              <a:gs pos="0">
                <a:srgbClr val="0000CC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Organised Market transactions &amp; orders to trade</a:t>
            </a:r>
            <a:endParaRPr lang="en-GB" sz="600" dirty="0">
              <a:solidFill>
                <a:prstClr val="white"/>
              </a:solidFill>
            </a:endParaRPr>
          </a:p>
        </p:txBody>
      </p:sp>
      <p:sp>
        <p:nvSpPr>
          <p:cNvPr id="233" name="Can 232"/>
          <p:cNvSpPr/>
          <p:nvPr/>
        </p:nvSpPr>
        <p:spPr>
          <a:xfrm>
            <a:off x="4002614" y="1698686"/>
            <a:ext cx="753947" cy="340072"/>
          </a:xfrm>
          <a:prstGeom prst="ca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Notification Platform Information</a:t>
            </a:r>
            <a:endParaRPr lang="en-GB" sz="700" dirty="0">
              <a:solidFill>
                <a:prstClr val="white"/>
              </a:solidFill>
            </a:endParaRPr>
          </a:p>
        </p:txBody>
      </p:sp>
      <p:sp>
        <p:nvSpPr>
          <p:cNvPr id="225" name="Can 224"/>
          <p:cNvSpPr/>
          <p:nvPr/>
        </p:nvSpPr>
        <p:spPr>
          <a:xfrm>
            <a:off x="4017423" y="1338646"/>
            <a:ext cx="742670" cy="340072"/>
          </a:xfrm>
          <a:prstGeom prst="ca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List of OMPs and standard contracts</a:t>
            </a:r>
            <a:endParaRPr lang="en-GB" sz="700" dirty="0">
              <a:solidFill>
                <a:prstClr val="white"/>
              </a:solidFill>
            </a:endParaRPr>
          </a:p>
        </p:txBody>
      </p:sp>
      <p:sp>
        <p:nvSpPr>
          <p:cNvPr id="224" name="Can 223"/>
          <p:cNvSpPr/>
          <p:nvPr/>
        </p:nvSpPr>
        <p:spPr>
          <a:xfrm>
            <a:off x="4005944" y="978606"/>
            <a:ext cx="740228" cy="340072"/>
          </a:xfrm>
          <a:prstGeom prst="ca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9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7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CEREMP Registration Data</a:t>
            </a:r>
            <a:endParaRPr lang="en-GB" sz="700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4D764-1CC7-44E0-A9E0-EAD60CE1CBB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7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6640100" y="4561140"/>
            <a:ext cx="1509686" cy="4335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723639" y="3840247"/>
            <a:ext cx="941277" cy="4335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893303" y="2346514"/>
            <a:ext cx="993032" cy="4335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ounded Rectangle 1"/>
          <p:cNvSpPr/>
          <p:nvPr/>
        </p:nvSpPr>
        <p:spPr>
          <a:xfrm>
            <a:off x="904996" y="1263546"/>
            <a:ext cx="1431846" cy="4335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01396" y="1243236"/>
            <a:ext cx="77161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914400">
              <a:buFont typeface="Arial" panose="020B0604020202020204" pitchFamily="34" charset="0"/>
              <a:buChar char="•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+mn-lt"/>
                <a:cs typeface="MS PGothic" charset="0"/>
              </a:rPr>
              <a:t>36 </a:t>
            </a:r>
            <a:r>
              <a:rPr lang="en-GB" sz="2400" kern="0" dirty="0">
                <a:solidFill>
                  <a:srgbClr val="000000"/>
                </a:solidFill>
                <a:latin typeface="+mn-lt"/>
                <a:cs typeface="MS PGothic" charset="0"/>
              </a:rPr>
              <a:t>RRMs </a:t>
            </a:r>
            <a:r>
              <a:rPr lang="en-GB" sz="2400" kern="0" dirty="0" smtClean="0">
                <a:solidFill>
                  <a:srgbClr val="000000"/>
                </a:solidFill>
                <a:latin typeface="+mn-lt"/>
                <a:cs typeface="MS PGothic" charset="0"/>
              </a:rPr>
              <a:t>have </a:t>
            </a:r>
            <a:r>
              <a:rPr lang="en-GB" sz="2400" kern="0" dirty="0">
                <a:solidFill>
                  <a:srgbClr val="000000"/>
                </a:solidFill>
                <a:latin typeface="+mn-lt"/>
                <a:cs typeface="MS PGothic" charset="0"/>
              </a:rPr>
              <a:t>started with the submission of </a:t>
            </a:r>
            <a:r>
              <a:rPr lang="en-GB" sz="2400" kern="0" dirty="0" smtClean="0">
                <a:solidFill>
                  <a:srgbClr val="000000"/>
                </a:solidFill>
                <a:latin typeface="+mn-lt"/>
                <a:cs typeface="MS PGothic" charset="0"/>
              </a:rPr>
              <a:t>data.</a:t>
            </a:r>
          </a:p>
          <a:p>
            <a:pPr marL="342900" indent="-342900" algn="just" defTabSz="914400">
              <a:buFont typeface="Arial" panose="020B0604020202020204" pitchFamily="34" charset="0"/>
              <a:buChar char="•"/>
              <a:defRPr/>
            </a:pPr>
            <a:endParaRPr lang="en-GB" sz="2400" kern="0" dirty="0" smtClean="0">
              <a:solidFill>
                <a:srgbClr val="000000"/>
              </a:solidFill>
              <a:latin typeface="+mn-lt"/>
              <a:cs typeface="MS PGothic" charset="0"/>
            </a:endParaRPr>
          </a:p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Verdana"/>
                <a:cs typeface="MS PGothic" charset="0"/>
              </a:rPr>
              <a:t>5 000 (approx.) </a:t>
            </a:r>
            <a:r>
              <a:rPr lang="en-GB" sz="2400" kern="0" dirty="0" smtClean="0">
                <a:solidFill>
                  <a:srgbClr val="000000"/>
                </a:solidFill>
                <a:cs typeface="MS PGothic" charset="0"/>
              </a:rPr>
              <a:t>market </a:t>
            </a:r>
            <a:r>
              <a:rPr lang="en-GB" sz="2400" kern="0" dirty="0">
                <a:solidFill>
                  <a:srgbClr val="000000"/>
                </a:solidFill>
                <a:cs typeface="MS PGothic" charset="0"/>
              </a:rPr>
              <a:t>participants are registered with NRAs.</a:t>
            </a:r>
          </a:p>
          <a:p>
            <a:pPr marL="342900" indent="-342900" algn="just" defTabSz="914400">
              <a:buFont typeface="Arial" panose="020B0604020202020204" pitchFamily="34" charset="0"/>
              <a:buChar char="•"/>
              <a:defRPr/>
            </a:pPr>
            <a:endParaRPr lang="en-GB" sz="2400" kern="0" dirty="0" smtClean="0">
              <a:solidFill>
                <a:srgbClr val="000000"/>
              </a:solidFill>
              <a:latin typeface="+mn-lt"/>
              <a:cs typeface="MS PGothic" charset="0"/>
            </a:endParaRPr>
          </a:p>
          <a:p>
            <a:pPr marL="342900" indent="-342900" algn="just" defTabSz="914400">
              <a:buFont typeface="Arial" panose="020B0604020202020204" pitchFamily="34" charset="0"/>
              <a:buChar char="•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+mn-lt"/>
                <a:cs typeface="MS PGothic" charset="0"/>
              </a:rPr>
              <a:t>Data has been reported on behalf of more than 1 736 market participants.</a:t>
            </a:r>
          </a:p>
          <a:p>
            <a:pPr marL="342900" indent="-342900" algn="just" defTabSz="914400">
              <a:buFont typeface="Arial" panose="020B0604020202020204" pitchFamily="34" charset="0"/>
              <a:buChar char="•"/>
              <a:defRPr/>
            </a:pPr>
            <a:endParaRPr lang="en-GB" sz="2400" kern="0" dirty="0" smtClean="0">
              <a:solidFill>
                <a:srgbClr val="000000"/>
              </a:solidFill>
              <a:latin typeface="+mn-lt"/>
              <a:cs typeface="MS PGothic" charset="0"/>
            </a:endParaRPr>
          </a:p>
          <a:p>
            <a:pPr marL="342900" indent="-342900" algn="just" defTabSz="914400">
              <a:buFont typeface="Arial" panose="020B0604020202020204" pitchFamily="34" charset="0"/>
              <a:buChar char="•"/>
              <a:defRPr/>
            </a:pPr>
            <a:r>
              <a:rPr lang="en-GB" sz="2400" dirty="0" smtClean="0"/>
              <a:t>The Agency is receiving more </a:t>
            </a:r>
            <a:r>
              <a:rPr lang="en-GB" sz="2400" dirty="0"/>
              <a:t>than 1 million </a:t>
            </a:r>
            <a:r>
              <a:rPr lang="en-GB" sz="2400" dirty="0" smtClean="0"/>
              <a:t>data records on a daily basis </a:t>
            </a:r>
            <a:r>
              <a:rPr lang="el-GR" sz="2400" i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GB" sz="2400" i="1" dirty="0" smtClean="0">
                <a:solidFill>
                  <a:schemeClr val="bg1">
                    <a:lumMod val="50000"/>
                  </a:schemeClr>
                </a:solidFill>
              </a:rPr>
              <a:t>REMIT Quarterly – Q4 2015)</a:t>
            </a:r>
            <a:endParaRPr lang="en-GB" sz="2400" i="1" kern="0" dirty="0">
              <a:solidFill>
                <a:schemeClr val="bg1">
                  <a:lumMod val="50000"/>
                </a:schemeClr>
              </a:solidFill>
              <a:latin typeface="+mn-lt"/>
              <a:cs typeface="MS PGothic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Data Collection – Statistics *</a:t>
            </a:r>
            <a:endParaRPr lang="en-GB" altLang="en-US" sz="2200" b="1" i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6320" y="6442710"/>
            <a:ext cx="2816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* status: 11/01/2016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2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2222500" y="23813"/>
            <a:ext cx="6921500" cy="66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0" baseline="0">
                <a:solidFill>
                  <a:srgbClr val="005BAB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altLang="en-US" sz="2000" kern="0" dirty="0" smtClean="0">
                <a:solidFill>
                  <a:srgbClr val="FFFFFF"/>
                </a:solidFill>
              </a:rPr>
              <a:t>Registration of Registered Reporting Mechanisms *</a:t>
            </a:r>
            <a:endParaRPr lang="en-GB" altLang="en-US" sz="2000" kern="0" dirty="0" smtClean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219" y="6488668"/>
            <a:ext cx="2816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* status: 03/02/2016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30555" y="2149716"/>
            <a:ext cx="1618735" cy="258532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>
                <a:cs typeface="MS PGothic" charset="0"/>
              </a:rPr>
              <a:t>More than 700 additional RRM applications are currently being processed.</a:t>
            </a:r>
          </a:p>
        </p:txBody>
      </p:sp>
      <p:sp>
        <p:nvSpPr>
          <p:cNvPr id="15" name="Plus 14"/>
          <p:cNvSpPr/>
          <p:nvPr/>
        </p:nvSpPr>
        <p:spPr>
          <a:xfrm>
            <a:off x="4932404" y="3163629"/>
            <a:ext cx="490151" cy="500268"/>
          </a:xfrm>
          <a:prstGeom prst="mathPlus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19" y="951783"/>
            <a:ext cx="3757701" cy="511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RRM Registration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30238" lvl="1" indent="0" defTabSz="914400">
              <a:buFont typeface="Trebuchet MS" panose="020B0603020202020204" pitchFamily="34" charset="0"/>
              <a:buNone/>
              <a:defRPr/>
            </a:pPr>
            <a:endParaRPr lang="en-US" sz="2400" kern="0" dirty="0" smtClean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12" y="2470814"/>
            <a:ext cx="8450376" cy="3807361"/>
          </a:xfrm>
          <a:prstGeom prst="rect">
            <a:avLst/>
          </a:prstGeom>
        </p:spPr>
      </p:pic>
      <p:sp>
        <p:nvSpPr>
          <p:cNvPr id="7" name="Segnaposto contenuto 3"/>
          <p:cNvSpPr txBox="1">
            <a:spLocks/>
          </p:cNvSpPr>
          <p:nvPr/>
        </p:nvSpPr>
        <p:spPr>
          <a:xfrm>
            <a:off x="131805" y="242570"/>
            <a:ext cx="8847438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endParaRPr lang="en-GB" sz="2200" kern="0" dirty="0" smtClean="0"/>
          </a:p>
          <a:p>
            <a:pPr lvl="0"/>
            <a:endParaRPr lang="en-GB" sz="2200" dirty="0" smtClean="0"/>
          </a:p>
          <a:p>
            <a:pPr lvl="0"/>
            <a:r>
              <a:rPr lang="en-GB" sz="2200" dirty="0" smtClean="0"/>
              <a:t>Third-Party RRM Registration</a:t>
            </a:r>
          </a:p>
          <a:p>
            <a:pPr lvl="0"/>
            <a:endParaRPr lang="en-GB" sz="2200" dirty="0"/>
          </a:p>
          <a:p>
            <a:pPr lvl="0"/>
            <a:r>
              <a:rPr lang="en-GB" sz="2200" dirty="0" smtClean="0"/>
              <a:t>Dedicated ARIS module to support the RRM Registration Process workflow</a:t>
            </a:r>
          </a:p>
          <a:p>
            <a:pPr lvl="0"/>
            <a:endParaRPr lang="en-GB" sz="2200" dirty="0"/>
          </a:p>
          <a:p>
            <a:pPr lvl="0"/>
            <a:endParaRPr lang="en-GB" sz="2200" dirty="0" smtClean="0"/>
          </a:p>
          <a:p>
            <a:pPr marL="0" lvl="0" indent="0">
              <a:buNone/>
            </a:pPr>
            <a:endParaRPr lang="en-GB" sz="2200" dirty="0"/>
          </a:p>
          <a:p>
            <a:pPr marL="0" lvl="0" indent="0">
              <a:buNone/>
            </a:pPr>
            <a:endParaRPr lang="en-GB" sz="2200" i="1" dirty="0">
              <a:solidFill>
                <a:schemeClr val="bg1">
                  <a:lumMod val="65000"/>
                </a:schemeClr>
              </a:solidFill>
            </a:endParaRPr>
          </a:p>
          <a:p>
            <a:pPr lvl="0"/>
            <a:endParaRPr lang="en-GB" sz="2200" i="1" dirty="0">
              <a:solidFill>
                <a:schemeClr val="bg1">
                  <a:lumMod val="65000"/>
                </a:schemeClr>
              </a:solidFill>
            </a:endParaRPr>
          </a:p>
          <a:p>
            <a:pPr marL="630238" lvl="1" indent="0" defTabSz="914400">
              <a:buFont typeface="Trebuchet MS" panose="020B0603020202020204" pitchFamily="34" charset="0"/>
              <a:buNone/>
              <a:defRPr/>
            </a:pPr>
            <a:endParaRPr 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10236846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200" b="1" dirty="0" smtClean="0">
                <a:solidFill>
                  <a:srgbClr val="FFFFFF"/>
                </a:solidFill>
              </a:rPr>
              <a:t>RRM Registration</a:t>
            </a:r>
            <a:endParaRPr lang="en-GB" altLang="en-US" sz="2200" b="1" dirty="0">
              <a:solidFill>
                <a:srgbClr val="FFFFFF"/>
              </a:solidFill>
            </a:endParaRPr>
          </a:p>
        </p:txBody>
      </p:sp>
      <p:sp>
        <p:nvSpPr>
          <p:cNvPr id="142339" name="Footer Placeholder 3"/>
          <p:cNvSpPr txBox="1">
            <a:spLocks/>
          </p:cNvSpPr>
          <p:nvPr/>
        </p:nvSpPr>
        <p:spPr bwMode="auto">
          <a:xfrm>
            <a:off x="228600" y="6492875"/>
            <a:ext cx="75120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sp>
        <p:nvSpPr>
          <p:cNvPr id="20" name="Titolo 2"/>
          <p:cNvSpPr txBox="1">
            <a:spLocks/>
          </p:cNvSpPr>
          <p:nvPr/>
        </p:nvSpPr>
        <p:spPr bwMode="auto">
          <a:xfrm>
            <a:off x="611188" y="792163"/>
            <a:ext cx="8229600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5BA1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  <a:cs typeface="MS PGothic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/>
            <a:endParaRPr lang="en-GB" altLang="en-US" kern="0" dirty="0" smtClean="0"/>
          </a:p>
        </p:txBody>
      </p:sp>
      <p:sp>
        <p:nvSpPr>
          <p:cNvPr id="21" name="Segnaposto contenuto 3"/>
          <p:cNvSpPr txBox="1">
            <a:spLocks/>
          </p:cNvSpPr>
          <p:nvPr/>
        </p:nvSpPr>
        <p:spPr>
          <a:xfrm>
            <a:off x="355600" y="1041644"/>
            <a:ext cx="8464550" cy="4833938"/>
          </a:xfrm>
          <a:prstGeom prst="rect">
            <a:avLst/>
          </a:prstGeom>
        </p:spPr>
        <p:txBody>
          <a:bodyPr/>
          <a:lstStyle>
            <a:lvl1pPr marL="444500" indent="-4445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400000"/>
              <a:buFont typeface="Trebuchet MS" panose="020B0603020202020204" pitchFamily="34" charset="0"/>
              <a:buChar char="."/>
              <a:defRPr sz="28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998538" indent="-3683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Trebuchet MS" panose="020B0603020202020204" pitchFamily="34" charset="0"/>
              <a:buChar char="»"/>
              <a:defRPr sz="26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406525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81451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SzPct val="125000"/>
              <a:buFont typeface="Arial" panose="020B0604020202020204" pitchFamily="34" charset="0"/>
              <a:buChar char="­"/>
              <a:defRPr sz="22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2225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6797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369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5941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51300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5BAB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914400">
              <a:buNone/>
              <a:defRPr/>
            </a:pPr>
            <a:r>
              <a:rPr lang="en-GB" sz="2400" kern="0" dirty="0" smtClean="0"/>
              <a:t>RRM Registration Process Steps</a:t>
            </a:r>
          </a:p>
          <a:p>
            <a:pPr marL="0" indent="0" defTabSz="914400">
              <a:buNone/>
              <a:defRPr/>
            </a:pPr>
            <a:endParaRPr lang="en-GB" sz="2400" kern="0" dirty="0" smtClean="0"/>
          </a:p>
          <a:p>
            <a:pPr lvl="0"/>
            <a:r>
              <a:rPr lang="en-GB" sz="2400" dirty="0" smtClean="0"/>
              <a:t>Identification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/>
              <a:t>Non-Disclosure Declaration – </a:t>
            </a:r>
            <a:r>
              <a:rPr lang="en-GB" sz="2400" i="1" dirty="0"/>
              <a:t>Access to ‘Technical Specifications for RRMs’ and other relevant </a:t>
            </a:r>
            <a:r>
              <a:rPr lang="en-GB" sz="2400" i="1" dirty="0" smtClean="0"/>
              <a:t>documentation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/>
              <a:t>Attestation of requirements </a:t>
            </a:r>
            <a:r>
              <a:rPr lang="en-GB" sz="2400" dirty="0" smtClean="0"/>
              <a:t>fulfilment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/>
              <a:t>Testing</a:t>
            </a:r>
          </a:p>
          <a:p>
            <a:pPr marL="630238" lvl="1" indent="0" defTabSz="914400">
              <a:buFont typeface="Trebuchet MS" panose="020B0603020202020204" pitchFamily="34" charset="0"/>
              <a:buNone/>
              <a:defRPr/>
            </a:pPr>
            <a:endParaRPr 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13901748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7407" y="3295135"/>
            <a:ext cx="8156194" cy="47846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679450" y="2177098"/>
            <a:ext cx="8067675" cy="44259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307098"/>
              </a:buClr>
              <a:buSzPct val="300000"/>
              <a:defRPr/>
            </a:pPr>
            <a:r>
              <a:rPr lang="en-GB" sz="2400" dirty="0"/>
              <a:t>RRM Registration Process - Overview</a:t>
            </a:r>
            <a:endParaRPr lang="en-US" sz="2400" dirty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r>
              <a:rPr lang="en-GB" sz="2400" dirty="0"/>
              <a:t>Testing Phase - Guidance</a:t>
            </a:r>
            <a:endParaRPr lang="en-US" sz="2400" dirty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r>
              <a:rPr lang="en-US" sz="2400" dirty="0"/>
              <a:t>Useful sources of information</a:t>
            </a:r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 smtClean="0"/>
          </a:p>
          <a:p>
            <a:pPr>
              <a:buClr>
                <a:srgbClr val="307098"/>
              </a:buClr>
              <a:buSzPct val="300000"/>
              <a:defRPr/>
            </a:pPr>
            <a:endParaRPr lang="en-US" sz="2400" dirty="0"/>
          </a:p>
        </p:txBody>
      </p:sp>
      <p:sp>
        <p:nvSpPr>
          <p:cNvPr id="136196" name="Rectangle 2"/>
          <p:cNvSpPr txBox="1">
            <a:spLocks noChangeArrowheads="1"/>
          </p:cNvSpPr>
          <p:nvPr/>
        </p:nvSpPr>
        <p:spPr bwMode="auto">
          <a:xfrm>
            <a:off x="2262188" y="-1588"/>
            <a:ext cx="68818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de-DE" sz="2200" b="1" dirty="0" smtClean="0">
                <a:solidFill>
                  <a:srgbClr val="FFFFFF"/>
                </a:solidFill>
              </a:rPr>
              <a:t>Outline</a:t>
            </a:r>
            <a:endParaRPr lang="en-GB" altLang="de-DE" sz="2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664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9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1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2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ACER new presentation template">
  <a:themeElements>
    <a:clrScheme name="Personnalisé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70C0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ACER new presentation template</Template>
  <TotalTime>3172</TotalTime>
  <Words>1137</Words>
  <Application>Microsoft Office PowerPoint</Application>
  <PresentationFormat>On-screen Show (4:3)</PresentationFormat>
  <Paragraphs>330</Paragraphs>
  <Slides>23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23</vt:i4>
      </vt:variant>
    </vt:vector>
  </HeadingPairs>
  <TitlesOfParts>
    <vt:vector size="46" baseType="lpstr">
      <vt:lpstr>ＭＳ Ｐゴシック</vt:lpstr>
      <vt:lpstr>ＭＳ Ｐゴシック</vt:lpstr>
      <vt:lpstr>Arial</vt:lpstr>
      <vt:lpstr>Calibri</vt:lpstr>
      <vt:lpstr>Trebuchet MS</vt:lpstr>
      <vt:lpstr>Verdana</vt:lpstr>
      <vt:lpstr>Wingdings</vt:lpstr>
      <vt:lpstr>ACER new presentation template</vt:lpstr>
      <vt:lpstr>Custom Design</vt:lpstr>
      <vt:lpstr>Office Theme</vt:lpstr>
      <vt:lpstr>1_ACER new presentation template</vt:lpstr>
      <vt:lpstr>2_ACER new presentation template</vt:lpstr>
      <vt:lpstr>3_ACER new presentation template</vt:lpstr>
      <vt:lpstr>4_ACER new presentation template</vt:lpstr>
      <vt:lpstr>5_ACER new presentation template</vt:lpstr>
      <vt:lpstr>6_ACER new presentation template</vt:lpstr>
      <vt:lpstr>7_ACER new presentation template</vt:lpstr>
      <vt:lpstr>8_ACER new presentation template</vt:lpstr>
      <vt:lpstr>9_ACER new presentation template</vt:lpstr>
      <vt:lpstr>10_ACER new presentation template</vt:lpstr>
      <vt:lpstr>11_ACER new presentation template</vt:lpstr>
      <vt:lpstr>1_Office Theme</vt:lpstr>
      <vt:lpstr>12_ACER new presentation template</vt:lpstr>
      <vt:lpstr> Technical Implementation of REMIT – A practical approach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Implementation of REMIT - A practical approach</dc:title>
  <dc:creator>Sofronis PAPAGEORGIOU (ACER)</dc:creator>
  <cp:lastModifiedBy>Sofronis PAPAGEORGIOU (ACER)</cp:lastModifiedBy>
  <cp:revision>896</cp:revision>
  <cp:lastPrinted>2015-09-07T14:01:59Z</cp:lastPrinted>
  <dcterms:created xsi:type="dcterms:W3CDTF">2011-11-28T15:46:36Z</dcterms:created>
  <dcterms:modified xsi:type="dcterms:W3CDTF">2016-02-04T11:58:12Z</dcterms:modified>
</cp:coreProperties>
</file>