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6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7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8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9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10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11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2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theme/theme13.xml" ContentType="application/vnd.openxmlformats-officedocument.theme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14.xml" ContentType="application/vnd.openxmlformats-officedocument.theme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5.xml" ContentType="application/vnd.openxmlformats-officedocument.theme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6.xml" ContentType="application/vnd.openxmlformats-officedocument.theme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heme/theme17.xml" ContentType="application/vnd.openxmlformats-officedocument.theme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700" r:id="rId5"/>
    <p:sldMasterId id="2147483707" r:id="rId6"/>
    <p:sldMasterId id="2147483715" r:id="rId7"/>
    <p:sldMasterId id="2147483722" r:id="rId8"/>
    <p:sldMasterId id="2147483735" r:id="rId9"/>
    <p:sldMasterId id="2147483746" r:id="rId10"/>
    <p:sldMasterId id="2147483758" r:id="rId11"/>
    <p:sldMasterId id="2147483771" r:id="rId12"/>
    <p:sldMasterId id="2147483784" r:id="rId13"/>
    <p:sldMasterId id="2147483791" r:id="rId14"/>
    <p:sldMasterId id="2147483803" r:id="rId15"/>
    <p:sldMasterId id="2147483816" r:id="rId16"/>
    <p:sldMasterId id="2147483853" r:id="rId17"/>
    <p:sldMasterId id="2147483866" r:id="rId18"/>
    <p:sldMasterId id="2147483879" r:id="rId19"/>
    <p:sldMasterId id="2147483891" r:id="rId20"/>
    <p:sldMasterId id="2147483902" r:id="rId21"/>
  </p:sldMasterIdLst>
  <p:notesMasterIdLst>
    <p:notesMasterId r:id="rId27"/>
  </p:notesMasterIdLst>
  <p:handoutMasterIdLst>
    <p:handoutMasterId r:id="rId28"/>
  </p:handoutMasterIdLst>
  <p:sldIdLst>
    <p:sldId id="715" r:id="rId22"/>
    <p:sldId id="757" r:id="rId23"/>
    <p:sldId id="776" r:id="rId24"/>
    <p:sldId id="777" r:id="rId25"/>
    <p:sldId id="713" r:id="rId26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ncent Scherrer" initials="VSC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1022"/>
    <a:srgbClr val="829824"/>
    <a:srgbClr val="000000"/>
    <a:srgbClr val="1F4484"/>
    <a:srgbClr val="B1C7E1"/>
    <a:srgbClr val="BFBFBF"/>
    <a:srgbClr val="3E6CA4"/>
    <a:srgbClr val="6B95C7"/>
    <a:srgbClr val="000579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13" autoAdjust="0"/>
    <p:restoredTop sz="98224" autoAdjust="0"/>
  </p:normalViewPr>
  <p:slideViewPr>
    <p:cSldViewPr>
      <p:cViewPr varScale="1">
        <p:scale>
          <a:sx n="111" d="100"/>
          <a:sy n="111" d="100"/>
        </p:scale>
        <p:origin x="-153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62"/>
    </p:cViewPr>
  </p:sorterViewPr>
  <p:notesViewPr>
    <p:cSldViewPr>
      <p:cViewPr varScale="1">
        <p:scale>
          <a:sx n="85" d="100"/>
          <a:sy n="85" d="100"/>
        </p:scale>
        <p:origin x="-3024" y="-8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slide" Target="slides/slide5.xml"/><Relationship Id="rId3" Type="http://schemas.openxmlformats.org/officeDocument/2006/relationships/customXml" Target="../customXml/item3.xml"/><Relationship Id="rId21" Type="http://schemas.openxmlformats.org/officeDocument/2006/relationships/slideMaster" Target="slideMasters/slideMaster18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4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Master" Target="slideMasters/slideMaster17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3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2.xml"/><Relationship Id="rId28" Type="http://schemas.openxmlformats.org/officeDocument/2006/relationships/handoutMaster" Target="handoutMasters/handoutMaster1.xml"/><Relationship Id="rId10" Type="http://schemas.openxmlformats.org/officeDocument/2006/relationships/slideMaster" Target="slideMasters/slideMaster7.xml"/><Relationship Id="rId19" Type="http://schemas.openxmlformats.org/officeDocument/2006/relationships/slideMaster" Target="slideMasters/slideMaster16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8CFCF4F-E7B9-4B8E-ADF6-9028043023D1}" type="datetime1">
              <a:rPr lang="fr-FR"/>
              <a:pPr>
                <a:defRPr/>
              </a:pPr>
              <a:t>04/02/2016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79509CD-62CF-4D94-928B-D790620A6EA5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51169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5DB1AA2-2630-437E-B348-6E2E9750D163}" type="datetime1">
              <a:rPr lang="fr-FR"/>
              <a:pPr>
                <a:defRPr/>
              </a:pPr>
              <a:t>04/02/2016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BE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BE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15D7753-1580-4264-89D1-13C02C8B185B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23476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2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2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2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2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2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2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2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5.xml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5.xml"/></Relationships>
</file>

<file path=ppt/slideLayouts/_rels/slideLayout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5.xml"/></Relationships>
</file>

<file path=ppt/slideLayouts/_rels/slideLayout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5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5.xml"/></Relationships>
</file>

<file path=ppt/slideLayouts/_rels/slideLayout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6.xml"/></Relationships>
</file>

<file path=ppt/slideLayouts/_rels/slideLayout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6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6.xml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6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6.xml"/></Relationships>
</file>

<file path=ppt/slideLayouts/_rels/slideLayout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8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1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1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1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1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" y="0"/>
            <a:ext cx="9098089" cy="685800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smtClean="0"/>
              <a:t>Name: ENTSOG representative</a:t>
            </a:r>
            <a:br>
              <a:rPr lang="en-GB" noProof="0" smtClean="0"/>
            </a:br>
            <a:r>
              <a:rPr lang="en-GB" noProof="0" smtClean="0"/>
              <a:t>Position: Adviser/EGM/President</a:t>
            </a:r>
            <a:endParaRPr lang="en-GB" noProof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259632" y="3789363"/>
            <a:ext cx="6768752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smtClean="0"/>
              <a:t>&lt;Place&gt; -- DD Month YYYY</a:t>
            </a:r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 smtClean="0"/>
              <a:t>XY</a:t>
            </a:r>
            <a:br>
              <a:rPr lang="en-GB" sz="1200" dirty="0" smtClean="0"/>
            </a:br>
            <a:r>
              <a:rPr lang="en-GB" sz="1200" dirty="0" smtClean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ENTSOG -- European Network of Transmission System Operators for Gas</a:t>
            </a:r>
            <a:b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</a:br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Avenue de </a:t>
            </a:r>
            <a:r>
              <a:rPr lang="en-GB" sz="1200" b="0" kern="1200" baseline="0" dirty="0" err="1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Cortenbergh</a:t>
            </a:r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 100, B-1000 Brussels</a:t>
            </a:r>
            <a:endParaRPr lang="en-GB" sz="1200" b="0" kern="1200" baseline="0" dirty="0">
              <a:solidFill>
                <a:srgbClr val="000000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EML:</a:t>
            </a:r>
          </a:p>
          <a:p>
            <a:pPr algn="l"/>
            <a:r>
              <a:rPr lang="de-DE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WWW: </a:t>
            </a:r>
            <a:r>
              <a:rPr lang="de-DE" sz="1200" b="0" u="sng" kern="1200" baseline="0" dirty="0" smtClean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www.entsog.eu</a:t>
            </a:r>
            <a:endParaRPr lang="en-GB" sz="1200" b="0" u="sng" kern="1200" baseline="0" dirty="0">
              <a:solidFill>
                <a:schemeClr val="tx1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smtClean="0"/>
              <a:t>x.y@entsog.eu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38665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0"/>
            <a:ext cx="9099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4"/>
          <p:cNvSpPr>
            <a:spLocks noGrp="1"/>
          </p:cNvSpPr>
          <p:nvPr>
            <p:ph type="ctrTitle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1115616" y="3789363"/>
            <a:ext cx="7056784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38766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95288" y="549275"/>
          <a:ext cx="8064500" cy="5289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138"/>
                <a:gridCol w="494006"/>
                <a:gridCol w="494006"/>
                <a:gridCol w="494006"/>
                <a:gridCol w="1178496"/>
                <a:gridCol w="1178496"/>
                <a:gridCol w="1993352"/>
              </a:tblGrid>
              <a:tr h="365649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9" marB="4566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9" marB="4566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9" marB="4566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9" marB="4566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9" marB="4566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9" marB="4566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9" marB="4566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3353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12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B240E39-CA16-4F4C-94D1-F6C8570084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83176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55AEC5F0-1EF3-4790-B91B-7A20AACC64F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573387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B42FB9E-BD6A-43DE-B533-C8F88A9DE39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263815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34FF60B1-0D2B-4685-8F31-EC6C33BF552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838158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C0D63005-8D11-4B49-8BC0-CA24CD4E6A4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664626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899195"/>
            <a:ext cx="4404870" cy="49780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A7736C2-296A-4B76-AD3A-11ED95608B7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572325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64E1C9B-0759-42B5-A2DE-9371E515A2B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65013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E6291AA-2F62-44D3-B19B-2C72F3F5003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908948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en-US" noProof="0" smtClean="0"/>
              <a:t>Click icon to add table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FAD825A4-1B13-474B-A6E2-C9ADD79FBC9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3446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187" y="1150938"/>
            <a:ext cx="8132762" cy="395287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187" y="1798637"/>
            <a:ext cx="8132762" cy="4714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11187" y="6578600"/>
            <a:ext cx="8132762" cy="20796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880350" y="481012"/>
            <a:ext cx="881062" cy="207962"/>
          </a:xfrm>
          <a:prstGeom prst="rect">
            <a:avLst/>
          </a:prstGeom>
        </p:spPr>
        <p:txBody>
          <a:bodyPr/>
          <a:lstStyle/>
          <a:p>
            <a:fld id="{94933D9D-BD91-4067-BA7F-81224354500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836978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re 1"/>
          <p:cNvSpPr txBox="1">
            <a:spLocks/>
          </p:cNvSpPr>
          <p:nvPr userDrawn="1"/>
        </p:nvSpPr>
        <p:spPr>
          <a:xfrm>
            <a:off x="468313" y="2349500"/>
            <a:ext cx="828040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GB" dirty="0" smtClean="0">
                <a:solidFill>
                  <a:srgbClr val="1F4484"/>
                </a:solidFill>
              </a:rPr>
              <a:t>Thank You for Your Attention</a:t>
            </a:r>
            <a:endParaRPr lang="en-GB" dirty="0">
              <a:solidFill>
                <a:srgbClr val="1F4484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 userDrawn="1"/>
        </p:nvSpPr>
        <p:spPr>
          <a:xfrm>
            <a:off x="2268538" y="4581525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</a:t>
            </a:r>
            <a:r>
              <a:rPr lang="en-GB" sz="1200" b="0" dirty="0" err="1" smtClean="0">
                <a:solidFill>
                  <a:srgbClr val="000000"/>
                </a:solidFill>
              </a:rPr>
              <a:t>Cortenbergh</a:t>
            </a:r>
            <a:r>
              <a:rPr lang="en-GB" sz="1200" b="0" dirty="0" smtClean="0">
                <a:solidFill>
                  <a:srgbClr val="000000"/>
                </a:solidFill>
              </a:rPr>
              <a:t>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8538" y="5192713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>
              <a:defRPr/>
            </a:pPr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>
                <a:solidFill>
                  <a:srgbClr val="1F4484"/>
                </a:solidFill>
              </a:rPr>
              <a:t>www.entsog.eu</a:t>
            </a:r>
            <a:endParaRPr lang="en-GB" sz="1200" b="0" u="sng" dirty="0">
              <a:solidFill>
                <a:srgbClr val="1F4484"/>
              </a:solidFill>
            </a:endParaRPr>
          </a:p>
        </p:txBody>
      </p:sp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92961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" y="0"/>
            <a:ext cx="9098089" cy="685800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smtClean="0"/>
              <a:t>Name: ENTSOG representative</a:t>
            </a:r>
            <a:br>
              <a:rPr lang="en-GB" noProof="0" smtClean="0"/>
            </a:br>
            <a:r>
              <a:rPr lang="en-GB" noProof="0" smtClean="0"/>
              <a:t>Position: Adviser/EGM/President</a:t>
            </a:r>
            <a:endParaRPr lang="en-GB" noProof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115616" y="3789363"/>
            <a:ext cx="7056784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smtClean="0"/>
              <a:t>&lt;Place&gt; -- DD Month YYYY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91768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 DRA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" y="0"/>
            <a:ext cx="9098089" cy="685800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smtClean="0"/>
              <a:t>Name: ENTSOG representative</a:t>
            </a:r>
            <a:br>
              <a:rPr lang="en-GB" noProof="0" smtClean="0"/>
            </a:br>
            <a:r>
              <a:rPr lang="en-GB" noProof="0" smtClean="0"/>
              <a:t>Position: Adviser/EGM/President</a:t>
            </a:r>
            <a:endParaRPr lang="en-GB" noProof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115616" y="3789363"/>
            <a:ext cx="7056784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8" name="PowerPlusWaterMarkObject357831064"/>
          <p:cNvSpPr>
            <a:spLocks noChangeArrowheads="1" noChangeShapeType="1" noTextEdit="1"/>
          </p:cNvSpPr>
          <p:nvPr userDrawn="1"/>
        </p:nvSpPr>
        <p:spPr bwMode="auto">
          <a:xfrm rot="18900000">
            <a:off x="2492521" y="2133515"/>
            <a:ext cx="4365548" cy="224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00" dirty="0" smtClean="0">
                <a:solidFill>
                  <a:srgbClr val="C0C0C0">
                    <a:alpha val="50000"/>
                  </a:srgbClr>
                </a:solidFill>
              </a:rPr>
              <a:t>DRAFT</a:t>
            </a:r>
            <a:endParaRPr lang="en-US" sz="100" dirty="0">
              <a:solidFill>
                <a:srgbClr val="C0C0C0">
                  <a:alpha val="50000"/>
                </a:srgbClr>
              </a:solidFill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smtClean="0"/>
              <a:t>&lt;Place&gt; -- DD Month YYYY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26863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48533118"/>
              </p:ext>
            </p:extLst>
          </p:nvPr>
        </p:nvGraphicFramePr>
        <p:xfrm>
          <a:off x="395536" y="548680"/>
          <a:ext cx="8064896" cy="5290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494030"/>
                <a:gridCol w="494030"/>
                <a:gridCol w="494030"/>
                <a:gridCol w="1178554"/>
                <a:gridCol w="1178554"/>
                <a:gridCol w="1993450"/>
              </a:tblGrid>
              <a:tr h="296752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0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7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3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969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507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DRA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PowerPlusWaterMarkObject357831064"/>
          <p:cNvSpPr>
            <a:spLocks noChangeArrowheads="1" noChangeShapeType="1" noTextEdit="1"/>
          </p:cNvSpPr>
          <p:nvPr userDrawn="1"/>
        </p:nvSpPr>
        <p:spPr bwMode="auto">
          <a:xfrm rot="18900000">
            <a:off x="2492521" y="2133515"/>
            <a:ext cx="4365548" cy="224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00" dirty="0" smtClean="0">
                <a:solidFill>
                  <a:srgbClr val="C0C0C0">
                    <a:alpha val="50000"/>
                  </a:srgbClr>
                </a:solidFill>
              </a:rPr>
              <a:t>DRAFT</a:t>
            </a:r>
            <a:endParaRPr lang="en-US" sz="100" dirty="0">
              <a:solidFill>
                <a:srgbClr val="C0C0C0">
                  <a:alpha val="50000"/>
                </a:srgbClr>
              </a:solidFill>
            </a:endParaRPr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422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186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RA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PowerPlusWaterMarkObject357831064"/>
          <p:cNvSpPr>
            <a:spLocks noChangeArrowheads="1" noChangeShapeType="1" noTextEdit="1"/>
          </p:cNvSpPr>
          <p:nvPr userDrawn="1"/>
        </p:nvSpPr>
        <p:spPr bwMode="auto">
          <a:xfrm rot="18900000">
            <a:off x="2492521" y="2133515"/>
            <a:ext cx="4365548" cy="224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00" dirty="0" smtClean="0">
                <a:solidFill>
                  <a:srgbClr val="C0C0C0">
                    <a:alpha val="50000"/>
                  </a:srgbClr>
                </a:solidFill>
              </a:rPr>
              <a:t>DRAFT</a:t>
            </a:r>
            <a:endParaRPr lang="en-US" sz="100" dirty="0">
              <a:solidFill>
                <a:srgbClr val="C0C0C0">
                  <a:alpha val="50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140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 + Alt + 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kern="1200" spc="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spcBef>
                <a:spcPts val="300"/>
              </a:spcBef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 smtClean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577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630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0"/>
            <a:ext cx="9099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2000" y="2530479"/>
            <a:ext cx="7930800" cy="856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00" b="1" i="0" baseline="0">
                <a:solidFill>
                  <a:srgbClr val="2A3F82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149200" y="5263200"/>
            <a:ext cx="4856400" cy="831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100" b="1" baseline="0">
                <a:solidFill>
                  <a:schemeClr val="tx1"/>
                </a:solidFill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053123140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 DRA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9" name="PowerPlusWaterMarkObject357831064"/>
          <p:cNvSpPr>
            <a:spLocks noChangeArrowheads="1" noChangeShapeType="1" noTextEdit="1"/>
          </p:cNvSpPr>
          <p:nvPr userDrawn="1"/>
        </p:nvSpPr>
        <p:spPr bwMode="auto">
          <a:xfrm rot="18900000">
            <a:off x="2492521" y="2133515"/>
            <a:ext cx="4365548" cy="224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00" dirty="0" smtClean="0">
                <a:solidFill>
                  <a:srgbClr val="C0C0C0">
                    <a:alpha val="50000"/>
                  </a:srgbClr>
                </a:solidFill>
              </a:rPr>
              <a:t>DRAFT</a:t>
            </a:r>
            <a:endParaRPr lang="en-US" sz="100" dirty="0">
              <a:solidFill>
                <a:srgbClr val="C0C0C0">
                  <a:alpha val="50000"/>
                </a:srgb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079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4404870" cy="49780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spcBef>
                <a:spcPts val="300"/>
              </a:spcBef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noProof="0" dirty="0" smtClean="0"/>
              <a:t>Diff. bullet levels with: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Shift+Alt+rightArrow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384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spcAft>
                <a:spcPts val="300"/>
              </a:spcAft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272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 DRA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3" name="PowerPlusWaterMarkObject357831064"/>
          <p:cNvSpPr>
            <a:spLocks noChangeArrowheads="1" noChangeShapeType="1" noTextEdit="1"/>
          </p:cNvSpPr>
          <p:nvPr userDrawn="1"/>
        </p:nvSpPr>
        <p:spPr bwMode="auto">
          <a:xfrm rot="18900000">
            <a:off x="2492521" y="2133515"/>
            <a:ext cx="4365548" cy="224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00" dirty="0" smtClean="0">
                <a:solidFill>
                  <a:srgbClr val="C0C0C0">
                    <a:alpha val="50000"/>
                  </a:srgbClr>
                </a:solidFill>
              </a:rPr>
              <a:t>DRAFT</a:t>
            </a:r>
            <a:endParaRPr lang="en-US" sz="100" dirty="0">
              <a:solidFill>
                <a:srgbClr val="C0C0C0">
                  <a:alpha val="50000"/>
                </a:srgb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243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24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DRA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8" name="PowerPlusWaterMarkObject357831064"/>
          <p:cNvSpPr>
            <a:spLocks noChangeArrowheads="1" noChangeShapeType="1" noTextEdit="1"/>
          </p:cNvSpPr>
          <p:nvPr userDrawn="1"/>
        </p:nvSpPr>
        <p:spPr bwMode="auto">
          <a:xfrm rot="18900000">
            <a:off x="2492521" y="2133515"/>
            <a:ext cx="4365548" cy="224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00" dirty="0" smtClean="0">
                <a:solidFill>
                  <a:srgbClr val="C0C0C0">
                    <a:alpha val="50000"/>
                  </a:srgbClr>
                </a:solidFill>
              </a:rPr>
              <a:t>DRAFT</a:t>
            </a:r>
            <a:endParaRPr lang="en-US" sz="100" dirty="0">
              <a:solidFill>
                <a:srgbClr val="C0C0C0">
                  <a:alpha val="50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231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441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DRA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sp>
        <p:nvSpPr>
          <p:cNvPr id="8" name="PowerPlusWaterMarkObject357831064"/>
          <p:cNvSpPr>
            <a:spLocks noChangeArrowheads="1" noChangeShapeType="1" noTextEdit="1"/>
          </p:cNvSpPr>
          <p:nvPr userDrawn="1"/>
        </p:nvSpPr>
        <p:spPr bwMode="auto">
          <a:xfrm rot="18900000">
            <a:off x="2492521" y="2133515"/>
            <a:ext cx="4365548" cy="224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00" dirty="0" smtClean="0">
                <a:solidFill>
                  <a:srgbClr val="C0C0C0">
                    <a:alpha val="50000"/>
                  </a:srgbClr>
                </a:solidFill>
              </a:rPr>
              <a:t>DRAFT</a:t>
            </a:r>
            <a:endParaRPr lang="en-US" sz="100" dirty="0">
              <a:solidFill>
                <a:srgbClr val="C0C0C0">
                  <a:alpha val="50000"/>
                </a:srgb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727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 smtClean="0"/>
              <a:t>XY</a:t>
            </a:r>
            <a:br>
              <a:rPr lang="en-GB" sz="1200" dirty="0" smtClean="0"/>
            </a:br>
            <a:r>
              <a:rPr lang="en-GB" sz="1200" dirty="0" smtClean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>
                <a:solidFill>
                  <a:srgbClr val="1F4484"/>
                </a:solidFill>
              </a:rPr>
              <a:t>Thank You for Your Attention</a:t>
            </a:r>
            <a:endParaRPr lang="en-GB" dirty="0">
              <a:solidFill>
                <a:srgbClr val="1F4484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</a:t>
            </a:r>
            <a:r>
              <a:rPr lang="en-GB" sz="1200" b="0" dirty="0" err="1" smtClean="0">
                <a:solidFill>
                  <a:srgbClr val="000000"/>
                </a:solidFill>
              </a:rPr>
              <a:t>Cortenbergh</a:t>
            </a:r>
            <a:r>
              <a:rPr lang="en-GB" sz="1200" b="0" dirty="0" smtClean="0">
                <a:solidFill>
                  <a:srgbClr val="000000"/>
                </a:solidFill>
              </a:rPr>
              <a:t>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/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>
                <a:solidFill>
                  <a:srgbClr val="1F4484"/>
                </a:solidFill>
              </a:rPr>
              <a:t>www.entsog.eu</a:t>
            </a:r>
            <a:endParaRPr lang="en-GB" sz="1200" b="0" u="sng" dirty="0">
              <a:solidFill>
                <a:srgbClr val="1F4484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smtClean="0"/>
              <a:t>x.y@entsog.eu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09521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395" y="2130933"/>
            <a:ext cx="7771211" cy="146914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391" y="3886700"/>
            <a:ext cx="6401219" cy="1752767"/>
          </a:xfrm>
        </p:spPr>
        <p:txBody>
          <a:bodyPr/>
          <a:lstStyle>
            <a:lvl1pPr marL="0" indent="0" algn="ctr">
              <a:buNone/>
              <a:defRPr/>
            </a:lvl1pPr>
            <a:lvl2pPr marL="414772" indent="0" algn="ctr">
              <a:buNone/>
              <a:defRPr/>
            </a:lvl2pPr>
            <a:lvl3pPr marL="829544" indent="0" algn="ctr">
              <a:buNone/>
              <a:defRPr/>
            </a:lvl3pPr>
            <a:lvl4pPr marL="1244316" indent="0" algn="ctr">
              <a:buNone/>
              <a:defRPr/>
            </a:lvl4pPr>
            <a:lvl5pPr marL="1659087" indent="0" algn="ctr">
              <a:buNone/>
              <a:defRPr/>
            </a:lvl5pPr>
            <a:lvl6pPr marL="2073859" indent="0" algn="ctr">
              <a:buNone/>
              <a:defRPr/>
            </a:lvl6pPr>
            <a:lvl7pPr marL="2488631" indent="0" algn="ctr">
              <a:buNone/>
              <a:defRPr/>
            </a:lvl7pPr>
            <a:lvl8pPr marL="2903403" indent="0" algn="ctr">
              <a:buNone/>
              <a:defRPr/>
            </a:lvl8pPr>
            <a:lvl9pPr marL="3318175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85565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2"/>
          <p:cNvGrpSpPr>
            <a:grpSpLocks/>
          </p:cNvGrpSpPr>
          <p:nvPr userDrawn="1"/>
        </p:nvGrpSpPr>
        <p:grpSpPr bwMode="auto">
          <a:xfrm>
            <a:off x="3856038" y="6149975"/>
            <a:ext cx="1073150" cy="571500"/>
            <a:chOff x="3856032" y="6149994"/>
            <a:chExt cx="1073158" cy="571500"/>
          </a:xfrm>
        </p:grpSpPr>
        <p:pic>
          <p:nvPicPr>
            <p:cNvPr id="6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 userDrawn="1"/>
          </p:nvSpPr>
          <p:spPr>
            <a:xfrm>
              <a:off x="4071934" y="6559569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1"/>
          </p:nvPr>
        </p:nvSpPr>
        <p:spPr>
          <a:xfrm>
            <a:off x="457199" y="900000"/>
            <a:ext cx="8280000" cy="4140000"/>
          </a:xfrm>
          <a:prstGeom prst="rect">
            <a:avLst/>
          </a:prstGeom>
        </p:spPr>
        <p:txBody>
          <a:bodyPr/>
          <a:lstStyle>
            <a:lvl1pPr>
              <a:buNone/>
              <a:defRPr lang="fr-BE" sz="2200" kern="600" baseline="0" smtClean="0">
                <a:solidFill>
                  <a:schemeClr val="tx1"/>
                </a:solidFill>
                <a:ea typeface="ＭＳ Ｐゴシック"/>
              </a:defRPr>
            </a:lvl1pPr>
            <a:lvl2pPr>
              <a:buNone/>
              <a:defRPr lang="fr-BE" sz="1600" kern="600" baseline="0" smtClean="0">
                <a:solidFill>
                  <a:schemeClr val="tx1"/>
                </a:solidFill>
                <a:ea typeface="ＭＳ Ｐゴシック"/>
              </a:defRPr>
            </a:lvl2pPr>
            <a:lvl3pPr>
              <a:buFont typeface="Courier New" pitchFamily="49" charset="0"/>
              <a:buNone/>
              <a:defRPr lang="fr-BE" sz="1600" kern="600" baseline="0" dirty="0" smtClean="0">
                <a:solidFill>
                  <a:schemeClr val="tx1"/>
                </a:solidFill>
                <a:ea typeface="ＭＳ Ｐゴシック"/>
              </a:defRPr>
            </a:lvl3pPr>
            <a:lvl4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 smtClean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DC39464B-35C0-4E9F-B0EA-B6456D9BC8F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943550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3218184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741" y="4407428"/>
            <a:ext cx="7772609" cy="136109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741" y="2906772"/>
            <a:ext cx="7772609" cy="1500656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72" indent="0">
              <a:buNone/>
              <a:defRPr sz="1600"/>
            </a:lvl2pPr>
            <a:lvl3pPr marL="829544" indent="0">
              <a:buNone/>
              <a:defRPr sz="1500"/>
            </a:lvl3pPr>
            <a:lvl4pPr marL="1244316" indent="0">
              <a:buNone/>
              <a:defRPr sz="1300"/>
            </a:lvl4pPr>
            <a:lvl5pPr marL="1659087" indent="0">
              <a:buNone/>
              <a:defRPr sz="1300"/>
            </a:lvl5pPr>
            <a:lvl6pPr marL="2073859" indent="0">
              <a:buNone/>
              <a:defRPr sz="1300"/>
            </a:lvl6pPr>
            <a:lvl7pPr marL="2488631" indent="0">
              <a:buNone/>
              <a:defRPr sz="1300"/>
            </a:lvl7pPr>
            <a:lvl8pPr marL="2903403" indent="0">
              <a:buNone/>
              <a:defRPr sz="1300"/>
            </a:lvl8pPr>
            <a:lvl9pPr marL="3318175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7202079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019" y="1659727"/>
            <a:ext cx="4244180" cy="456049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402" y="1659727"/>
            <a:ext cx="4245579" cy="456049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2751732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31" y="274621"/>
            <a:ext cx="8229739" cy="1143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31" y="1535172"/>
            <a:ext cx="4040079" cy="6392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72" indent="0">
              <a:buNone/>
              <a:defRPr sz="1800" b="1"/>
            </a:lvl2pPr>
            <a:lvl3pPr marL="829544" indent="0">
              <a:buNone/>
              <a:defRPr sz="1600" b="1"/>
            </a:lvl3pPr>
            <a:lvl4pPr marL="1244316" indent="0">
              <a:buNone/>
              <a:defRPr sz="1500" b="1"/>
            </a:lvl4pPr>
            <a:lvl5pPr marL="1659087" indent="0">
              <a:buNone/>
              <a:defRPr sz="1500" b="1"/>
            </a:lvl5pPr>
            <a:lvl6pPr marL="2073859" indent="0">
              <a:buNone/>
              <a:defRPr sz="1500" b="1"/>
            </a:lvl6pPr>
            <a:lvl7pPr marL="2488631" indent="0">
              <a:buNone/>
              <a:defRPr sz="1500" b="1"/>
            </a:lvl7pPr>
            <a:lvl8pPr marL="2903403" indent="0">
              <a:buNone/>
              <a:defRPr sz="1500" b="1"/>
            </a:lvl8pPr>
            <a:lvl9pPr marL="3318175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31" y="2174452"/>
            <a:ext cx="4040079" cy="395122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93" y="1535172"/>
            <a:ext cx="4041477" cy="6392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72" indent="0">
              <a:buNone/>
              <a:defRPr sz="1800" b="1"/>
            </a:lvl2pPr>
            <a:lvl3pPr marL="829544" indent="0">
              <a:buNone/>
              <a:defRPr sz="1600" b="1"/>
            </a:lvl3pPr>
            <a:lvl4pPr marL="1244316" indent="0">
              <a:buNone/>
              <a:defRPr sz="1500" b="1"/>
            </a:lvl4pPr>
            <a:lvl5pPr marL="1659087" indent="0">
              <a:buNone/>
              <a:defRPr sz="1500" b="1"/>
            </a:lvl5pPr>
            <a:lvl6pPr marL="2073859" indent="0">
              <a:buNone/>
              <a:defRPr sz="1500" b="1"/>
            </a:lvl6pPr>
            <a:lvl7pPr marL="2488631" indent="0">
              <a:buNone/>
              <a:defRPr sz="1500" b="1"/>
            </a:lvl7pPr>
            <a:lvl8pPr marL="2903403" indent="0">
              <a:buNone/>
              <a:defRPr sz="1500" b="1"/>
            </a:lvl8pPr>
            <a:lvl9pPr marL="3318175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93" y="2174452"/>
            <a:ext cx="4041477" cy="395122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8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7119646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7084811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3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46088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31" y="273120"/>
            <a:ext cx="3008391" cy="116150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562" y="273120"/>
            <a:ext cx="5112308" cy="5852560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31" y="1434628"/>
            <a:ext cx="3008391" cy="4691052"/>
          </a:xfrm>
        </p:spPr>
        <p:txBody>
          <a:bodyPr/>
          <a:lstStyle>
            <a:lvl1pPr marL="0" indent="0">
              <a:buNone/>
              <a:defRPr sz="1300"/>
            </a:lvl1pPr>
            <a:lvl2pPr marL="414772" indent="0">
              <a:buNone/>
              <a:defRPr sz="1100"/>
            </a:lvl2pPr>
            <a:lvl3pPr marL="829544" indent="0">
              <a:buNone/>
              <a:defRPr sz="900"/>
            </a:lvl3pPr>
            <a:lvl4pPr marL="1244316" indent="0">
              <a:buNone/>
              <a:defRPr sz="800"/>
            </a:lvl4pPr>
            <a:lvl5pPr marL="1659087" indent="0">
              <a:buNone/>
              <a:defRPr sz="800"/>
            </a:lvl5pPr>
            <a:lvl6pPr marL="2073859" indent="0">
              <a:buNone/>
              <a:defRPr sz="800"/>
            </a:lvl6pPr>
            <a:lvl7pPr marL="2488631" indent="0">
              <a:buNone/>
              <a:defRPr sz="800"/>
            </a:lvl7pPr>
            <a:lvl8pPr marL="2903403" indent="0">
              <a:buNone/>
              <a:defRPr sz="800"/>
            </a:lvl8pPr>
            <a:lvl9pPr marL="3318175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8719959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74" y="4800601"/>
            <a:ext cx="5486959" cy="56724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74" y="612268"/>
            <a:ext cx="5486959" cy="4114800"/>
          </a:xfrm>
        </p:spPr>
        <p:txBody>
          <a:bodyPr/>
          <a:lstStyle>
            <a:lvl1pPr marL="0" indent="0">
              <a:buNone/>
              <a:defRPr sz="2900"/>
            </a:lvl1pPr>
            <a:lvl2pPr marL="414772" indent="0">
              <a:buNone/>
              <a:defRPr sz="2500"/>
            </a:lvl2pPr>
            <a:lvl3pPr marL="829544" indent="0">
              <a:buNone/>
              <a:defRPr sz="2200"/>
            </a:lvl3pPr>
            <a:lvl4pPr marL="1244316" indent="0">
              <a:buNone/>
              <a:defRPr sz="1800"/>
            </a:lvl4pPr>
            <a:lvl5pPr marL="1659087" indent="0">
              <a:buNone/>
              <a:defRPr sz="1800"/>
            </a:lvl5pPr>
            <a:lvl6pPr marL="2073859" indent="0">
              <a:buNone/>
              <a:defRPr sz="1800"/>
            </a:lvl6pPr>
            <a:lvl7pPr marL="2488631" indent="0">
              <a:buNone/>
              <a:defRPr sz="1800"/>
            </a:lvl7pPr>
            <a:lvl8pPr marL="2903403" indent="0">
              <a:buNone/>
              <a:defRPr sz="1800"/>
            </a:lvl8pPr>
            <a:lvl9pPr marL="3318175" indent="0">
              <a:buNone/>
              <a:defRPr sz="18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74" y="5367849"/>
            <a:ext cx="5486959" cy="804352"/>
          </a:xfrm>
        </p:spPr>
        <p:txBody>
          <a:bodyPr/>
          <a:lstStyle>
            <a:lvl1pPr marL="0" indent="0">
              <a:buNone/>
              <a:defRPr sz="1300"/>
            </a:lvl1pPr>
            <a:lvl2pPr marL="414772" indent="0">
              <a:buNone/>
              <a:defRPr sz="1100"/>
            </a:lvl2pPr>
            <a:lvl3pPr marL="829544" indent="0">
              <a:buNone/>
              <a:defRPr sz="900"/>
            </a:lvl3pPr>
            <a:lvl4pPr marL="1244316" indent="0">
              <a:buNone/>
              <a:defRPr sz="800"/>
            </a:lvl4pPr>
            <a:lvl5pPr marL="1659087" indent="0">
              <a:buNone/>
              <a:defRPr sz="800"/>
            </a:lvl5pPr>
            <a:lvl6pPr marL="2073859" indent="0">
              <a:buNone/>
              <a:defRPr sz="800"/>
            </a:lvl6pPr>
            <a:lvl7pPr marL="2488631" indent="0">
              <a:buNone/>
              <a:defRPr sz="800"/>
            </a:lvl7pPr>
            <a:lvl8pPr marL="2903403" indent="0">
              <a:buNone/>
              <a:defRPr sz="800"/>
            </a:lvl8pPr>
            <a:lvl9pPr marL="3318175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52056002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04481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8341" y="910899"/>
            <a:ext cx="2155641" cy="53093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019" y="910899"/>
            <a:ext cx="6334118" cy="530932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208102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"/>
          <p:cNvGrpSpPr>
            <a:grpSpLocks/>
          </p:cNvGrpSpPr>
          <p:nvPr userDrawn="1"/>
        </p:nvGrpSpPr>
        <p:grpSpPr bwMode="auto">
          <a:xfrm>
            <a:off x="3856038" y="6149975"/>
            <a:ext cx="1073150" cy="571500"/>
            <a:chOff x="3856032" y="6149994"/>
            <a:chExt cx="1073158" cy="571500"/>
          </a:xfrm>
        </p:grpSpPr>
        <p:pic>
          <p:nvPicPr>
            <p:cNvPr id="7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 userDrawn="1"/>
          </p:nvSpPr>
          <p:spPr>
            <a:xfrm>
              <a:off x="4071934" y="6559569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457200" y="900000"/>
            <a:ext cx="8280000" cy="4140000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pPr lvl="0"/>
            <a:endParaRPr lang="en-GB" noProof="0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38E9337-5BF9-4F70-A280-C5D9EFA7A9B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4078497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" y="0"/>
            <a:ext cx="9098089" cy="685800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smtClean="0"/>
              <a:t>Name: ENTSOG representative</a:t>
            </a:r>
            <a:br>
              <a:rPr lang="en-GB" noProof="0" smtClean="0"/>
            </a:br>
            <a:r>
              <a:rPr lang="en-GB" noProof="0" smtClean="0"/>
              <a:t>Position: Adviser/EGM/President</a:t>
            </a:r>
            <a:endParaRPr lang="en-GB" noProof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259632" y="3789363"/>
            <a:ext cx="6768752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smtClean="0"/>
              <a:t>&lt;Place&gt; -- DD Month YYYY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15352975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975213409"/>
              </p:ext>
            </p:extLst>
          </p:nvPr>
        </p:nvGraphicFramePr>
        <p:xfrm>
          <a:off x="395536" y="548680"/>
          <a:ext cx="8064896" cy="5290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494030"/>
                <a:gridCol w="494030"/>
                <a:gridCol w="494030"/>
                <a:gridCol w="1178554"/>
                <a:gridCol w="1178554"/>
                <a:gridCol w="1993450"/>
              </a:tblGrid>
              <a:tr h="296752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0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7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3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647583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728111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03655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  <p:sp>
        <p:nvSpPr>
          <p:cNvPr id="7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 smtClean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46601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1485259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3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endParaRPr lang="en-GB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4404870" cy="49780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noProof="0" dirty="0" smtClean="0"/>
              <a:t>Diff. bullet levels with: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Shift+Alt+rightArrow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767991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720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888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470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3856038" y="6149975"/>
            <a:ext cx="1073150" cy="571500"/>
            <a:chOff x="3856032" y="6149994"/>
            <a:chExt cx="1073158" cy="571500"/>
          </a:xfrm>
        </p:grpSpPr>
        <p:pic>
          <p:nvPicPr>
            <p:cNvPr id="5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 userDrawn="1"/>
          </p:nvSpPr>
          <p:spPr>
            <a:xfrm>
              <a:off x="4071934" y="6559569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D878051-B3DF-4E31-AE11-6786C3FF088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3171108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 smtClean="0"/>
              <a:t>XY</a:t>
            </a:r>
            <a:br>
              <a:rPr lang="en-GB" sz="1200" dirty="0" smtClean="0"/>
            </a:br>
            <a:r>
              <a:rPr lang="en-GB" sz="1200" dirty="0" smtClean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>
                <a:solidFill>
                  <a:srgbClr val="1F4484"/>
                </a:solidFill>
              </a:rPr>
              <a:t>Thank You for Your Attention</a:t>
            </a:r>
            <a:endParaRPr lang="en-GB" dirty="0">
              <a:solidFill>
                <a:srgbClr val="1F4484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</a:t>
            </a:r>
            <a:r>
              <a:rPr lang="en-GB" sz="1200" b="0" dirty="0" err="1" smtClean="0">
                <a:solidFill>
                  <a:srgbClr val="000000"/>
                </a:solidFill>
              </a:rPr>
              <a:t>Cortenbergh</a:t>
            </a:r>
            <a:r>
              <a:rPr lang="en-GB" sz="1200" b="0" dirty="0" smtClean="0">
                <a:solidFill>
                  <a:srgbClr val="000000"/>
                </a:solidFill>
              </a:rPr>
              <a:t>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/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>
                <a:solidFill>
                  <a:srgbClr val="1F4484"/>
                </a:solidFill>
              </a:rPr>
              <a:t>www.entsog.eu</a:t>
            </a:r>
            <a:endParaRPr lang="en-GB" sz="1200" b="0" u="sng" dirty="0">
              <a:solidFill>
                <a:srgbClr val="1F4484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smtClean="0"/>
              <a:t>x.y@entsog.eu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74365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0"/>
            <a:ext cx="9099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4"/>
          <p:cNvSpPr>
            <a:spLocks noGrp="1"/>
          </p:cNvSpPr>
          <p:nvPr>
            <p:ph type="ctrTitle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1259632" y="3789363"/>
            <a:ext cx="6768752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3255756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95288" y="549275"/>
          <a:ext cx="8064500" cy="52899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138"/>
                <a:gridCol w="494006"/>
                <a:gridCol w="494006"/>
                <a:gridCol w="494006"/>
                <a:gridCol w="1178496"/>
                <a:gridCol w="1178496"/>
                <a:gridCol w="1993352"/>
              </a:tblGrid>
              <a:tr h="365700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28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AC040D54-6148-49C4-9577-387EEADD33A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5465371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2772A74-F402-489D-9829-E5B044FDDC8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8063085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C63AEE6-4AB8-4F6E-AE96-12C36476125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08826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7B85900-A6FA-4DC6-AC44-ECA00F1A483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4248282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764451C-E502-47C6-AF08-30BCEB78243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097737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9F7778B-D174-434A-ACB9-AE57E88D1EF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177178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1170328-E11F-4CD8-A65E-F82992350C2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9727857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en-US" noProof="0" smtClean="0"/>
              <a:t>Click icon to add table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2FB3A54-D9AA-4E30-87E9-A4567D38106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0177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2"/>
          <p:cNvGrpSpPr>
            <a:grpSpLocks/>
          </p:cNvGrpSpPr>
          <p:nvPr userDrawn="1"/>
        </p:nvGrpSpPr>
        <p:grpSpPr bwMode="auto">
          <a:xfrm>
            <a:off x="3856038" y="6149975"/>
            <a:ext cx="1073150" cy="571500"/>
            <a:chOff x="3856032" y="6149994"/>
            <a:chExt cx="1073158" cy="571500"/>
          </a:xfrm>
        </p:grpSpPr>
        <p:pic>
          <p:nvPicPr>
            <p:cNvPr id="8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 userDrawn="1"/>
          </p:nvSpPr>
          <p:spPr>
            <a:xfrm>
              <a:off x="4071934" y="6559569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7200" y="900000"/>
            <a:ext cx="4032000" cy="4140000"/>
          </a:xfrm>
          <a:prstGeom prst="rect">
            <a:avLst/>
          </a:prstGeom>
        </p:spPr>
        <p:txBody>
          <a:bodyPr/>
          <a:lstStyle>
            <a:lvl1pPr>
              <a:defRPr sz="2000" kern="600" baseline="0">
                <a:latin typeface="Calibri" pitchFamily="34" charset="0"/>
              </a:defRPr>
            </a:lvl1pPr>
            <a:lvl2pPr>
              <a:defRPr sz="1800" kern="600" baseline="0">
                <a:latin typeface="Calibri" pitchFamily="34" charset="0"/>
              </a:defRPr>
            </a:lvl2pPr>
            <a:lvl3pPr>
              <a:defRPr sz="1800" kern="600" baseline="0">
                <a:latin typeface="Calibri" pitchFamily="34" charset="0"/>
              </a:defRPr>
            </a:lvl3pPr>
            <a:lvl4pPr>
              <a:defRPr sz="1800" kern="600" baseline="0">
                <a:latin typeface="Calibri" pitchFamily="34" charset="0"/>
              </a:defRPr>
            </a:lvl4pPr>
            <a:lvl5pPr>
              <a:defRPr sz="1800" kern="600" baseline="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4716464" y="900000"/>
            <a:ext cx="4032000" cy="4140000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pPr lvl="0"/>
            <a:endParaRPr lang="en-GB" noProof="0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46C2B3A9-CAC5-4133-AEB2-8D99700EE2B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79335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re 1"/>
          <p:cNvSpPr txBox="1">
            <a:spLocks/>
          </p:cNvSpPr>
          <p:nvPr userDrawn="1"/>
        </p:nvSpPr>
        <p:spPr>
          <a:xfrm>
            <a:off x="468313" y="2349500"/>
            <a:ext cx="828040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GB" dirty="0" smtClean="0">
                <a:solidFill>
                  <a:srgbClr val="1F4484"/>
                </a:solidFill>
              </a:rPr>
              <a:t>Thank You for Your Attention</a:t>
            </a:r>
            <a:endParaRPr lang="en-GB" dirty="0">
              <a:solidFill>
                <a:srgbClr val="1F4484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 userDrawn="1"/>
        </p:nvSpPr>
        <p:spPr>
          <a:xfrm>
            <a:off x="2268538" y="4581525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</a:t>
            </a:r>
            <a:r>
              <a:rPr lang="en-GB" sz="1200" b="0" dirty="0" err="1" smtClean="0">
                <a:solidFill>
                  <a:srgbClr val="000000"/>
                </a:solidFill>
              </a:rPr>
              <a:t>Cortenbergh</a:t>
            </a:r>
            <a:r>
              <a:rPr lang="en-GB" sz="1200" b="0" dirty="0" smtClean="0">
                <a:solidFill>
                  <a:srgbClr val="000000"/>
                </a:solidFill>
              </a:rPr>
              <a:t>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8538" y="5192713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>
              <a:defRPr/>
            </a:pPr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>
                <a:solidFill>
                  <a:srgbClr val="1F4484"/>
                </a:solidFill>
              </a:rPr>
              <a:t>www.entsog.eu</a:t>
            </a:r>
            <a:endParaRPr lang="en-GB" sz="1200" b="0" u="sng" dirty="0">
              <a:solidFill>
                <a:srgbClr val="1F4484"/>
              </a:solidFill>
            </a:endParaRPr>
          </a:p>
        </p:txBody>
      </p:sp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03038571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l_entsog_pp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4572"/>
            <a:ext cx="9235440" cy="6908109"/>
          </a:xfrm>
          <a:prstGeom prst="rect">
            <a:avLst/>
          </a:prstGeom>
        </p:spPr>
      </p:pic>
      <p:sp>
        <p:nvSpPr>
          <p:cNvPr id="13" name="Rechteck 12"/>
          <p:cNvSpPr/>
          <p:nvPr userDrawn="1"/>
        </p:nvSpPr>
        <p:spPr>
          <a:xfrm>
            <a:off x="1944000" y="2520000"/>
            <a:ext cx="7200000" cy="324000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1944000" y="2637008"/>
            <a:ext cx="7200000" cy="864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dirty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1944000" y="4797152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dirty="0" smtClean="0"/>
              <a:t>Name: ENTSOG representative</a:t>
            </a:r>
            <a:br>
              <a:rPr lang="en-GB" noProof="0" dirty="0" smtClean="0"/>
            </a:br>
            <a:r>
              <a:rPr lang="en-GB" noProof="0" dirty="0" smtClean="0"/>
              <a:t>Position: Adviser/EGM/President</a:t>
            </a:r>
            <a:endParaRPr lang="en-GB" noProof="0" dirty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944000" y="3600000"/>
            <a:ext cx="6048672" cy="503733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940152" y="620688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dirty="0" smtClean="0"/>
              <a:t>&lt;Place&gt; -- DD Month YYYY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16841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57494111"/>
              </p:ext>
            </p:extLst>
          </p:nvPr>
        </p:nvGraphicFramePr>
        <p:xfrm>
          <a:off x="395536" y="1052736"/>
          <a:ext cx="7488832" cy="51125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2802"/>
                <a:gridCol w="458742"/>
                <a:gridCol w="458742"/>
                <a:gridCol w="458742"/>
                <a:gridCol w="1094372"/>
                <a:gridCol w="1094372"/>
                <a:gridCol w="1851060"/>
              </a:tblGrid>
              <a:tr h="597546"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6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2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2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2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2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2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2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4257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1560" y="612000"/>
            <a:ext cx="6732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72623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l_entsog_ppt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780032"/>
            <a:ext cx="7973568" cy="5077968"/>
          </a:xfrm>
          <a:prstGeom prst="rect">
            <a:avLst/>
          </a:prstGeom>
        </p:spPr>
      </p:pic>
      <p:sp>
        <p:nvSpPr>
          <p:cNvPr id="4" name="Rechteck 3"/>
          <p:cNvSpPr/>
          <p:nvPr userDrawn="1"/>
        </p:nvSpPr>
        <p:spPr>
          <a:xfrm>
            <a:off x="1944000" y="2564904"/>
            <a:ext cx="7200000" cy="2591928"/>
          </a:xfrm>
          <a:prstGeom prst="rect">
            <a:avLst/>
          </a:prstGeom>
          <a:solidFill>
            <a:schemeClr val="accent3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000" y="6336000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2124648" y="3501008"/>
            <a:ext cx="7019352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51434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10442" y="1244704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spcBef>
                <a:spcPts val="300"/>
              </a:spcBef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 smtClean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612480" y="604709"/>
            <a:ext cx="6695824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60924" y="5718725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3622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610492" y="604709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8936" y="5718725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08454" y="1758285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611311" y="1245582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94249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3598" y="590665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5088438" y="2032273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2032272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14417" y="1231538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88439" y="1221135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2783668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610740" y="590665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611559" y="2032273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1221135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585571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601216" y="595424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611560" y="1316952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2327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2"/>
          <p:cNvGrpSpPr>
            <a:grpSpLocks/>
          </p:cNvGrpSpPr>
          <p:nvPr userDrawn="1"/>
        </p:nvGrpSpPr>
        <p:grpSpPr bwMode="auto">
          <a:xfrm>
            <a:off x="3856038" y="6149975"/>
            <a:ext cx="1073150" cy="571500"/>
            <a:chOff x="3856032" y="6149994"/>
            <a:chExt cx="1073158" cy="571500"/>
          </a:xfrm>
        </p:grpSpPr>
        <p:pic>
          <p:nvPicPr>
            <p:cNvPr id="10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0"/>
            <p:cNvSpPr/>
            <p:nvPr userDrawn="1"/>
          </p:nvSpPr>
          <p:spPr>
            <a:xfrm>
              <a:off x="4071934" y="6559569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457200" y="900000"/>
            <a:ext cx="4032000" cy="4140000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pPr lvl="0"/>
            <a:endParaRPr lang="en-US" noProof="0" dirty="0"/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1"/>
          </p:nvPr>
        </p:nvSpPr>
        <p:spPr>
          <a:xfrm>
            <a:off x="4716000" y="900000"/>
            <a:ext cx="4032000" cy="1772936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pPr lvl="0"/>
            <a:endParaRPr lang="en-US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716000" y="2780928"/>
            <a:ext cx="4032000" cy="223224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 i="1" kern="600" baseline="0"/>
            </a:lvl1pPr>
            <a:lvl2pPr marL="742950" indent="-285750">
              <a:buClr>
                <a:srgbClr val="B4D13B"/>
              </a:buClr>
              <a:buFont typeface="Calibri" pitchFamily="34" charset="0"/>
              <a:buChar char="&gt;"/>
              <a:defRPr sz="1800" kern="600" baseline="0"/>
            </a:lvl2pPr>
            <a:lvl3pPr marL="1143000" indent="-228600">
              <a:buClr>
                <a:srgbClr val="B4D13B"/>
              </a:buClr>
              <a:buFont typeface="Wingdings" pitchFamily="2" charset="2"/>
              <a:buChar char="§"/>
              <a:defRPr sz="1600" kern="600" baseline="0"/>
            </a:lvl3pPr>
            <a:lvl4pPr marL="1600200" indent="-228600">
              <a:buClr>
                <a:srgbClr val="B4D13B"/>
              </a:buClr>
              <a:buFont typeface="Courier New" pitchFamily="49" charset="0"/>
              <a:buChar char="o"/>
              <a:defRPr sz="1600" kern="600" baseline="0"/>
            </a:lvl4pPr>
            <a:lvl5pPr marL="1828800" indent="0">
              <a:buFontTx/>
              <a:buNone/>
              <a:defRPr lang="en-US" sz="1600" kern="600" baseline="0" dirty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712AC889-11F2-495A-B7D7-1AF50FFA3BB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1958839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 smtClean="0"/>
              <a:t>XY</a:t>
            </a:r>
            <a:br>
              <a:rPr lang="en-GB" sz="1200" dirty="0" smtClean="0"/>
            </a:br>
            <a:r>
              <a:rPr lang="en-GB" sz="1200" dirty="0" smtClean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>
                <a:solidFill>
                  <a:srgbClr val="1F4484"/>
                </a:solidFill>
              </a:rPr>
              <a:t>Thank You for Your Attention</a:t>
            </a:r>
            <a:endParaRPr lang="en-GB" dirty="0">
              <a:solidFill>
                <a:srgbClr val="1F4484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</a:t>
            </a:r>
            <a:r>
              <a:rPr lang="en-GB" sz="1200" b="0" dirty="0" err="1" smtClean="0">
                <a:solidFill>
                  <a:srgbClr val="000000"/>
                </a:solidFill>
              </a:rPr>
              <a:t>Cortenbergh</a:t>
            </a:r>
            <a:r>
              <a:rPr lang="en-GB" sz="1200" b="0" dirty="0" smtClean="0">
                <a:solidFill>
                  <a:srgbClr val="000000"/>
                </a:solidFill>
              </a:rPr>
              <a:t>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/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>
                <a:solidFill>
                  <a:srgbClr val="1F4484"/>
                </a:solidFill>
              </a:rPr>
              <a:t>www.entsog.eu</a:t>
            </a:r>
            <a:endParaRPr lang="en-GB" sz="1200" b="0" u="sng" dirty="0">
              <a:solidFill>
                <a:srgbClr val="1F4484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smtClean="0"/>
              <a:t>x.y@entsog.eu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93494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l_entsog_pp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4572"/>
            <a:ext cx="9235440" cy="6908109"/>
          </a:xfrm>
          <a:prstGeom prst="rect">
            <a:avLst/>
          </a:prstGeom>
        </p:spPr>
      </p:pic>
      <p:sp>
        <p:nvSpPr>
          <p:cNvPr id="13" name="Rechteck 12"/>
          <p:cNvSpPr/>
          <p:nvPr userDrawn="1"/>
        </p:nvSpPr>
        <p:spPr>
          <a:xfrm>
            <a:off x="1944000" y="2520000"/>
            <a:ext cx="7200000" cy="324000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1944000" y="2637008"/>
            <a:ext cx="7200000" cy="864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dirty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1944000" y="4797152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dirty="0" smtClean="0"/>
              <a:t>Name: ENTSOG representative</a:t>
            </a:r>
            <a:br>
              <a:rPr lang="en-GB" noProof="0" dirty="0" smtClean="0"/>
            </a:br>
            <a:r>
              <a:rPr lang="en-GB" noProof="0" dirty="0" smtClean="0"/>
              <a:t>Position: Adviser/EGM/President</a:t>
            </a:r>
            <a:endParaRPr lang="en-GB" noProof="0" dirty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944000" y="3600000"/>
            <a:ext cx="6048672" cy="503733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940152" y="620688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dirty="0" smtClean="0"/>
              <a:t>&lt;Place&gt; -- DD Month YYYY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98169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573266161"/>
              </p:ext>
            </p:extLst>
          </p:nvPr>
        </p:nvGraphicFramePr>
        <p:xfrm>
          <a:off x="395536" y="1052736"/>
          <a:ext cx="7488832" cy="51125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2802"/>
                <a:gridCol w="458742"/>
                <a:gridCol w="458742"/>
                <a:gridCol w="458742"/>
                <a:gridCol w="1094372"/>
                <a:gridCol w="1094372"/>
                <a:gridCol w="1851060"/>
              </a:tblGrid>
              <a:tr h="597546"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6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2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2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2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2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2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2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1234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1560" y="612000"/>
            <a:ext cx="6732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88410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l_entsog_ppt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780032"/>
            <a:ext cx="7973568" cy="5077968"/>
          </a:xfrm>
          <a:prstGeom prst="rect">
            <a:avLst/>
          </a:prstGeom>
        </p:spPr>
      </p:pic>
      <p:sp>
        <p:nvSpPr>
          <p:cNvPr id="4" name="Rechteck 3"/>
          <p:cNvSpPr/>
          <p:nvPr userDrawn="1"/>
        </p:nvSpPr>
        <p:spPr>
          <a:xfrm>
            <a:off x="1944000" y="2564904"/>
            <a:ext cx="7200000" cy="2591928"/>
          </a:xfrm>
          <a:prstGeom prst="rect">
            <a:avLst/>
          </a:prstGeom>
          <a:solidFill>
            <a:schemeClr val="accent3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FF"/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000" y="6336000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2124648" y="3501008"/>
            <a:ext cx="7019352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12223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10442" y="1244704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spcBef>
                <a:spcPts val="300"/>
              </a:spcBef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 smtClean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612480" y="604709"/>
            <a:ext cx="6695824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60924" y="5718725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08687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610492" y="604709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8936" y="5718725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08454" y="1758285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611311" y="1245582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2729335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3598" y="590665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5088438" y="2032273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2032272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14417" y="1231538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88439" y="1221135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789921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610740" y="590665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611559" y="2032273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1221135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3208827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601216" y="595424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611560" y="1316952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2995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0"/>
            <a:ext cx="9099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2000" y="2530479"/>
            <a:ext cx="7930800" cy="856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00" b="1" i="0" baseline="0">
                <a:solidFill>
                  <a:srgbClr val="2A3F82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149200" y="5263200"/>
            <a:ext cx="4856400" cy="831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100" b="1" baseline="0">
                <a:solidFill>
                  <a:schemeClr val="tx1"/>
                </a:solidFill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412461971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 smtClean="0"/>
              <a:t>XY</a:t>
            </a:r>
            <a:br>
              <a:rPr lang="en-GB" sz="1200" dirty="0" smtClean="0"/>
            </a:br>
            <a:r>
              <a:rPr lang="en-GB" sz="1200" dirty="0" smtClean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>
                <a:solidFill>
                  <a:srgbClr val="1F4484"/>
                </a:solidFill>
              </a:rPr>
              <a:t>Thank You for Your Attention</a:t>
            </a:r>
            <a:endParaRPr lang="en-GB" dirty="0">
              <a:solidFill>
                <a:srgbClr val="1F4484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</a:t>
            </a:r>
            <a:r>
              <a:rPr lang="en-GB" sz="1200" b="0" dirty="0" err="1" smtClean="0">
                <a:solidFill>
                  <a:srgbClr val="000000"/>
                </a:solidFill>
              </a:rPr>
              <a:t>Cortenbergh</a:t>
            </a:r>
            <a:r>
              <a:rPr lang="en-GB" sz="1200" b="0" dirty="0" smtClean="0">
                <a:solidFill>
                  <a:srgbClr val="000000"/>
                </a:solidFill>
              </a:rPr>
              <a:t>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/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>
                <a:solidFill>
                  <a:srgbClr val="1F4484"/>
                </a:solidFill>
              </a:rPr>
              <a:t>www.entsog.eu</a:t>
            </a:r>
            <a:endParaRPr lang="en-GB" sz="1200" b="0" u="sng" dirty="0">
              <a:solidFill>
                <a:srgbClr val="1F4484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smtClean="0"/>
              <a:t>x.y@entsog.eu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16855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2"/>
          <p:cNvGrpSpPr>
            <a:grpSpLocks/>
          </p:cNvGrpSpPr>
          <p:nvPr userDrawn="1"/>
        </p:nvGrpSpPr>
        <p:grpSpPr bwMode="auto">
          <a:xfrm>
            <a:off x="3856038" y="6149975"/>
            <a:ext cx="1073150" cy="571500"/>
            <a:chOff x="3856032" y="6149994"/>
            <a:chExt cx="1073158" cy="571500"/>
          </a:xfrm>
        </p:grpSpPr>
        <p:pic>
          <p:nvPicPr>
            <p:cNvPr id="6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 userDrawn="1"/>
          </p:nvSpPr>
          <p:spPr>
            <a:xfrm>
              <a:off x="4071934" y="6559569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1"/>
          </p:nvPr>
        </p:nvSpPr>
        <p:spPr>
          <a:xfrm>
            <a:off x="457199" y="900000"/>
            <a:ext cx="8280000" cy="4140000"/>
          </a:xfrm>
          <a:prstGeom prst="rect">
            <a:avLst/>
          </a:prstGeom>
        </p:spPr>
        <p:txBody>
          <a:bodyPr/>
          <a:lstStyle>
            <a:lvl1pPr>
              <a:buNone/>
              <a:defRPr lang="fr-BE" sz="2200" kern="600" baseline="0" smtClean="0">
                <a:solidFill>
                  <a:schemeClr val="tx1"/>
                </a:solidFill>
                <a:ea typeface="ＭＳ Ｐゴシック"/>
              </a:defRPr>
            </a:lvl1pPr>
            <a:lvl2pPr>
              <a:buNone/>
              <a:defRPr lang="fr-BE" sz="1600" kern="600" baseline="0" smtClean="0">
                <a:solidFill>
                  <a:schemeClr val="tx1"/>
                </a:solidFill>
                <a:ea typeface="ＭＳ Ｐゴシック"/>
              </a:defRPr>
            </a:lvl2pPr>
            <a:lvl3pPr>
              <a:buFont typeface="Courier New" pitchFamily="49" charset="0"/>
              <a:buNone/>
              <a:defRPr lang="fr-BE" sz="1600" kern="600" baseline="0" dirty="0" smtClean="0">
                <a:solidFill>
                  <a:schemeClr val="tx1"/>
                </a:solidFill>
                <a:ea typeface="ＭＳ Ｐゴシック"/>
              </a:defRPr>
            </a:lvl3pPr>
            <a:lvl4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 smtClean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DC39464B-35C0-4E9F-B0EA-B6456D9BC8F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563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912130545"/>
              </p:ext>
            </p:extLst>
          </p:nvPr>
        </p:nvGraphicFramePr>
        <p:xfrm>
          <a:off x="395536" y="548680"/>
          <a:ext cx="8064896" cy="5290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494030"/>
                <a:gridCol w="494030"/>
                <a:gridCol w="494030"/>
                <a:gridCol w="1178554"/>
                <a:gridCol w="1178554"/>
                <a:gridCol w="1993450"/>
              </a:tblGrid>
              <a:tr h="296752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0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7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3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"/>
          <p:cNvGrpSpPr>
            <a:grpSpLocks/>
          </p:cNvGrpSpPr>
          <p:nvPr userDrawn="1"/>
        </p:nvGrpSpPr>
        <p:grpSpPr bwMode="auto">
          <a:xfrm>
            <a:off x="3856038" y="6149975"/>
            <a:ext cx="1073150" cy="571500"/>
            <a:chOff x="3856032" y="6149994"/>
            <a:chExt cx="1073158" cy="571500"/>
          </a:xfrm>
        </p:grpSpPr>
        <p:pic>
          <p:nvPicPr>
            <p:cNvPr id="7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 userDrawn="1"/>
          </p:nvSpPr>
          <p:spPr>
            <a:xfrm>
              <a:off x="4071934" y="6559569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457200" y="900000"/>
            <a:ext cx="8280000" cy="4140000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pPr lvl="0"/>
            <a:endParaRPr lang="en-GB" noProof="0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38E9337-5BF9-4F70-A280-C5D9EFA7A9B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1303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3856038" y="6149975"/>
            <a:ext cx="1073150" cy="571500"/>
            <a:chOff x="3856032" y="6149994"/>
            <a:chExt cx="1073158" cy="571500"/>
          </a:xfrm>
        </p:grpSpPr>
        <p:pic>
          <p:nvPicPr>
            <p:cNvPr id="5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 userDrawn="1"/>
          </p:nvSpPr>
          <p:spPr>
            <a:xfrm>
              <a:off x="4071934" y="6559569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D878051-B3DF-4E31-AE11-6786C3FF088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31397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2"/>
          <p:cNvGrpSpPr>
            <a:grpSpLocks/>
          </p:cNvGrpSpPr>
          <p:nvPr userDrawn="1"/>
        </p:nvGrpSpPr>
        <p:grpSpPr bwMode="auto">
          <a:xfrm>
            <a:off x="3856038" y="6149975"/>
            <a:ext cx="1073150" cy="571500"/>
            <a:chOff x="3856032" y="6149994"/>
            <a:chExt cx="1073158" cy="571500"/>
          </a:xfrm>
        </p:grpSpPr>
        <p:pic>
          <p:nvPicPr>
            <p:cNvPr id="8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 userDrawn="1"/>
          </p:nvSpPr>
          <p:spPr>
            <a:xfrm>
              <a:off x="4071934" y="6559569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7200" y="900000"/>
            <a:ext cx="4032000" cy="4140000"/>
          </a:xfrm>
          <a:prstGeom prst="rect">
            <a:avLst/>
          </a:prstGeom>
        </p:spPr>
        <p:txBody>
          <a:bodyPr/>
          <a:lstStyle>
            <a:lvl1pPr>
              <a:defRPr sz="2000" kern="600" baseline="0">
                <a:latin typeface="Calibri" pitchFamily="34" charset="0"/>
              </a:defRPr>
            </a:lvl1pPr>
            <a:lvl2pPr>
              <a:defRPr sz="1800" kern="600" baseline="0">
                <a:latin typeface="Calibri" pitchFamily="34" charset="0"/>
              </a:defRPr>
            </a:lvl2pPr>
            <a:lvl3pPr>
              <a:defRPr sz="1800" kern="600" baseline="0">
                <a:latin typeface="Calibri" pitchFamily="34" charset="0"/>
              </a:defRPr>
            </a:lvl3pPr>
            <a:lvl4pPr>
              <a:defRPr sz="1800" kern="600" baseline="0">
                <a:latin typeface="Calibri" pitchFamily="34" charset="0"/>
              </a:defRPr>
            </a:lvl4pPr>
            <a:lvl5pPr>
              <a:defRPr sz="1800" kern="600" baseline="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4716464" y="900000"/>
            <a:ext cx="4032000" cy="4140000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pPr lvl="0"/>
            <a:endParaRPr lang="en-GB" noProof="0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46C2B3A9-CAC5-4133-AEB2-8D99700EE2B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9507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2"/>
          <p:cNvGrpSpPr>
            <a:grpSpLocks/>
          </p:cNvGrpSpPr>
          <p:nvPr userDrawn="1"/>
        </p:nvGrpSpPr>
        <p:grpSpPr bwMode="auto">
          <a:xfrm>
            <a:off x="3856038" y="6149975"/>
            <a:ext cx="1073150" cy="571500"/>
            <a:chOff x="3856032" y="6149994"/>
            <a:chExt cx="1073158" cy="571500"/>
          </a:xfrm>
        </p:grpSpPr>
        <p:pic>
          <p:nvPicPr>
            <p:cNvPr id="10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0"/>
            <p:cNvSpPr/>
            <p:nvPr userDrawn="1"/>
          </p:nvSpPr>
          <p:spPr>
            <a:xfrm>
              <a:off x="4071934" y="6559569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457200" y="900000"/>
            <a:ext cx="4032000" cy="4140000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pPr lvl="0"/>
            <a:endParaRPr lang="en-US" noProof="0" dirty="0"/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1"/>
          </p:nvPr>
        </p:nvSpPr>
        <p:spPr>
          <a:xfrm>
            <a:off x="4716000" y="900000"/>
            <a:ext cx="4032000" cy="1772936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pPr lvl="0"/>
            <a:endParaRPr lang="en-US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716000" y="2780928"/>
            <a:ext cx="4032000" cy="223224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 i="1" kern="600" baseline="0"/>
            </a:lvl1pPr>
            <a:lvl2pPr marL="742950" indent="-285750">
              <a:buClr>
                <a:srgbClr val="B4D13B"/>
              </a:buClr>
              <a:buFont typeface="Calibri" pitchFamily="34" charset="0"/>
              <a:buChar char="&gt;"/>
              <a:defRPr sz="1800" kern="600" baseline="0"/>
            </a:lvl2pPr>
            <a:lvl3pPr marL="1143000" indent="-228600">
              <a:buClr>
                <a:srgbClr val="B4D13B"/>
              </a:buClr>
              <a:buFont typeface="Wingdings" pitchFamily="2" charset="2"/>
              <a:buChar char="§"/>
              <a:defRPr sz="1600" kern="600" baseline="0"/>
            </a:lvl3pPr>
            <a:lvl4pPr marL="1600200" indent="-228600">
              <a:buClr>
                <a:srgbClr val="B4D13B"/>
              </a:buClr>
              <a:buFont typeface="Courier New" pitchFamily="49" charset="0"/>
              <a:buChar char="o"/>
              <a:defRPr sz="1600" kern="600" baseline="0"/>
            </a:lvl4pPr>
            <a:lvl5pPr marL="1828800" indent="0">
              <a:buFontTx/>
              <a:buNone/>
              <a:defRPr lang="en-US" sz="1600" kern="600" baseline="0" dirty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712AC889-11F2-495A-B7D7-1AF50FFA3BB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12703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1" descr="F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0"/>
            <a:ext cx="91217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30479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 i="0" baseline="0">
                <a:solidFill>
                  <a:srgbClr val="2A3F82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533920"/>
            <a:ext cx="6400800" cy="1181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100" baseline="0">
                <a:solidFill>
                  <a:srgbClr val="666666"/>
                </a:solidFill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5580731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1" descr="Fond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349250"/>
            <a:ext cx="5956300" cy="615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ENTSOG_LOGO_0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038" y="6149975"/>
            <a:ext cx="10001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071938" y="6559550"/>
            <a:ext cx="857250" cy="142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17514"/>
            <a:ext cx="8229600" cy="8683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1"/>
          </p:nvPr>
        </p:nvSpPr>
        <p:spPr>
          <a:xfrm>
            <a:off x="500063" y="1500174"/>
            <a:ext cx="8143903" cy="4500595"/>
          </a:xfrm>
          <a:prstGeom prst="rect">
            <a:avLst/>
          </a:prstGeom>
        </p:spPr>
        <p:txBody>
          <a:bodyPr/>
          <a:lstStyle>
            <a:lvl1pPr>
              <a:buNone/>
              <a:defRPr lang="fr-BE" sz="2200" smtClean="0">
                <a:solidFill>
                  <a:schemeClr val="tx1"/>
                </a:solidFill>
                <a:ea typeface="ＭＳ Ｐゴシック"/>
              </a:defRPr>
            </a:lvl1pPr>
            <a:lvl2pPr>
              <a:buNone/>
              <a:defRPr lang="fr-BE" sz="2000" smtClean="0">
                <a:solidFill>
                  <a:schemeClr val="tx1"/>
                </a:solidFill>
                <a:ea typeface="ＭＳ Ｐゴシック"/>
              </a:defRPr>
            </a:lvl2pPr>
            <a:lvl3pPr>
              <a:buFont typeface="Courier New" pitchFamily="49" charset="0"/>
              <a:buNone/>
              <a:defRPr lang="fr-BE" dirty="0" smtClean="0">
                <a:solidFill>
                  <a:schemeClr val="tx1"/>
                </a:solidFill>
                <a:ea typeface="ＭＳ Ｐゴシック"/>
              </a:defRPr>
            </a:lvl3pPr>
            <a:lvl4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 smtClean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53EDD58-ACD4-4343-BAD9-C13422DE481E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758162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1" descr="Fond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349250"/>
            <a:ext cx="5956300" cy="615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"/>
          <p:cNvGrpSpPr>
            <a:grpSpLocks/>
          </p:cNvGrpSpPr>
          <p:nvPr userDrawn="1"/>
        </p:nvGrpSpPr>
        <p:grpSpPr bwMode="auto">
          <a:xfrm>
            <a:off x="3929063" y="6091238"/>
            <a:ext cx="1000125" cy="758825"/>
            <a:chOff x="4143372" y="6072206"/>
            <a:chExt cx="1000132" cy="758272"/>
          </a:xfrm>
        </p:grpSpPr>
        <p:pic>
          <p:nvPicPr>
            <p:cNvPr id="7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3372" y="6072206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>
              <a:spLocks noChangeArrowheads="1"/>
            </p:cNvSpPr>
            <p:nvPr userDrawn="1"/>
          </p:nvSpPr>
          <p:spPr bwMode="auto">
            <a:xfrm>
              <a:off x="4364036" y="6460860"/>
              <a:ext cx="779468" cy="3696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u="sng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u="sng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u="sng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u="sng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u="sng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u="sng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u="sng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u="sng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u="sng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en-US" sz="1800" u="none" smtClean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500034" y="1571612"/>
            <a:ext cx="8215370" cy="4214826"/>
          </a:xfrm>
          <a:prstGeom prst="rect">
            <a:avLst/>
          </a:prstGeo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="1" i="0" baseline="0">
                <a:solidFill>
                  <a:srgbClr val="2A3F82"/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8D11059-47C1-4A88-95FA-9A12E1E85E1B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950911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" descr="Fond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349250"/>
            <a:ext cx="5956300" cy="615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4000500" y="6170613"/>
            <a:ext cx="1087438" cy="571500"/>
            <a:chOff x="4000496" y="6171190"/>
            <a:chExt cx="1087445" cy="571500"/>
          </a:xfrm>
        </p:grpSpPr>
        <p:pic>
          <p:nvPicPr>
            <p:cNvPr id="5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0496" y="6171190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 userDrawn="1"/>
          </p:nvSpPr>
          <p:spPr>
            <a:xfrm>
              <a:off x="4230685" y="6576002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rgbClr val="2A3F8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41CD8FE9-CD15-440F-BF43-C781A62EBDAA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184833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1" descr="Fond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349250"/>
            <a:ext cx="5956300" cy="615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2"/>
          <p:cNvGrpSpPr>
            <a:grpSpLocks/>
          </p:cNvGrpSpPr>
          <p:nvPr userDrawn="1"/>
        </p:nvGrpSpPr>
        <p:grpSpPr bwMode="auto">
          <a:xfrm>
            <a:off x="4143375" y="6170613"/>
            <a:ext cx="1071563" cy="571500"/>
            <a:chOff x="4143372" y="6171190"/>
            <a:chExt cx="1071570" cy="571500"/>
          </a:xfrm>
        </p:grpSpPr>
        <p:pic>
          <p:nvPicPr>
            <p:cNvPr id="8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3372" y="6171190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 userDrawn="1"/>
          </p:nvSpPr>
          <p:spPr>
            <a:xfrm>
              <a:off x="4357686" y="6576002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00063" y="2071688"/>
            <a:ext cx="4000500" cy="3571875"/>
          </a:xfrm>
          <a:prstGeom prst="rect">
            <a:avLst/>
          </a:prstGeom>
        </p:spPr>
        <p:txBody>
          <a:bodyPr/>
          <a:lstStyle>
            <a:lvl1pPr>
              <a:defRPr sz="2000" baseline="0">
                <a:latin typeface="Calibri" pitchFamily="34" charset="0"/>
              </a:defRPr>
            </a:lvl1pPr>
            <a:lvl2pPr>
              <a:defRPr sz="1800" baseline="0">
                <a:latin typeface="Calibri" pitchFamily="34" charset="0"/>
              </a:defRPr>
            </a:lvl2pPr>
            <a:lvl3pPr>
              <a:defRPr sz="1800" baseline="0">
                <a:latin typeface="Calibri" pitchFamily="34" charset="0"/>
              </a:defRPr>
            </a:lvl3pPr>
            <a:lvl4pPr>
              <a:defRPr sz="1800" baseline="0">
                <a:latin typeface="Calibri" pitchFamily="34" charset="0"/>
              </a:defRPr>
            </a:lvl4pPr>
            <a:lvl5pPr>
              <a:defRPr sz="1800" baseline="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4714875" y="2071688"/>
            <a:ext cx="4143375" cy="3571875"/>
          </a:xfrm>
          <a:prstGeom prst="rect">
            <a:avLst/>
          </a:prstGeo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="1" i="0" baseline="0">
                <a:solidFill>
                  <a:srgbClr val="2A3F82"/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54608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928688" y="1928813"/>
            <a:ext cx="2571750" cy="3929062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1"/>
          </p:nvPr>
        </p:nvSpPr>
        <p:spPr>
          <a:xfrm>
            <a:off x="3857624" y="2000250"/>
            <a:ext cx="4500589" cy="1643064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857625" y="3857625"/>
            <a:ext cx="4572000" cy="2000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01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0"/>
            <a:ext cx="9099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4"/>
          <p:cNvSpPr>
            <a:spLocks noGrp="1"/>
          </p:cNvSpPr>
          <p:nvPr>
            <p:ph type="ctrTitle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1115616" y="3789363"/>
            <a:ext cx="7056784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37238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95288" y="549275"/>
          <a:ext cx="8064500" cy="5289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138"/>
                <a:gridCol w="494006"/>
                <a:gridCol w="494006"/>
                <a:gridCol w="494006"/>
                <a:gridCol w="1178496"/>
                <a:gridCol w="1178496"/>
                <a:gridCol w="1993352"/>
              </a:tblGrid>
              <a:tr h="365647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8" marB="45668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8" marB="45668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8" marB="45668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8" marB="45668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8" marB="45668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8" marB="45668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8" marB="45668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335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1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923C06D1-B537-4ECD-BA48-576DA270BB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1160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5DA90EAF-5938-41C3-AE1A-37EF2D80C81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68240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B099C900-CEA8-4D5B-9755-1370FB842CC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3544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6BBC8C2-C47D-47D3-840B-57E5EFDB93D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37783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480237DC-D570-4C75-B6C7-95377E8B612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09156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899195"/>
            <a:ext cx="4404870" cy="49780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FA7C343-05FF-48F1-93BD-B7B001B8502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94423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F384E1C5-2CF1-41FC-858E-B20A4D79D7B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47387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660ED3B2-F60E-4D41-8C66-81FF6E31111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8718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en-US" noProof="0" smtClean="0"/>
              <a:t>Click icon to add table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BF78C75B-A9B1-4556-BA68-DCA0E78A9C2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7588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9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re 1"/>
          <p:cNvSpPr txBox="1">
            <a:spLocks/>
          </p:cNvSpPr>
          <p:nvPr userDrawn="1"/>
        </p:nvSpPr>
        <p:spPr>
          <a:xfrm>
            <a:off x="468313" y="2349500"/>
            <a:ext cx="828040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GB" dirty="0" smtClean="0">
                <a:solidFill>
                  <a:srgbClr val="1F4484"/>
                </a:solidFill>
              </a:rPr>
              <a:t>Thank You for Your Attention</a:t>
            </a:r>
            <a:endParaRPr lang="en-GB" dirty="0">
              <a:solidFill>
                <a:srgbClr val="1F4484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 userDrawn="1"/>
        </p:nvSpPr>
        <p:spPr>
          <a:xfrm>
            <a:off x="2268538" y="4581525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</a:t>
            </a:r>
            <a:r>
              <a:rPr lang="en-GB" sz="1200" b="0" dirty="0" err="1" smtClean="0">
                <a:solidFill>
                  <a:srgbClr val="000000"/>
                </a:solidFill>
              </a:rPr>
              <a:t>Cortenbergh</a:t>
            </a:r>
            <a:r>
              <a:rPr lang="en-GB" sz="1200" b="0" dirty="0" smtClean="0">
                <a:solidFill>
                  <a:srgbClr val="000000"/>
                </a:solidFill>
              </a:rPr>
              <a:t>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8538" y="5192713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>
              <a:defRPr/>
            </a:pPr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>
                <a:solidFill>
                  <a:srgbClr val="1F4484"/>
                </a:solidFill>
              </a:rPr>
              <a:t>www.entsog.eu</a:t>
            </a:r>
            <a:endParaRPr lang="en-GB" sz="1200" b="0" u="sng" dirty="0">
              <a:solidFill>
                <a:srgbClr val="1F4484"/>
              </a:solidFill>
            </a:endParaRPr>
          </a:p>
        </p:txBody>
      </p:sp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62291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1"/>
          </p:nvPr>
        </p:nvSpPr>
        <p:spPr>
          <a:xfrm>
            <a:off x="457199" y="900000"/>
            <a:ext cx="8280000" cy="4140000"/>
          </a:xfrm>
          <a:prstGeom prst="rect">
            <a:avLst/>
          </a:prstGeom>
        </p:spPr>
        <p:txBody>
          <a:bodyPr/>
          <a:lstStyle>
            <a:lvl1pPr>
              <a:buNone/>
              <a:defRPr lang="fr-BE" sz="2200" kern="600" baseline="0" smtClean="0">
                <a:solidFill>
                  <a:schemeClr val="tx1"/>
                </a:solidFill>
                <a:ea typeface="ＭＳ Ｐゴシック"/>
              </a:defRPr>
            </a:lvl1pPr>
            <a:lvl2pPr>
              <a:buNone/>
              <a:defRPr lang="fr-BE" sz="1600" kern="600" baseline="0" smtClean="0">
                <a:solidFill>
                  <a:schemeClr val="tx1"/>
                </a:solidFill>
                <a:ea typeface="ＭＳ Ｐゴシック"/>
              </a:defRPr>
            </a:lvl2pPr>
            <a:lvl3pPr>
              <a:buFont typeface="Courier New" pitchFamily="49" charset="0"/>
              <a:buNone/>
              <a:defRPr lang="fr-BE" sz="1600" kern="600" baseline="0" dirty="0" smtClean="0">
                <a:solidFill>
                  <a:schemeClr val="tx1"/>
                </a:solidFill>
                <a:ea typeface="ＭＳ Ｐゴシック"/>
              </a:defRPr>
            </a:lvl3pPr>
            <a:lvl4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BB88CC98-12E8-4381-AC66-FBAEC3A1D17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5741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25" y="0"/>
            <a:ext cx="9099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4"/>
          <p:cNvSpPr>
            <a:spLocks noGrp="1"/>
          </p:cNvSpPr>
          <p:nvPr>
            <p:ph type="ctrTitle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1259632" y="3789363"/>
            <a:ext cx="6768752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47718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le 6"/>
          <p:cNvGraphicFramePr>
            <a:graphicFrameLocks noGrp="1"/>
          </p:cNvGraphicFramePr>
          <p:nvPr/>
        </p:nvGraphicFramePr>
        <p:xfrm>
          <a:off x="395288" y="549275"/>
          <a:ext cx="8064896" cy="5290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494030"/>
                <a:gridCol w="494030"/>
                <a:gridCol w="494030"/>
                <a:gridCol w="1178554"/>
                <a:gridCol w="1178554"/>
                <a:gridCol w="1993450"/>
              </a:tblGrid>
              <a:tr h="296752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0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7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3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5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163" y="6092825"/>
            <a:ext cx="95567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AFAC17A5-E7CC-4F28-B40A-701C2CF2E3F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474285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163" y="6092825"/>
            <a:ext cx="95567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26E3233-7EC3-4CCD-85E7-B0DFA8C46DC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69974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163" y="6092825"/>
            <a:ext cx="95567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486D5D03-EE01-457B-8185-97DE660D9F1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713252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163" y="6092825"/>
            <a:ext cx="95567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906B57D9-5900-41F7-AF38-EA476DC50CF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110234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5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163" y="6092825"/>
            <a:ext cx="95567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157C517-E955-414A-9A60-0720CA305AD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855540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163" y="6092825"/>
            <a:ext cx="95567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08FF811-1783-4930-ACCF-2C213F45201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153013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163" y="6092825"/>
            <a:ext cx="95567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DC56CA75-B44F-438D-9BA8-0B139FA67E1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7554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  <p:sp>
        <p:nvSpPr>
          <p:cNvPr id="7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 smtClean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163" y="6092825"/>
            <a:ext cx="95567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en-US" noProof="0" dirty="0" smtClean="0"/>
              <a:t>Click icon to add table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8438FD0-14BD-41E5-902C-92C0D8FD46D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651958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 txBox="1">
            <a:spLocks/>
          </p:cNvSpPr>
          <p:nvPr userDrawn="1"/>
        </p:nvSpPr>
        <p:spPr>
          <a:xfrm>
            <a:off x="468313" y="2349500"/>
            <a:ext cx="828040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GB" dirty="0" smtClean="0">
                <a:solidFill>
                  <a:srgbClr val="1F4484"/>
                </a:solidFill>
              </a:rPr>
              <a:t>Thank You for Your Attention</a:t>
            </a:r>
            <a:endParaRPr lang="en-GB" dirty="0">
              <a:solidFill>
                <a:srgbClr val="1F4484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 userDrawn="1"/>
        </p:nvSpPr>
        <p:spPr>
          <a:xfrm>
            <a:off x="2268538" y="4581525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Cortenbergh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8538" y="5192713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>
              <a:defRPr/>
            </a:pPr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>
                <a:solidFill>
                  <a:srgbClr val="1F4484"/>
                </a:solidFill>
              </a:rPr>
              <a:t>www.entsog.eu</a:t>
            </a:r>
            <a:endParaRPr lang="en-GB" sz="1200" b="0" u="sng" dirty="0">
              <a:solidFill>
                <a:srgbClr val="1F4484"/>
              </a:solidFill>
            </a:endParaRPr>
          </a:p>
        </p:txBody>
      </p:sp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554087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0"/>
            <a:ext cx="9099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4"/>
          <p:cNvSpPr>
            <a:spLocks noGrp="1"/>
          </p:cNvSpPr>
          <p:nvPr>
            <p:ph type="ctrTitle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1259632" y="3789363"/>
            <a:ext cx="6768752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55744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95288" y="549275"/>
          <a:ext cx="8064500" cy="52899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138"/>
                <a:gridCol w="494006"/>
                <a:gridCol w="494006"/>
                <a:gridCol w="494006"/>
                <a:gridCol w="1178496"/>
                <a:gridCol w="1178496"/>
                <a:gridCol w="1993352"/>
              </a:tblGrid>
              <a:tr h="365700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28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AC040D54-6148-49C4-9577-387EEADD33A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508342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2772A74-F402-489D-9829-E5B044FDDC8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877244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C63AEE6-4AB8-4F6E-AE96-12C36476125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20368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7B85900-A6FA-4DC6-AC44-ECA00F1A483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574531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764451C-E502-47C6-AF08-30BCEB78243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07865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9F7778B-D174-434A-ACB9-AE57E88D1EF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685833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1170328-E11F-4CD8-A65E-F82992350C2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2663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en-US" noProof="0" smtClean="0"/>
              <a:t>Click icon to add table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2FB3A54-D9AA-4E30-87E9-A4567D38106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131384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re 1"/>
          <p:cNvSpPr txBox="1">
            <a:spLocks/>
          </p:cNvSpPr>
          <p:nvPr userDrawn="1"/>
        </p:nvSpPr>
        <p:spPr>
          <a:xfrm>
            <a:off x="468313" y="2349500"/>
            <a:ext cx="828040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GB" dirty="0" smtClean="0">
                <a:solidFill>
                  <a:srgbClr val="1F4484"/>
                </a:solidFill>
              </a:rPr>
              <a:t>Thank You for Your Attention</a:t>
            </a:r>
            <a:endParaRPr lang="en-GB" dirty="0">
              <a:solidFill>
                <a:srgbClr val="1F4484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 userDrawn="1"/>
        </p:nvSpPr>
        <p:spPr>
          <a:xfrm>
            <a:off x="2268538" y="4581525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</a:t>
            </a:r>
            <a:r>
              <a:rPr lang="en-GB" sz="1200" b="0" dirty="0" err="1" smtClean="0">
                <a:solidFill>
                  <a:srgbClr val="000000"/>
                </a:solidFill>
              </a:rPr>
              <a:t>Cortenbergh</a:t>
            </a:r>
            <a:r>
              <a:rPr lang="en-GB" sz="1200" b="0" dirty="0" smtClean="0">
                <a:solidFill>
                  <a:srgbClr val="000000"/>
                </a:solidFill>
              </a:rPr>
              <a:t>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8538" y="5192713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>
              <a:defRPr/>
            </a:pPr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>
                <a:solidFill>
                  <a:srgbClr val="1F4484"/>
                </a:solidFill>
              </a:rPr>
              <a:t>www.entsog.eu</a:t>
            </a:r>
            <a:endParaRPr lang="en-GB" sz="1200" b="0" u="sng" dirty="0">
              <a:solidFill>
                <a:srgbClr val="1F4484"/>
              </a:solidFill>
            </a:endParaRPr>
          </a:p>
        </p:txBody>
      </p:sp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463848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0"/>
            <a:ext cx="9099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4"/>
          <p:cNvSpPr>
            <a:spLocks noGrp="1"/>
          </p:cNvSpPr>
          <p:nvPr>
            <p:ph type="ctrTitle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1115616" y="3789363"/>
            <a:ext cx="7056784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98958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95288" y="549275"/>
          <a:ext cx="8064500" cy="5289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138"/>
                <a:gridCol w="494006"/>
                <a:gridCol w="494006"/>
                <a:gridCol w="494006"/>
                <a:gridCol w="1178496"/>
                <a:gridCol w="1178496"/>
                <a:gridCol w="1993352"/>
              </a:tblGrid>
              <a:tr h="365655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72" marB="4567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72" marB="4567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72" marB="4567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72" marB="4567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72" marB="4567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72" marB="4567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72" marB="4567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3352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14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FF599A6A-9E62-4BBE-8DEB-68A14AE65E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121392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C2C04FCA-3D95-46CE-8587-CC662643D41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773814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C038349-1A7A-45EC-8B9B-3286847C611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376132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6652AF0-FED5-44F9-80E7-8681C3ABB85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819308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7AAE8F58-9B14-4F2B-91A9-B2B510CB122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699322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899195"/>
            <a:ext cx="4404870" cy="49780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3B501D5-79D5-4375-8623-5A359FB709B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06884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C2E59A5F-FED0-4B6A-AAF5-2626411DC68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3886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149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CF5F95C-A01C-4B24-A419-E3BEE07C407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692750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en-US" noProof="0" smtClean="0"/>
              <a:t>Click icon to add table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B02A541-1FDA-4373-B601-5BCE5B6A6B3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609746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re 1"/>
          <p:cNvSpPr txBox="1">
            <a:spLocks/>
          </p:cNvSpPr>
          <p:nvPr userDrawn="1"/>
        </p:nvSpPr>
        <p:spPr>
          <a:xfrm>
            <a:off x="468313" y="2349500"/>
            <a:ext cx="828040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GB" dirty="0" smtClean="0">
                <a:solidFill>
                  <a:srgbClr val="1F4484"/>
                </a:solidFill>
              </a:rPr>
              <a:t>Thank You for Your Attention</a:t>
            </a:r>
            <a:endParaRPr lang="en-GB" dirty="0">
              <a:solidFill>
                <a:srgbClr val="1F4484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 userDrawn="1"/>
        </p:nvSpPr>
        <p:spPr>
          <a:xfrm>
            <a:off x="2268538" y="4581525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</a:t>
            </a:r>
            <a:r>
              <a:rPr lang="en-GB" sz="1200" b="0" dirty="0" err="1" smtClean="0">
                <a:solidFill>
                  <a:srgbClr val="000000"/>
                </a:solidFill>
              </a:rPr>
              <a:t>Cortenbergh</a:t>
            </a:r>
            <a:r>
              <a:rPr lang="en-GB" sz="1200" b="0" dirty="0" smtClean="0">
                <a:solidFill>
                  <a:srgbClr val="000000"/>
                </a:solidFill>
              </a:rPr>
              <a:t>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8538" y="5192713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>
              <a:defRPr/>
            </a:pPr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>
                <a:solidFill>
                  <a:srgbClr val="1F4484"/>
                </a:solidFill>
              </a:rPr>
              <a:t>www.entsog.eu</a:t>
            </a:r>
            <a:endParaRPr lang="en-GB" sz="1200" b="0" u="sng" dirty="0">
              <a:solidFill>
                <a:srgbClr val="1F4484"/>
              </a:solidFill>
            </a:endParaRPr>
          </a:p>
        </p:txBody>
      </p:sp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330851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" y="0"/>
            <a:ext cx="9098089" cy="685800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smtClean="0"/>
              <a:t>Name: ENTSOG representative</a:t>
            </a:r>
            <a:br>
              <a:rPr lang="en-GB" noProof="0" smtClean="0"/>
            </a:br>
            <a:r>
              <a:rPr lang="en-GB" noProof="0" smtClean="0"/>
              <a:t>Position: Adviser/EGM/President</a:t>
            </a:r>
            <a:endParaRPr lang="en-GB" noProof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115616" y="3789363"/>
            <a:ext cx="7056784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smtClean="0"/>
              <a:t>&lt;Place&gt; -- DD Month YYYY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679347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77914195"/>
              </p:ext>
            </p:extLst>
          </p:nvPr>
        </p:nvGraphicFramePr>
        <p:xfrm>
          <a:off x="395536" y="548680"/>
          <a:ext cx="8064896" cy="5290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494030"/>
                <a:gridCol w="494030"/>
                <a:gridCol w="494030"/>
                <a:gridCol w="1178554"/>
                <a:gridCol w="1178554"/>
                <a:gridCol w="1993450"/>
              </a:tblGrid>
              <a:tr h="296752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0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7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3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579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266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2522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 smtClean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269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482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4404870" cy="49780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noProof="0" dirty="0" smtClean="0"/>
              <a:t>Diff. bullet levels with: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Shift+Alt+rightArrow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774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4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86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50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652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 smtClean="0"/>
              <a:t>XY</a:t>
            </a:r>
            <a:br>
              <a:rPr lang="en-GB" sz="1200" dirty="0" smtClean="0"/>
            </a:br>
            <a:r>
              <a:rPr lang="en-GB" sz="1200" dirty="0" smtClean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>
                <a:solidFill>
                  <a:srgbClr val="1F4484"/>
                </a:solidFill>
              </a:rPr>
              <a:t>Thank You for Your Attention</a:t>
            </a:r>
            <a:endParaRPr lang="en-GB" dirty="0">
              <a:solidFill>
                <a:srgbClr val="1F4484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</a:t>
            </a:r>
            <a:r>
              <a:rPr lang="en-GB" sz="1200" b="0" dirty="0" err="1" smtClean="0">
                <a:solidFill>
                  <a:srgbClr val="000000"/>
                </a:solidFill>
              </a:rPr>
              <a:t>Cortenbergh</a:t>
            </a:r>
            <a:r>
              <a:rPr lang="en-GB" sz="1200" b="0" dirty="0" smtClean="0">
                <a:solidFill>
                  <a:srgbClr val="000000"/>
                </a:solidFill>
              </a:rPr>
              <a:t>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/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>
                <a:solidFill>
                  <a:srgbClr val="1F4484"/>
                </a:solidFill>
              </a:rPr>
              <a:t>www.entsog.eu</a:t>
            </a:r>
            <a:endParaRPr lang="en-GB" sz="1200" b="0" u="sng" dirty="0">
              <a:solidFill>
                <a:srgbClr val="1F4484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smtClean="0"/>
              <a:t>x.y@entsog.eu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66926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" y="0"/>
            <a:ext cx="9098089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2000" y="2530479"/>
            <a:ext cx="7930800" cy="856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00" b="1" i="0" baseline="0">
                <a:solidFill>
                  <a:srgbClr val="2A3F82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149200" y="5263200"/>
            <a:ext cx="4856400" cy="831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100" b="1" baseline="0">
                <a:solidFill>
                  <a:schemeClr val="tx1"/>
                </a:solidFill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765349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1" hasCustomPrompt="1"/>
          </p:nvPr>
        </p:nvSpPr>
        <p:spPr>
          <a:xfrm>
            <a:off x="457199" y="900000"/>
            <a:ext cx="8280000" cy="4140000"/>
          </a:xfrm>
          <a:prstGeom prst="rect">
            <a:avLst/>
          </a:prstGeom>
        </p:spPr>
        <p:txBody>
          <a:bodyPr/>
          <a:lstStyle>
            <a:lvl1pPr>
              <a:buNone/>
              <a:defRPr lang="fr-BE" sz="2200" kern="600" baseline="0" smtClean="0">
                <a:solidFill>
                  <a:schemeClr val="tx1"/>
                </a:solidFill>
                <a:ea typeface="ＭＳ Ｐゴシック"/>
              </a:defRPr>
            </a:lvl1pPr>
            <a:lvl2pPr>
              <a:buNone/>
              <a:defRPr lang="fr-BE" sz="1600" kern="600" baseline="0" smtClean="0">
                <a:solidFill>
                  <a:schemeClr val="tx1"/>
                </a:solidFill>
                <a:ea typeface="ＭＳ Ｐゴシック"/>
              </a:defRPr>
            </a:lvl2pPr>
            <a:lvl3pPr>
              <a:buFont typeface="Courier New" pitchFamily="49" charset="0"/>
              <a:buNone/>
              <a:defRPr lang="fr-BE" sz="1600" kern="600" baseline="0" dirty="0" smtClean="0">
                <a:solidFill>
                  <a:schemeClr val="tx1"/>
                </a:solidFill>
                <a:ea typeface="ＭＳ Ｐゴシック"/>
              </a:defRPr>
            </a:lvl3pPr>
            <a:lvl4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r>
              <a:rPr lang="fr-BE" sz="2400" b="1" dirty="0" smtClean="0">
                <a:solidFill>
                  <a:schemeClr val="tx1"/>
                </a:solidFill>
                <a:latin typeface="+mj-lt"/>
                <a:ea typeface="ＭＳ Ｐゴシック"/>
              </a:rPr>
              <a:t>First </a:t>
            </a:r>
            <a:r>
              <a:rPr lang="fr-BE" sz="2400" b="1" dirty="0" err="1" smtClean="0">
                <a:solidFill>
                  <a:schemeClr val="tx1"/>
                </a:solidFill>
                <a:latin typeface="+mj-lt"/>
                <a:ea typeface="ＭＳ Ｐゴシック"/>
              </a:rPr>
              <a:t>Level</a:t>
            </a:r>
            <a:endParaRPr lang="fr-BE" sz="2400" b="1" dirty="0" smtClean="0">
              <a:solidFill>
                <a:schemeClr val="tx1"/>
              </a:solidFill>
              <a:latin typeface="+mj-lt"/>
              <a:ea typeface="ＭＳ Ｐゴシック"/>
            </a:endParaRPr>
          </a:p>
          <a:p>
            <a:pPr>
              <a:spcBef>
                <a:spcPts val="1200"/>
              </a:spcBef>
              <a:buSzPct val="100000"/>
              <a:buFont typeface="Calibri" pitchFamily="34" charset="0"/>
              <a:buChar char="•"/>
            </a:pPr>
            <a:r>
              <a:rPr lang="fr-BE" sz="2200" dirty="0" smtClean="0">
                <a:solidFill>
                  <a:schemeClr val="tx1"/>
                </a:solidFill>
                <a:latin typeface="+mj-lt"/>
                <a:ea typeface="ＭＳ Ｐゴシック"/>
              </a:rPr>
              <a:t>Second </a:t>
            </a:r>
            <a:r>
              <a:rPr lang="fr-BE" sz="2200" dirty="0" err="1" smtClean="0">
                <a:solidFill>
                  <a:schemeClr val="tx1"/>
                </a:solidFill>
                <a:latin typeface="+mj-lt"/>
                <a:ea typeface="ＭＳ Ｐゴシック"/>
              </a:rPr>
              <a:t>Level</a:t>
            </a:r>
            <a:endParaRPr lang="fr-BE" sz="2200" dirty="0" smtClean="0">
              <a:solidFill>
                <a:schemeClr val="tx1"/>
              </a:solidFill>
              <a:latin typeface="+mj-lt"/>
              <a:ea typeface="ＭＳ Ｐゴシック"/>
            </a:endParaRPr>
          </a:p>
          <a:p>
            <a:pPr lvl="1">
              <a:lnSpc>
                <a:spcPts val="3000"/>
              </a:lnSpc>
              <a:spcBef>
                <a:spcPts val="1200"/>
              </a:spcBef>
              <a:buSzPct val="80000"/>
              <a:buFont typeface="Courier New" pitchFamily="49" charset="0"/>
              <a:buChar char="o"/>
            </a:pPr>
            <a:r>
              <a:rPr lang="fr-BE" sz="2000" dirty="0" err="1" smtClean="0">
                <a:solidFill>
                  <a:schemeClr val="tx1"/>
                </a:solidFill>
                <a:latin typeface="+mj-lt"/>
                <a:ea typeface="ＭＳ Ｐゴシック"/>
              </a:rPr>
              <a:t>Third</a:t>
            </a:r>
            <a:r>
              <a:rPr lang="fr-BE" sz="2000" dirty="0" smtClean="0">
                <a:solidFill>
                  <a:schemeClr val="tx1"/>
                </a:solidFill>
                <a:latin typeface="+mj-lt"/>
                <a:ea typeface="ＭＳ Ｐゴシック"/>
              </a:rPr>
              <a:t> </a:t>
            </a:r>
            <a:r>
              <a:rPr lang="fr-BE" sz="2000" dirty="0" err="1" smtClean="0">
                <a:solidFill>
                  <a:schemeClr val="tx1"/>
                </a:solidFill>
                <a:latin typeface="+mj-lt"/>
                <a:ea typeface="ＭＳ Ｐゴシック"/>
              </a:rPr>
              <a:t>Level</a:t>
            </a:r>
            <a:endParaRPr lang="fr-BE" sz="2000" dirty="0" smtClean="0">
              <a:solidFill>
                <a:schemeClr val="tx1"/>
              </a:solidFill>
              <a:latin typeface="+mj-lt"/>
              <a:ea typeface="ＭＳ Ｐゴシック"/>
            </a:endParaRPr>
          </a:p>
          <a:p>
            <a:pPr lvl="2">
              <a:lnSpc>
                <a:spcPts val="2300"/>
              </a:lnSpc>
              <a:spcBef>
                <a:spcPts val="1200"/>
              </a:spcBef>
              <a:buFont typeface="Calibri" pitchFamily="34" charset="0"/>
              <a:buChar char="‐"/>
            </a:pPr>
            <a:r>
              <a:rPr lang="fr-BE" dirty="0" err="1" smtClean="0">
                <a:solidFill>
                  <a:schemeClr val="tx1"/>
                </a:solidFill>
                <a:latin typeface="+mj-lt"/>
                <a:ea typeface="ＭＳ Ｐゴシック"/>
              </a:rPr>
              <a:t>Fourth</a:t>
            </a:r>
            <a:r>
              <a:rPr lang="fr-BE" dirty="0" smtClean="0">
                <a:solidFill>
                  <a:schemeClr val="tx1"/>
                </a:solidFill>
                <a:latin typeface="+mj-lt"/>
                <a:ea typeface="ＭＳ Ｐゴシック"/>
              </a:rPr>
              <a:t> </a:t>
            </a:r>
            <a:r>
              <a:rPr lang="fr-BE" dirty="0" err="1" smtClean="0">
                <a:solidFill>
                  <a:schemeClr val="tx1"/>
                </a:solidFill>
                <a:latin typeface="+mj-lt"/>
                <a:ea typeface="ＭＳ Ｐゴシック"/>
              </a:rPr>
              <a:t>Level</a:t>
            </a:r>
            <a:endParaRPr lang="fr-BE" dirty="0" smtClean="0">
              <a:solidFill>
                <a:schemeClr val="tx1"/>
              </a:solidFill>
              <a:latin typeface="+mj-lt"/>
              <a:ea typeface="ＭＳ Ｐゴシック"/>
            </a:endParaRPr>
          </a:p>
        </p:txBody>
      </p:sp>
      <p:grpSp>
        <p:nvGrpSpPr>
          <p:cNvPr id="3" name="Group 2"/>
          <p:cNvGrpSpPr/>
          <p:nvPr userDrawn="1"/>
        </p:nvGrpSpPr>
        <p:grpSpPr>
          <a:xfrm>
            <a:off x="3856032" y="6149994"/>
            <a:ext cx="1073158" cy="571500"/>
            <a:chOff x="3856032" y="6149994"/>
            <a:chExt cx="1073158" cy="571500"/>
          </a:xfrm>
        </p:grpSpPr>
        <p:pic>
          <p:nvPicPr>
            <p:cNvPr id="10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1"/>
            <p:cNvSpPr/>
            <p:nvPr userDrawn="1"/>
          </p:nvSpPr>
          <p:spPr>
            <a:xfrm>
              <a:off x="4071934" y="6559572"/>
              <a:ext cx="857256" cy="1428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408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457200" y="900000"/>
            <a:ext cx="8280000" cy="4140000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pPr lvl="0"/>
            <a:endParaRPr lang="en-GB" noProof="0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3856032" y="6149994"/>
            <a:ext cx="1073158" cy="571500"/>
            <a:chOff x="3856032" y="6149994"/>
            <a:chExt cx="1073158" cy="571500"/>
          </a:xfrm>
        </p:grpSpPr>
        <p:pic>
          <p:nvPicPr>
            <p:cNvPr id="15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Rectangle 15"/>
            <p:cNvSpPr/>
            <p:nvPr userDrawn="1"/>
          </p:nvSpPr>
          <p:spPr>
            <a:xfrm>
              <a:off x="4071934" y="6559572"/>
              <a:ext cx="857256" cy="1428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3162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>
          <a:xfrm>
            <a:off x="3856032" y="6149994"/>
            <a:ext cx="1073158" cy="571500"/>
            <a:chOff x="3856032" y="6149994"/>
            <a:chExt cx="1073158" cy="571500"/>
          </a:xfrm>
        </p:grpSpPr>
        <p:pic>
          <p:nvPicPr>
            <p:cNvPr id="12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12"/>
            <p:cNvSpPr/>
            <p:nvPr userDrawn="1"/>
          </p:nvSpPr>
          <p:spPr>
            <a:xfrm>
              <a:off x="4071934" y="6559572"/>
              <a:ext cx="857256" cy="1428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0399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7200" y="900000"/>
            <a:ext cx="4032000" cy="4140000"/>
          </a:xfrm>
          <a:prstGeom prst="rect">
            <a:avLst/>
          </a:prstGeom>
        </p:spPr>
        <p:txBody>
          <a:bodyPr/>
          <a:lstStyle>
            <a:lvl1pPr>
              <a:defRPr sz="2000" kern="600" baseline="0">
                <a:latin typeface="Calibri" pitchFamily="34" charset="0"/>
              </a:defRPr>
            </a:lvl1pPr>
            <a:lvl2pPr>
              <a:defRPr sz="1800" kern="600" baseline="0">
                <a:latin typeface="Calibri" pitchFamily="34" charset="0"/>
              </a:defRPr>
            </a:lvl2pPr>
            <a:lvl3pPr>
              <a:defRPr sz="1800" kern="600" baseline="0">
                <a:latin typeface="Calibri" pitchFamily="34" charset="0"/>
              </a:defRPr>
            </a:lvl3pPr>
            <a:lvl4pPr>
              <a:defRPr sz="1800" kern="600" baseline="0">
                <a:latin typeface="Calibri" pitchFamily="34" charset="0"/>
              </a:defRPr>
            </a:lvl4pPr>
            <a:lvl5pPr>
              <a:defRPr sz="1800" kern="600" baseline="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4716464" y="900000"/>
            <a:ext cx="4032000" cy="4140000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pPr lvl="0"/>
            <a:endParaRPr lang="en-GB" noProof="0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3856032" y="6149994"/>
            <a:ext cx="1073158" cy="571500"/>
            <a:chOff x="3856032" y="6149994"/>
            <a:chExt cx="1073158" cy="571500"/>
          </a:xfrm>
        </p:grpSpPr>
        <p:pic>
          <p:nvPicPr>
            <p:cNvPr id="14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14"/>
            <p:cNvSpPr/>
            <p:nvPr userDrawn="1"/>
          </p:nvSpPr>
          <p:spPr>
            <a:xfrm>
              <a:off x="4071934" y="6559572"/>
              <a:ext cx="857256" cy="1428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979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457200" y="900000"/>
            <a:ext cx="4032000" cy="4140000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endParaRPr lang="en-US" dirty="0"/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1"/>
          </p:nvPr>
        </p:nvSpPr>
        <p:spPr>
          <a:xfrm>
            <a:off x="4716000" y="900000"/>
            <a:ext cx="4032000" cy="1772936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716000" y="2780928"/>
            <a:ext cx="4032000" cy="223224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 i="1" kern="600" baseline="0"/>
            </a:lvl1pPr>
            <a:lvl2pPr marL="742950" indent="-285750">
              <a:buClr>
                <a:srgbClr val="B4D13B"/>
              </a:buClr>
              <a:buFont typeface="Calibri" pitchFamily="34" charset="0"/>
              <a:buChar char="&gt;"/>
              <a:defRPr sz="1800" kern="600" baseline="0"/>
            </a:lvl2pPr>
            <a:lvl3pPr marL="1143000" indent="-228600">
              <a:buClr>
                <a:srgbClr val="B4D13B"/>
              </a:buClr>
              <a:buFont typeface="Wingdings" pitchFamily="2" charset="2"/>
              <a:buChar char="§"/>
              <a:defRPr sz="1600" kern="600" baseline="0"/>
            </a:lvl3pPr>
            <a:lvl4pPr marL="1600200" indent="-228600">
              <a:buClr>
                <a:srgbClr val="B4D13B"/>
              </a:buClr>
              <a:buFont typeface="Courier New" pitchFamily="49" charset="0"/>
              <a:buChar char="o"/>
              <a:defRPr sz="1600" kern="600" baseline="0"/>
            </a:lvl4pPr>
            <a:lvl5pPr marL="1828800" indent="0">
              <a:buFontTx/>
              <a:buNone/>
              <a:defRPr lang="en-US" sz="1600" kern="600" baseline="0" dirty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3856032" y="6149994"/>
            <a:ext cx="1073158" cy="571500"/>
            <a:chOff x="3856032" y="6149994"/>
            <a:chExt cx="1073158" cy="571500"/>
          </a:xfrm>
        </p:grpSpPr>
        <p:pic>
          <p:nvPicPr>
            <p:cNvPr id="12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12"/>
            <p:cNvSpPr/>
            <p:nvPr userDrawn="1"/>
          </p:nvSpPr>
          <p:spPr>
            <a:xfrm>
              <a:off x="4071934" y="6559572"/>
              <a:ext cx="857256" cy="1428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0713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709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" y="0"/>
            <a:ext cx="9098089" cy="685800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smtClean="0"/>
              <a:t>Name: ENTSOG representative</a:t>
            </a:r>
            <a:br>
              <a:rPr lang="en-GB" noProof="0" smtClean="0"/>
            </a:br>
            <a:r>
              <a:rPr lang="en-GB" noProof="0" smtClean="0"/>
              <a:t>Position: Adviser/EGM/President</a:t>
            </a:r>
            <a:endParaRPr lang="en-GB" noProof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259632" y="3789363"/>
            <a:ext cx="6768752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smtClean="0"/>
              <a:t>&lt;Place&gt; -- DD Month YYYY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509474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6893403"/>
              </p:ext>
            </p:extLst>
          </p:nvPr>
        </p:nvGraphicFramePr>
        <p:xfrm>
          <a:off x="395536" y="548680"/>
          <a:ext cx="8064896" cy="5290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494030"/>
                <a:gridCol w="494030"/>
                <a:gridCol w="494030"/>
                <a:gridCol w="1178554"/>
                <a:gridCol w="1178554"/>
                <a:gridCol w="1993450"/>
              </a:tblGrid>
              <a:tr h="296752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0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7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3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183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56324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680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  <p:sp>
        <p:nvSpPr>
          <p:cNvPr id="7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 smtClean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8946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3638287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703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987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954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 smtClean="0"/>
              <a:t>XY</a:t>
            </a:r>
            <a:br>
              <a:rPr lang="en-GB" sz="1200" dirty="0" smtClean="0"/>
            </a:br>
            <a:r>
              <a:rPr lang="en-GB" sz="1200" dirty="0" smtClean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>
                <a:solidFill>
                  <a:srgbClr val="1F4484"/>
                </a:solidFill>
              </a:rPr>
              <a:t>Thank You for Your Attention</a:t>
            </a:r>
            <a:endParaRPr lang="en-GB" dirty="0">
              <a:solidFill>
                <a:srgbClr val="1F4484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</a:t>
            </a:r>
            <a:r>
              <a:rPr lang="en-GB" sz="1200" b="0" dirty="0" err="1" smtClean="0">
                <a:solidFill>
                  <a:srgbClr val="000000"/>
                </a:solidFill>
              </a:rPr>
              <a:t>Cortenbergh</a:t>
            </a:r>
            <a:r>
              <a:rPr lang="en-GB" sz="1200" b="0" dirty="0" smtClean="0">
                <a:solidFill>
                  <a:srgbClr val="000000"/>
                </a:solidFill>
              </a:rPr>
              <a:t>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/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>
                <a:solidFill>
                  <a:srgbClr val="1F4484"/>
                </a:solidFill>
              </a:rPr>
              <a:t>www.entsog.eu</a:t>
            </a:r>
            <a:endParaRPr lang="en-GB" sz="1200" b="0" u="sng" dirty="0">
              <a:solidFill>
                <a:srgbClr val="1F4484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smtClean="0"/>
              <a:t>x.y@entsog.eu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29718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6.xml"/><Relationship Id="rId7" Type="http://schemas.openxmlformats.org/officeDocument/2006/relationships/theme" Target="../theme/theme10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theme" Target="../theme/theme11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slideLayout" Target="../slideLayouts/slideLayout123.xml"/><Relationship Id="rId18" Type="http://schemas.openxmlformats.org/officeDocument/2006/relationships/slideLayout" Target="../slideLayouts/slideLayout12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slideLayout" Target="../slideLayouts/slideLayout122.xml"/><Relationship Id="rId17" Type="http://schemas.openxmlformats.org/officeDocument/2006/relationships/slideLayout" Target="../slideLayouts/slideLayout127.xml"/><Relationship Id="rId2" Type="http://schemas.openxmlformats.org/officeDocument/2006/relationships/slideLayout" Target="../slideLayouts/slideLayout112.xml"/><Relationship Id="rId16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20.xml"/><Relationship Id="rId19" Type="http://schemas.openxmlformats.org/officeDocument/2006/relationships/theme" Target="../theme/theme13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slideLayout" Target="../slideLayouts/slideLayout124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6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35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30.xml"/><Relationship Id="rId1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4.xml"/><Relationship Id="rId11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33.xml"/><Relationship Id="rId10" Type="http://schemas.openxmlformats.org/officeDocument/2006/relationships/slideLayout" Target="../slideLayouts/slideLayout138.xml"/><Relationship Id="rId4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7.xml"/><Relationship Id="rId14" Type="http://schemas.openxmlformats.org/officeDocument/2006/relationships/image" Target="../media/image9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7.xml"/><Relationship Id="rId3" Type="http://schemas.openxmlformats.org/officeDocument/2006/relationships/slideLayout" Target="../slideLayouts/slideLayout142.xml"/><Relationship Id="rId7" Type="http://schemas.openxmlformats.org/officeDocument/2006/relationships/slideLayout" Target="../slideLayouts/slideLayout146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41.xml"/><Relationship Id="rId1" Type="http://schemas.openxmlformats.org/officeDocument/2006/relationships/slideLayout" Target="../slideLayouts/slideLayout140.xml"/><Relationship Id="rId6" Type="http://schemas.openxmlformats.org/officeDocument/2006/relationships/slideLayout" Target="../slideLayouts/slideLayout145.xml"/><Relationship Id="rId11" Type="http://schemas.openxmlformats.org/officeDocument/2006/relationships/slideLayout" Target="../slideLayouts/slideLayout150.xml"/><Relationship Id="rId5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49.xml"/><Relationship Id="rId4" Type="http://schemas.openxmlformats.org/officeDocument/2006/relationships/slideLayout" Target="../slideLayouts/slideLayout143.xml"/><Relationship Id="rId9" Type="http://schemas.openxmlformats.org/officeDocument/2006/relationships/slideLayout" Target="../slideLayouts/slideLayout148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8.xml"/><Relationship Id="rId3" Type="http://schemas.openxmlformats.org/officeDocument/2006/relationships/slideLayout" Target="../slideLayouts/slideLayout153.xml"/><Relationship Id="rId7" Type="http://schemas.openxmlformats.org/officeDocument/2006/relationships/slideLayout" Target="../slideLayouts/slideLayout157.xml"/><Relationship Id="rId2" Type="http://schemas.openxmlformats.org/officeDocument/2006/relationships/slideLayout" Target="../slideLayouts/slideLayout152.xml"/><Relationship Id="rId1" Type="http://schemas.openxmlformats.org/officeDocument/2006/relationships/slideLayout" Target="../slideLayouts/slideLayout151.xml"/><Relationship Id="rId6" Type="http://schemas.openxmlformats.org/officeDocument/2006/relationships/slideLayout" Target="../slideLayouts/slideLayout156.xml"/><Relationship Id="rId11" Type="http://schemas.openxmlformats.org/officeDocument/2006/relationships/theme" Target="../theme/theme16.xml"/><Relationship Id="rId5" Type="http://schemas.openxmlformats.org/officeDocument/2006/relationships/slideLayout" Target="../slideLayouts/slideLayout155.xml"/><Relationship Id="rId10" Type="http://schemas.openxmlformats.org/officeDocument/2006/relationships/slideLayout" Target="../slideLayouts/slideLayout160.xml"/><Relationship Id="rId4" Type="http://schemas.openxmlformats.org/officeDocument/2006/relationships/slideLayout" Target="../slideLayouts/slideLayout154.xml"/><Relationship Id="rId9" Type="http://schemas.openxmlformats.org/officeDocument/2006/relationships/slideLayout" Target="../slideLayouts/slideLayout159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8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63.xml"/><Relationship Id="rId7" Type="http://schemas.openxmlformats.org/officeDocument/2006/relationships/slideLayout" Target="../slideLayouts/slideLayout167.xml"/><Relationship Id="rId12" Type="http://schemas.openxmlformats.org/officeDocument/2006/relationships/image" Target="../media/image10.jpeg"/><Relationship Id="rId2" Type="http://schemas.openxmlformats.org/officeDocument/2006/relationships/slideLayout" Target="../slideLayouts/slideLayout162.xml"/><Relationship Id="rId1" Type="http://schemas.openxmlformats.org/officeDocument/2006/relationships/slideLayout" Target="../slideLayouts/slideLayout161.xml"/><Relationship Id="rId6" Type="http://schemas.openxmlformats.org/officeDocument/2006/relationships/slideLayout" Target="../slideLayouts/slideLayout166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65.xml"/><Relationship Id="rId10" Type="http://schemas.openxmlformats.org/officeDocument/2006/relationships/slideLayout" Target="../slideLayouts/slideLayout170.xml"/><Relationship Id="rId4" Type="http://schemas.openxmlformats.org/officeDocument/2006/relationships/slideLayout" Target="../slideLayouts/slideLayout164.xml"/><Relationship Id="rId9" Type="http://schemas.openxmlformats.org/officeDocument/2006/relationships/slideLayout" Target="../slideLayouts/slideLayout169.xml"/><Relationship Id="rId14" Type="http://schemas.openxmlformats.org/officeDocument/2006/relationships/image" Target="../media/image12.png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8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73.xml"/><Relationship Id="rId7" Type="http://schemas.openxmlformats.org/officeDocument/2006/relationships/slideLayout" Target="../slideLayouts/slideLayout177.xml"/><Relationship Id="rId12" Type="http://schemas.openxmlformats.org/officeDocument/2006/relationships/image" Target="../media/image10.jpeg"/><Relationship Id="rId2" Type="http://schemas.openxmlformats.org/officeDocument/2006/relationships/slideLayout" Target="../slideLayouts/slideLayout172.xml"/><Relationship Id="rId1" Type="http://schemas.openxmlformats.org/officeDocument/2006/relationships/slideLayout" Target="../slideLayouts/slideLayout171.xml"/><Relationship Id="rId6" Type="http://schemas.openxmlformats.org/officeDocument/2006/relationships/slideLayout" Target="../slideLayouts/slideLayout176.xml"/><Relationship Id="rId11" Type="http://schemas.openxmlformats.org/officeDocument/2006/relationships/theme" Target="../theme/theme18.xml"/><Relationship Id="rId5" Type="http://schemas.openxmlformats.org/officeDocument/2006/relationships/slideLayout" Target="../slideLayouts/slideLayout175.xml"/><Relationship Id="rId10" Type="http://schemas.openxmlformats.org/officeDocument/2006/relationships/slideLayout" Target="../slideLayouts/slideLayout180.xml"/><Relationship Id="rId4" Type="http://schemas.openxmlformats.org/officeDocument/2006/relationships/slideLayout" Target="../slideLayouts/slideLayout174.xml"/><Relationship Id="rId9" Type="http://schemas.openxmlformats.org/officeDocument/2006/relationships/slideLayout" Target="../slideLayouts/slideLayout179.xml"/><Relationship Id="rId14" Type="http://schemas.openxmlformats.org/officeDocument/2006/relationships/image" Target="../media/image1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theme" Target="../theme/theme7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98" r:id="rId4"/>
    <p:sldLayoutId id="2147483685" r:id="rId5"/>
    <p:sldLayoutId id="2147483684" r:id="rId6"/>
    <p:sldLayoutId id="2147483694" r:id="rId7"/>
    <p:sldLayoutId id="2147483695" r:id="rId8"/>
    <p:sldLayoutId id="2147483696" r:id="rId9"/>
    <p:sldLayoutId id="2147483697" r:id="rId10"/>
    <p:sldLayoutId id="214748389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04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7661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4197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7614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pt_PODLOGA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MaliBijeliPPT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39609" y="259614"/>
            <a:ext cx="2303824" cy="361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260019" y="910900"/>
            <a:ext cx="8561054" cy="62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39" tIns="45670" rIns="91339" bIns="4567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0019" y="1659727"/>
            <a:ext cx="8623962" cy="4560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39" tIns="45670" rIns="91339" bIns="456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" name="Rectangle 20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514446" y="6287750"/>
            <a:ext cx="2133274" cy="276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23" tIns="45662" rIns="91323" bIns="45662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  <a:cs typeface="+mn-cs"/>
            </a:endParaRPr>
          </a:p>
        </p:txBody>
      </p:sp>
      <p:sp>
        <p:nvSpPr>
          <p:cNvPr id="17" name="Rectangle 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13238" y="6287751"/>
            <a:ext cx="2895157" cy="28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23" tIns="45662" rIns="91323" bIns="45662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  <a:cs typeface="+mn-cs"/>
            </a:endParaRPr>
          </a:p>
        </p:txBody>
      </p:sp>
      <p:sp>
        <p:nvSpPr>
          <p:cNvPr id="18" name="Rectangle 2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596" y="6287751"/>
            <a:ext cx="2267477" cy="273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23" tIns="45662" rIns="91323" bIns="45662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9002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algn="ctr" defTabSz="914515" rtl="0" eaLnBrk="0" fontAlgn="base" hangingPunct="0">
        <a:spcBef>
          <a:spcPct val="0"/>
        </a:spcBef>
        <a:spcAft>
          <a:spcPct val="0"/>
        </a:spcAft>
        <a:defRPr sz="3300">
          <a:solidFill>
            <a:srgbClr val="5F5F5F"/>
          </a:solidFill>
          <a:latin typeface="+mj-lt"/>
          <a:ea typeface="+mj-ea"/>
          <a:cs typeface="+mj-cs"/>
        </a:defRPr>
      </a:lvl1pPr>
      <a:lvl2pPr algn="ctr" defTabSz="914515" rtl="0" eaLnBrk="0" fontAlgn="base" hangingPunct="0">
        <a:spcBef>
          <a:spcPct val="0"/>
        </a:spcBef>
        <a:spcAft>
          <a:spcPct val="0"/>
        </a:spcAft>
        <a:defRPr sz="3300">
          <a:solidFill>
            <a:srgbClr val="5F5F5F"/>
          </a:solidFill>
          <a:latin typeface="Arial" charset="0"/>
        </a:defRPr>
      </a:lvl2pPr>
      <a:lvl3pPr algn="ctr" defTabSz="914515" rtl="0" eaLnBrk="0" fontAlgn="base" hangingPunct="0">
        <a:spcBef>
          <a:spcPct val="0"/>
        </a:spcBef>
        <a:spcAft>
          <a:spcPct val="0"/>
        </a:spcAft>
        <a:defRPr sz="3300">
          <a:solidFill>
            <a:srgbClr val="5F5F5F"/>
          </a:solidFill>
          <a:latin typeface="Arial" charset="0"/>
        </a:defRPr>
      </a:lvl3pPr>
      <a:lvl4pPr algn="ctr" defTabSz="914515" rtl="0" eaLnBrk="0" fontAlgn="base" hangingPunct="0">
        <a:spcBef>
          <a:spcPct val="0"/>
        </a:spcBef>
        <a:spcAft>
          <a:spcPct val="0"/>
        </a:spcAft>
        <a:defRPr sz="3300">
          <a:solidFill>
            <a:srgbClr val="5F5F5F"/>
          </a:solidFill>
          <a:latin typeface="Arial" charset="0"/>
        </a:defRPr>
      </a:lvl4pPr>
      <a:lvl5pPr algn="ctr" defTabSz="914515" rtl="0" eaLnBrk="0" fontAlgn="base" hangingPunct="0">
        <a:spcBef>
          <a:spcPct val="0"/>
        </a:spcBef>
        <a:spcAft>
          <a:spcPct val="0"/>
        </a:spcAft>
        <a:defRPr sz="3300">
          <a:solidFill>
            <a:srgbClr val="5F5F5F"/>
          </a:solidFill>
          <a:latin typeface="Arial" charset="0"/>
        </a:defRPr>
      </a:lvl5pPr>
      <a:lvl6pPr marL="414772" algn="ctr" defTabSz="914515" rtl="0" fontAlgn="base">
        <a:spcBef>
          <a:spcPct val="0"/>
        </a:spcBef>
        <a:spcAft>
          <a:spcPct val="0"/>
        </a:spcAft>
        <a:defRPr sz="3300">
          <a:solidFill>
            <a:srgbClr val="5F5F5F"/>
          </a:solidFill>
          <a:latin typeface="Arial" charset="0"/>
        </a:defRPr>
      </a:lvl6pPr>
      <a:lvl7pPr marL="829544" algn="ctr" defTabSz="914515" rtl="0" fontAlgn="base">
        <a:spcBef>
          <a:spcPct val="0"/>
        </a:spcBef>
        <a:spcAft>
          <a:spcPct val="0"/>
        </a:spcAft>
        <a:defRPr sz="3300">
          <a:solidFill>
            <a:srgbClr val="5F5F5F"/>
          </a:solidFill>
          <a:latin typeface="Arial" charset="0"/>
        </a:defRPr>
      </a:lvl7pPr>
      <a:lvl8pPr marL="1244316" algn="ctr" defTabSz="914515" rtl="0" fontAlgn="base">
        <a:spcBef>
          <a:spcPct val="0"/>
        </a:spcBef>
        <a:spcAft>
          <a:spcPct val="0"/>
        </a:spcAft>
        <a:defRPr sz="3300">
          <a:solidFill>
            <a:srgbClr val="5F5F5F"/>
          </a:solidFill>
          <a:latin typeface="Arial" charset="0"/>
        </a:defRPr>
      </a:lvl8pPr>
      <a:lvl9pPr marL="1659087" algn="ctr" defTabSz="914515" rtl="0" fontAlgn="base">
        <a:spcBef>
          <a:spcPct val="0"/>
        </a:spcBef>
        <a:spcAft>
          <a:spcPct val="0"/>
        </a:spcAft>
        <a:defRPr sz="3300">
          <a:solidFill>
            <a:srgbClr val="5F5F5F"/>
          </a:solidFill>
          <a:latin typeface="Arial" charset="0"/>
        </a:defRPr>
      </a:lvl9pPr>
    </p:titleStyle>
    <p:bodyStyle>
      <a:lvl1pPr marL="342763" indent="-342763" algn="l" defTabSz="914515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rgbClr val="5F5F5F"/>
          </a:solidFill>
          <a:latin typeface="+mn-lt"/>
          <a:ea typeface="+mn-ea"/>
          <a:cs typeface="+mn-cs"/>
        </a:defRPr>
      </a:lvl1pPr>
      <a:lvl2pPr marL="743133" indent="-286596" algn="l" defTabSz="914515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5F5F5F"/>
          </a:solidFill>
          <a:latin typeface="+mn-lt"/>
        </a:defRPr>
      </a:lvl2pPr>
      <a:lvl3pPr marL="1143503" indent="-228989" algn="l" defTabSz="914515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rgbClr val="5F5F5F"/>
          </a:solidFill>
          <a:latin typeface="+mn-lt"/>
        </a:defRPr>
      </a:lvl3pPr>
      <a:lvl4pPr marL="1600040" indent="-228989" algn="l" defTabSz="914515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rgbClr val="5F5F5F"/>
          </a:solidFill>
          <a:latin typeface="+mn-lt"/>
        </a:defRPr>
      </a:lvl4pPr>
      <a:lvl5pPr marL="2055137" indent="-226109" algn="l" defTabSz="914515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rgbClr val="5F5F5F"/>
          </a:solidFill>
          <a:latin typeface="+mn-lt"/>
        </a:defRPr>
      </a:lvl5pPr>
      <a:lvl6pPr marL="2469909" indent="-226109" algn="l" defTabSz="914515" rtl="0" fontAlgn="base">
        <a:spcBef>
          <a:spcPct val="20000"/>
        </a:spcBef>
        <a:spcAft>
          <a:spcPct val="0"/>
        </a:spcAft>
        <a:buChar char="»"/>
        <a:defRPr sz="1800">
          <a:solidFill>
            <a:srgbClr val="5F5F5F"/>
          </a:solidFill>
          <a:latin typeface="+mn-lt"/>
        </a:defRPr>
      </a:lvl6pPr>
      <a:lvl7pPr marL="2884681" indent="-226109" algn="l" defTabSz="914515" rtl="0" fontAlgn="base">
        <a:spcBef>
          <a:spcPct val="20000"/>
        </a:spcBef>
        <a:spcAft>
          <a:spcPct val="0"/>
        </a:spcAft>
        <a:buChar char="»"/>
        <a:defRPr sz="1800">
          <a:solidFill>
            <a:srgbClr val="5F5F5F"/>
          </a:solidFill>
          <a:latin typeface="+mn-lt"/>
        </a:defRPr>
      </a:lvl7pPr>
      <a:lvl8pPr marL="3299453" indent="-226109" algn="l" defTabSz="914515" rtl="0" fontAlgn="base">
        <a:spcBef>
          <a:spcPct val="20000"/>
        </a:spcBef>
        <a:spcAft>
          <a:spcPct val="0"/>
        </a:spcAft>
        <a:buChar char="»"/>
        <a:defRPr sz="1800">
          <a:solidFill>
            <a:srgbClr val="5F5F5F"/>
          </a:solidFill>
          <a:latin typeface="+mn-lt"/>
        </a:defRPr>
      </a:lvl8pPr>
      <a:lvl9pPr marL="3714225" indent="-226109" algn="l" defTabSz="914515" rtl="0" fontAlgn="base">
        <a:spcBef>
          <a:spcPct val="20000"/>
        </a:spcBef>
        <a:spcAft>
          <a:spcPct val="0"/>
        </a:spcAft>
        <a:buChar char="»"/>
        <a:defRPr sz="1800">
          <a:solidFill>
            <a:srgbClr val="5F5F5F"/>
          </a:solidFill>
          <a:latin typeface="+mn-lt"/>
        </a:defRPr>
      </a:lvl9pPr>
    </p:bodyStyle>
    <p:otherStyle>
      <a:defPPr>
        <a:defRPr lang="sr-Latn-CS"/>
      </a:defPPr>
      <a:lvl1pPr marL="0" algn="l" defTabSz="8295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72" algn="l" defTabSz="8295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544" algn="l" defTabSz="8295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316" algn="l" defTabSz="8295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9087" algn="l" defTabSz="8295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859" algn="l" defTabSz="8295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631" algn="l" defTabSz="8295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403" algn="l" defTabSz="8295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8175" algn="l" defTabSz="8295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0894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7572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streifen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0" y="6370320"/>
            <a:ext cx="7949184" cy="487680"/>
          </a:xfrm>
          <a:prstGeom prst="rect">
            <a:avLst/>
          </a:prstGeom>
        </p:spPr>
      </p:pic>
      <p:pic>
        <p:nvPicPr>
          <p:cNvPr id="6" name="Grafik 5" descr="ecke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60000" y="360000"/>
            <a:ext cx="457200" cy="457200"/>
          </a:xfrm>
          <a:prstGeom prst="rect">
            <a:avLst/>
          </a:prstGeom>
        </p:spPr>
      </p:pic>
      <p:pic>
        <p:nvPicPr>
          <p:cNvPr id="7" name="Grafik 6" descr="entsog_logo_4c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7560060" y="360000"/>
            <a:ext cx="1147564" cy="62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358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streifen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0" y="6370320"/>
            <a:ext cx="7949184" cy="487680"/>
          </a:xfrm>
          <a:prstGeom prst="rect">
            <a:avLst/>
          </a:prstGeom>
        </p:spPr>
      </p:pic>
      <p:pic>
        <p:nvPicPr>
          <p:cNvPr id="6" name="Grafik 5" descr="ecke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60000" y="360000"/>
            <a:ext cx="457200" cy="457200"/>
          </a:xfrm>
          <a:prstGeom prst="rect">
            <a:avLst/>
          </a:prstGeom>
        </p:spPr>
      </p:pic>
      <p:pic>
        <p:nvPicPr>
          <p:cNvPr id="7" name="Grafik 6" descr="entsog_logo_4c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7560060" y="360000"/>
            <a:ext cx="1147564" cy="62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76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916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485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7807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9048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1777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9595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9277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3430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1944000" y="2743200"/>
            <a:ext cx="7200000" cy="864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ENTSOG Annual TRA WS</a:t>
            </a:r>
            <a:br>
              <a:rPr lang="en-US" dirty="0" smtClean="0"/>
            </a:br>
            <a:r>
              <a:rPr lang="en-US" sz="100" dirty="0" smtClean="0"/>
              <a:t/>
            </a:r>
            <a:br>
              <a:rPr lang="en-US" sz="100" dirty="0" smtClean="0"/>
            </a:br>
            <a:r>
              <a:rPr lang="en-US" sz="100" dirty="0"/>
              <a:t/>
            </a:r>
            <a:br>
              <a:rPr lang="en-US" sz="100" dirty="0"/>
            </a:br>
            <a:r>
              <a:rPr lang="en-US" sz="100" dirty="0" smtClean="0"/>
              <a:t/>
            </a:r>
            <a:br>
              <a:rPr lang="en-US" sz="100" dirty="0" smtClean="0"/>
            </a:br>
            <a:r>
              <a:rPr lang="en-US" sz="100" dirty="0"/>
              <a:t/>
            </a:r>
            <a:br>
              <a:rPr lang="en-US" sz="100" dirty="0"/>
            </a:br>
            <a:r>
              <a:rPr lang="en-US" sz="100" dirty="0" smtClean="0"/>
              <a:t/>
            </a:r>
            <a:br>
              <a:rPr lang="en-US" sz="100" dirty="0" smtClean="0"/>
            </a:br>
            <a:r>
              <a:rPr lang="en-US" sz="100" dirty="0"/>
              <a:t/>
            </a:r>
            <a:br>
              <a:rPr lang="en-US" sz="100" dirty="0"/>
            </a:br>
            <a:r>
              <a:rPr lang="en-US" sz="100" dirty="0" smtClean="0"/>
              <a:t/>
            </a:r>
            <a:br>
              <a:rPr lang="en-US" sz="100" dirty="0" smtClean="0"/>
            </a:br>
            <a:r>
              <a:rPr lang="en-US" sz="100" dirty="0"/>
              <a:t/>
            </a:r>
            <a:br>
              <a:rPr lang="en-US" sz="100" dirty="0"/>
            </a:br>
            <a:r>
              <a:rPr lang="en-US" sz="100" dirty="0" smtClean="0"/>
              <a:t/>
            </a:r>
            <a:br>
              <a:rPr lang="en-US" sz="100" dirty="0" smtClean="0"/>
            </a:br>
            <a:r>
              <a:rPr lang="en-US" sz="100" dirty="0"/>
              <a:t/>
            </a:r>
            <a:br>
              <a:rPr lang="en-US" sz="100" dirty="0"/>
            </a:br>
            <a:r>
              <a:rPr lang="en-US" sz="100" dirty="0" smtClean="0"/>
              <a:t/>
            </a:r>
            <a:br>
              <a:rPr lang="en-US" sz="100" dirty="0" smtClean="0"/>
            </a:br>
            <a:r>
              <a:rPr lang="en-US" sz="100" dirty="0"/>
              <a:t/>
            </a:r>
            <a:br>
              <a:rPr lang="en-US" sz="100" dirty="0"/>
            </a:br>
            <a:r>
              <a:rPr lang="en-US" sz="100" dirty="0" smtClean="0"/>
              <a:t/>
            </a:r>
            <a:br>
              <a:rPr lang="en-US" sz="100" dirty="0" smtClean="0"/>
            </a:br>
            <a:r>
              <a:rPr lang="en-US" sz="100" dirty="0"/>
              <a:t/>
            </a:r>
            <a:br>
              <a:rPr lang="en-US" sz="100" dirty="0"/>
            </a:br>
            <a:r>
              <a:rPr lang="en-US" sz="100" dirty="0" smtClean="0"/>
              <a:t/>
            </a:r>
            <a:br>
              <a:rPr lang="en-US" sz="100" dirty="0" smtClean="0"/>
            </a:br>
            <a:r>
              <a:rPr lang="en-US" sz="100" dirty="0"/>
              <a:t/>
            </a:r>
            <a:br>
              <a:rPr lang="en-US" sz="100" dirty="0"/>
            </a:br>
            <a:r>
              <a:rPr lang="en-US" sz="100" dirty="0" smtClean="0"/>
              <a:t/>
            </a:r>
            <a:br>
              <a:rPr lang="en-US" sz="100" dirty="0" smtClean="0"/>
            </a:br>
            <a:r>
              <a:rPr lang="en-US" sz="100" dirty="0"/>
              <a:t/>
            </a:r>
            <a:br>
              <a:rPr lang="en-US" sz="100" dirty="0"/>
            </a:br>
            <a:r>
              <a:rPr lang="en-US" sz="100" dirty="0" smtClean="0"/>
              <a:t/>
            </a:r>
            <a:br>
              <a:rPr lang="en-US" sz="100" dirty="0" smtClean="0"/>
            </a:br>
            <a:r>
              <a:rPr lang="en-US" sz="100" dirty="0"/>
              <a:t/>
            </a:r>
            <a:br>
              <a:rPr lang="en-US" sz="100" dirty="0"/>
            </a:br>
            <a:r>
              <a:rPr lang="en-US" sz="100" dirty="0" smtClean="0"/>
              <a:t/>
            </a:r>
            <a:br>
              <a:rPr lang="en-US" sz="100" dirty="0" smtClean="0"/>
            </a:b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ENTSOG Team</a:t>
            </a:r>
            <a:endParaRPr lang="en-GB" dirty="0" smtClean="0"/>
          </a:p>
          <a:p>
            <a:r>
              <a:rPr lang="en-GB" dirty="0" smtClean="0"/>
              <a:t>System Operations Business Area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Brussels – 04/02/2016</a:t>
            </a:r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81200" y="3733800"/>
            <a:ext cx="6048672" cy="503733"/>
          </a:xfrm>
        </p:spPr>
        <p:txBody>
          <a:bodyPr/>
          <a:lstStyle/>
          <a:p>
            <a:r>
              <a:rPr lang="en-US" dirty="0" smtClean="0"/>
              <a:t>Outcome and 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858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Outcome and conclusions from </a:t>
            </a:r>
            <a:br>
              <a:rPr lang="de-DE" dirty="0" smtClean="0"/>
            </a:br>
            <a:r>
              <a:rPr lang="de-DE" dirty="0" smtClean="0"/>
              <a:t>9th Annual TRA Public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31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de-DE" dirty="0" smtClean="0"/>
              <a:t>Outcome and conclusions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0ADA2-9A8F-49C4-846F-11C90AC11523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914400"/>
            <a:ext cx="8132762" cy="5410200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800"/>
              </a:spcBef>
              <a:buClr>
                <a:srgbClr val="829824"/>
              </a:buClr>
              <a:buNone/>
            </a:pPr>
            <a:r>
              <a:rPr lang="de-DE" sz="2000" b="1" i="1" dirty="0" smtClean="0"/>
              <a:t>Feedback and recommendations  9th Annual TRA Public workshop</a:t>
            </a:r>
            <a:endParaRPr lang="en-US" sz="1600" dirty="0" smtClean="0"/>
          </a:p>
          <a:p>
            <a:pPr marL="0" indent="0" algn="just">
              <a:spcBef>
                <a:spcPts val="300"/>
              </a:spcBef>
              <a:buClr>
                <a:srgbClr val="829824"/>
              </a:buClr>
              <a:buNone/>
            </a:pPr>
            <a:endParaRPr lang="en-GB" sz="1600" dirty="0" smtClean="0"/>
          </a:p>
          <a:p>
            <a:pPr marL="284162" algn="just">
              <a:spcBef>
                <a:spcPts val="300"/>
              </a:spcBef>
              <a:buClr>
                <a:srgbClr val="829824"/>
              </a:buClr>
              <a:buFont typeface="Courier New" pitchFamily="49" charset="0"/>
              <a:buChar char="o"/>
            </a:pPr>
            <a:endParaRPr lang="en-GB" sz="1600" dirty="0"/>
          </a:p>
          <a:p>
            <a:pPr marL="284162" algn="just">
              <a:spcBef>
                <a:spcPts val="300"/>
              </a:spcBef>
              <a:buClr>
                <a:srgbClr val="829824"/>
              </a:buClr>
              <a:buFont typeface="Courier New" pitchFamily="49" charset="0"/>
              <a:buChar char="o"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284162" algn="just">
              <a:spcBef>
                <a:spcPts val="300"/>
              </a:spcBef>
              <a:buClr>
                <a:srgbClr val="829824"/>
              </a:buClr>
              <a:buFont typeface="Courier New" pitchFamily="49" charset="0"/>
              <a:buChar char="o"/>
            </a:pPr>
            <a:endParaRPr lang="en-GB" sz="1800" dirty="0"/>
          </a:p>
          <a:p>
            <a:pPr marL="284162" algn="just">
              <a:spcBef>
                <a:spcPts val="300"/>
              </a:spcBef>
              <a:buClr>
                <a:srgbClr val="829824"/>
              </a:buClr>
              <a:buFont typeface="Courier New" pitchFamily="49" charset="0"/>
              <a:buChar char="o"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284162" algn="just">
              <a:spcBef>
                <a:spcPts val="300"/>
              </a:spcBef>
              <a:buClr>
                <a:srgbClr val="829824"/>
              </a:buClr>
              <a:buFont typeface="Courier New" pitchFamily="49" charset="0"/>
              <a:buChar char="o"/>
            </a:pPr>
            <a:endParaRPr lang="en-US" sz="500" b="1" i="1" dirty="0" smtClean="0">
              <a:solidFill>
                <a:srgbClr val="829824"/>
              </a:solidFill>
            </a:endParaRPr>
          </a:p>
          <a:p>
            <a:pPr marL="0" indent="0" algn="ctr">
              <a:buClr>
                <a:srgbClr val="829824"/>
              </a:buClr>
              <a:buNone/>
            </a:pPr>
            <a:endParaRPr lang="en-US" sz="500" b="1" i="1" dirty="0">
              <a:solidFill>
                <a:srgbClr val="829824"/>
              </a:solidFill>
            </a:endParaRPr>
          </a:p>
          <a:p>
            <a:pPr marL="0" indent="0" algn="just">
              <a:buClr>
                <a:srgbClr val="829824"/>
              </a:buClr>
              <a:buNone/>
            </a:pPr>
            <a:endParaRPr lang="en-US" sz="1000" dirty="0" smtClean="0"/>
          </a:p>
          <a:p>
            <a:pPr marL="0" indent="0" algn="just">
              <a:buClr>
                <a:srgbClr val="829824"/>
              </a:buClr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GB" sz="1600" dirty="0"/>
          </a:p>
          <a:p>
            <a:pPr lvl="0" algn="just">
              <a:spcBef>
                <a:spcPts val="800"/>
              </a:spcBef>
              <a:buClr>
                <a:srgbClr val="829824"/>
              </a:buClr>
              <a:buFont typeface="Wingdings" panose="05000000000000000000" pitchFamily="2" charset="2"/>
              <a:buChar char="ü"/>
            </a:pPr>
            <a:endParaRPr lang="en-US" sz="1900" dirty="0" smtClean="0"/>
          </a:p>
          <a:p>
            <a:pPr lvl="0" algn="just">
              <a:spcBef>
                <a:spcPts val="800"/>
              </a:spcBef>
              <a:buClr>
                <a:srgbClr val="829824"/>
              </a:buClr>
              <a:buFont typeface="Wingdings" panose="05000000000000000000" pitchFamily="2" charset="2"/>
              <a:buChar char="ü"/>
            </a:pPr>
            <a:endParaRPr lang="en-GB" sz="1900" dirty="0" smtClean="0"/>
          </a:p>
          <a:p>
            <a:pPr lvl="0" algn="just">
              <a:spcBef>
                <a:spcPts val="800"/>
              </a:spcBef>
              <a:buClr>
                <a:srgbClr val="829824"/>
              </a:buClr>
              <a:buFont typeface="Wingdings" panose="05000000000000000000" pitchFamily="2" charset="2"/>
              <a:buChar char="ü"/>
            </a:pPr>
            <a:endParaRPr lang="en-US" sz="19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408081"/>
              </p:ext>
            </p:extLst>
          </p:nvPr>
        </p:nvGraphicFramePr>
        <p:xfrm>
          <a:off x="685800" y="1600200"/>
          <a:ext cx="7620000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0"/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dirty="0" smtClean="0"/>
                        <a:t>Outcome from session </a:t>
                      </a:r>
                      <a:r>
                        <a:rPr lang="bg-BG" sz="1400" dirty="0" smtClean="0"/>
                        <a:t>№</a:t>
                      </a:r>
                      <a:r>
                        <a:rPr lang="bg-BG" sz="1400" baseline="0" dirty="0" smtClean="0"/>
                        <a:t> 1 – </a:t>
                      </a:r>
                      <a:r>
                        <a:rPr lang="en-US" sz="1400" baseline="0" dirty="0" smtClean="0"/>
                        <a:t>Transparency platform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Positive feedback on TP functionalities</a:t>
                      </a:r>
                      <a:endParaRPr lang="en-GB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Visible</a:t>
                      </a:r>
                      <a:r>
                        <a:rPr lang="en-US" sz="1400" baseline="0" dirty="0" smtClean="0"/>
                        <a:t> i</a:t>
                      </a:r>
                      <a:r>
                        <a:rPr lang="en-US" sz="1400" dirty="0" smtClean="0"/>
                        <a:t>mprovement in the TP functionalities and quality of data publications</a:t>
                      </a:r>
                      <a:endParaRPr lang="en-GB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Suggestions for improvement of the TP Export</a:t>
                      </a:r>
                      <a:r>
                        <a:rPr lang="en-US" sz="1400" baseline="0" dirty="0" smtClean="0"/>
                        <a:t> Tool features</a:t>
                      </a:r>
                      <a:endParaRPr lang="en-GB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Suggestions for further improvement of the </a:t>
                      </a:r>
                      <a:r>
                        <a:rPr lang="en-US" sz="1400" baseline="0" dirty="0" smtClean="0"/>
                        <a:t>data quality and completeness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Suggestion for publication of </a:t>
                      </a:r>
                      <a:r>
                        <a:rPr lang="en-US" sz="1400" dirty="0" smtClean="0"/>
                        <a:t>CAM Relevant points list</a:t>
                      </a:r>
                      <a:endParaRPr lang="en-GB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Suggestion for running a customer satisfactory survey regarding the ENTSOG TP functionalities and usability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Recommendation for follow-up and implementation of the transparency requirements coming from the Network Codes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479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de-DE" dirty="0"/>
              <a:t>Outcome and conclusions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0ADA2-9A8F-49C4-846F-11C90AC11523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914400"/>
            <a:ext cx="8132762" cy="5410200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800"/>
              </a:spcBef>
              <a:buClr>
                <a:srgbClr val="829824"/>
              </a:buClr>
              <a:buNone/>
            </a:pPr>
            <a:r>
              <a:rPr lang="de-DE" sz="2000" b="1" i="1" dirty="0" smtClean="0"/>
              <a:t>Feedback and recommendations  9th </a:t>
            </a:r>
            <a:r>
              <a:rPr lang="de-DE" sz="2000" b="1" i="1" dirty="0"/>
              <a:t>Annual TRA Public </a:t>
            </a:r>
            <a:r>
              <a:rPr lang="de-DE" sz="2000" b="1" i="1" dirty="0" smtClean="0"/>
              <a:t>workshop</a:t>
            </a:r>
            <a:endParaRPr lang="en-US" sz="1600" dirty="0" smtClean="0"/>
          </a:p>
          <a:p>
            <a:pPr marL="0" indent="0" algn="just">
              <a:spcBef>
                <a:spcPts val="300"/>
              </a:spcBef>
              <a:buClr>
                <a:srgbClr val="829824"/>
              </a:buClr>
              <a:buNone/>
            </a:pPr>
            <a:endParaRPr lang="en-GB" sz="1600" dirty="0" smtClean="0"/>
          </a:p>
          <a:p>
            <a:pPr marL="284162" algn="just">
              <a:spcBef>
                <a:spcPts val="300"/>
              </a:spcBef>
              <a:buClr>
                <a:srgbClr val="829824"/>
              </a:buClr>
              <a:buFont typeface="Courier New" pitchFamily="49" charset="0"/>
              <a:buChar char="o"/>
            </a:pPr>
            <a:endParaRPr lang="en-GB" sz="1600" dirty="0"/>
          </a:p>
          <a:p>
            <a:pPr marL="284162" algn="just">
              <a:spcBef>
                <a:spcPts val="300"/>
              </a:spcBef>
              <a:buClr>
                <a:srgbClr val="829824"/>
              </a:buClr>
              <a:buFont typeface="Courier New" pitchFamily="49" charset="0"/>
              <a:buChar char="o"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284162" algn="just">
              <a:spcBef>
                <a:spcPts val="300"/>
              </a:spcBef>
              <a:buClr>
                <a:srgbClr val="829824"/>
              </a:buClr>
              <a:buFont typeface="Courier New" pitchFamily="49" charset="0"/>
              <a:buChar char="o"/>
            </a:pPr>
            <a:endParaRPr lang="en-GB" sz="1800" dirty="0"/>
          </a:p>
          <a:p>
            <a:pPr marL="284162" algn="just">
              <a:spcBef>
                <a:spcPts val="300"/>
              </a:spcBef>
              <a:buClr>
                <a:srgbClr val="829824"/>
              </a:buClr>
              <a:buFont typeface="Courier New" pitchFamily="49" charset="0"/>
              <a:buChar char="o"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284162" algn="just">
              <a:spcBef>
                <a:spcPts val="300"/>
              </a:spcBef>
              <a:buClr>
                <a:srgbClr val="829824"/>
              </a:buClr>
              <a:buFont typeface="Courier New" pitchFamily="49" charset="0"/>
              <a:buChar char="o"/>
            </a:pPr>
            <a:endParaRPr lang="en-US" sz="500" b="1" i="1" dirty="0" smtClean="0">
              <a:solidFill>
                <a:srgbClr val="829824"/>
              </a:solidFill>
            </a:endParaRPr>
          </a:p>
          <a:p>
            <a:pPr marL="0" indent="0" algn="ctr">
              <a:buClr>
                <a:srgbClr val="829824"/>
              </a:buClr>
              <a:buNone/>
            </a:pPr>
            <a:endParaRPr lang="en-US" sz="500" b="1" i="1" dirty="0">
              <a:solidFill>
                <a:srgbClr val="829824"/>
              </a:solidFill>
            </a:endParaRPr>
          </a:p>
          <a:p>
            <a:pPr marL="0" indent="0" algn="just">
              <a:buClr>
                <a:srgbClr val="829824"/>
              </a:buClr>
              <a:buNone/>
            </a:pPr>
            <a:endParaRPr lang="en-US" sz="1000" dirty="0" smtClean="0"/>
          </a:p>
          <a:p>
            <a:pPr marL="0" indent="0" algn="just">
              <a:buClr>
                <a:srgbClr val="829824"/>
              </a:buClr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GB" sz="1600" dirty="0" smtClean="0"/>
          </a:p>
          <a:p>
            <a:pPr lvl="0" algn="just">
              <a:spcBef>
                <a:spcPts val="800"/>
              </a:spcBef>
              <a:buClr>
                <a:srgbClr val="829824"/>
              </a:buClr>
              <a:buFont typeface="Wingdings" panose="05000000000000000000" pitchFamily="2" charset="2"/>
              <a:buChar char="ü"/>
            </a:pPr>
            <a:endParaRPr lang="en-US" sz="1900" dirty="0" smtClean="0"/>
          </a:p>
          <a:p>
            <a:pPr lvl="0" algn="just">
              <a:spcBef>
                <a:spcPts val="800"/>
              </a:spcBef>
              <a:buClr>
                <a:srgbClr val="829824"/>
              </a:buClr>
              <a:buFont typeface="Wingdings" panose="05000000000000000000" pitchFamily="2" charset="2"/>
              <a:buChar char="ü"/>
            </a:pPr>
            <a:endParaRPr lang="en-GB" sz="1900" dirty="0" smtClean="0"/>
          </a:p>
          <a:p>
            <a:pPr lvl="0" algn="just">
              <a:spcBef>
                <a:spcPts val="800"/>
              </a:spcBef>
              <a:buClr>
                <a:srgbClr val="829824"/>
              </a:buClr>
              <a:buFont typeface="Wingdings" panose="05000000000000000000" pitchFamily="2" charset="2"/>
              <a:buChar char="ü"/>
            </a:pPr>
            <a:endParaRPr lang="en-US" sz="19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999501"/>
              </p:ext>
            </p:extLst>
          </p:nvPr>
        </p:nvGraphicFramePr>
        <p:xfrm>
          <a:off x="685800" y="1600200"/>
          <a:ext cx="7620000" cy="214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0"/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dirty="0" smtClean="0"/>
                        <a:t>Outcome from session </a:t>
                      </a:r>
                      <a:r>
                        <a:rPr lang="bg-BG" sz="1400" dirty="0" smtClean="0"/>
                        <a:t>№</a:t>
                      </a:r>
                      <a:r>
                        <a:rPr lang="bg-BG" sz="1400" baseline="0" dirty="0" smtClean="0"/>
                        <a:t> </a:t>
                      </a:r>
                      <a:r>
                        <a:rPr lang="en-US" sz="1400" baseline="0" dirty="0" smtClean="0"/>
                        <a:t>2</a:t>
                      </a:r>
                      <a:r>
                        <a:rPr lang="bg-BG" sz="1400" baseline="0" dirty="0" smtClean="0"/>
                        <a:t> – </a:t>
                      </a:r>
                      <a:r>
                        <a:rPr lang="en-US" sz="1400" baseline="0" dirty="0" smtClean="0"/>
                        <a:t>REMIT Implementation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Start the REMIT implementation process as soon as possible</a:t>
                      </a:r>
                      <a:endParaRPr lang="en-GB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Follow the supporting information published by the</a:t>
                      </a:r>
                      <a:r>
                        <a:rPr lang="en-US" sz="1400" baseline="0" dirty="0" smtClean="0"/>
                        <a:t> Agency on ACER REMIT portal and RRM Administrator profile</a:t>
                      </a:r>
                      <a:endParaRPr lang="en-GB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Participate to the events organized by ACER with regards to REMIT implementation</a:t>
                      </a:r>
                      <a:endParaRPr lang="en-GB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TSOs to follow </a:t>
                      </a:r>
                      <a:r>
                        <a:rPr lang="en-US" sz="1400" baseline="0" dirty="0" smtClean="0"/>
                        <a:t>and participate to T</a:t>
                      </a:r>
                      <a:r>
                        <a:rPr lang="en-US" sz="1400" dirty="0" smtClean="0"/>
                        <a:t>ransparency Working</a:t>
                      </a:r>
                      <a:r>
                        <a:rPr lang="en-US" sz="1400" baseline="0" dirty="0" smtClean="0"/>
                        <a:t> Group activities and sessions dedicated to REMIT</a:t>
                      </a:r>
                      <a:endParaRPr lang="en-GB" sz="1400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413720"/>
              </p:ext>
            </p:extLst>
          </p:nvPr>
        </p:nvGraphicFramePr>
        <p:xfrm>
          <a:off x="685800" y="4343400"/>
          <a:ext cx="7696200" cy="110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96200"/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dirty="0" smtClean="0"/>
                        <a:t>Outcome from session </a:t>
                      </a:r>
                      <a:r>
                        <a:rPr lang="bg-BG" sz="1400" dirty="0" smtClean="0"/>
                        <a:t>№</a:t>
                      </a:r>
                      <a:r>
                        <a:rPr lang="bg-BG" sz="1400" baseline="0" dirty="0" smtClean="0"/>
                        <a:t> </a:t>
                      </a:r>
                      <a:r>
                        <a:rPr lang="en-US" sz="1400" baseline="0" dirty="0" smtClean="0"/>
                        <a:t>3</a:t>
                      </a:r>
                      <a:r>
                        <a:rPr lang="bg-BG" sz="1400" baseline="0" dirty="0" smtClean="0"/>
                        <a:t> – </a:t>
                      </a:r>
                      <a:r>
                        <a:rPr lang="en-US" sz="1400" baseline="0" dirty="0" smtClean="0"/>
                        <a:t>Tariff Network code transparency requirements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TSOs to follow the discussions within ENTSOG Transparency and Tariff Working Groups with regards to the next stages of development of the transparency requirements within the comitology procedure on the </a:t>
                      </a:r>
                      <a:r>
                        <a:rPr lang="en-US" sz="1400" i="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 NC</a:t>
                      </a:r>
                      <a:endParaRPr lang="en-US" sz="1000" i="0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104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Maria Gerova</a:t>
            </a:r>
            <a:br>
              <a:rPr lang="en-GB" dirty="0" smtClean="0"/>
            </a:br>
            <a:r>
              <a:rPr lang="en-GB" dirty="0" smtClean="0"/>
              <a:t>Transparency Adviser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3224" y="5185767"/>
            <a:ext cx="1981175" cy="287933"/>
          </a:xfrm>
        </p:spPr>
        <p:txBody>
          <a:bodyPr/>
          <a:lstStyle/>
          <a:p>
            <a:r>
              <a:rPr lang="en-GB" dirty="0" smtClean="0"/>
              <a:t>Maria.Gerova@entsog.eu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840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TSOG_120627_Template_Presentation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3_ENTSO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3_ENTSOG_120627_Template_Presentation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3_New Document - Identifier_DocCode_YYMMDD_DocType_Content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4_New Document - Identifier_DocCode_YYMMDD_DocType_Content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100708" tIns="50354" rIns="100708" bIns="50354" numCol="1" anchor="t" anchorCtr="0" compatLnSpc="1">
        <a:prstTxWarp prst="textNoShape">
          <a:avLst/>
        </a:prstTxWarp>
      </a:bodyPr>
      <a:lstStyle>
        <a:defPPr marL="1093788" marR="0" indent="-590550" algn="l" defTabSz="1008063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000000"/>
          </a:buClr>
          <a:buSzTx/>
          <a:buFont typeface="Wingdings" pitchFamily="2" charset="2"/>
          <a:buChar char="ü"/>
          <a:tabLst/>
          <a:defRPr kumimoji="0" lang="en-US" sz="2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100708" tIns="50354" rIns="100708" bIns="50354" numCol="1" anchor="t" anchorCtr="0" compatLnSpc="1">
        <a:prstTxWarp prst="textNoShape">
          <a:avLst/>
        </a:prstTxWarp>
      </a:bodyPr>
      <a:lstStyle>
        <a:defPPr marL="1093788" marR="0" indent="-590550" algn="l" defTabSz="1008063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000000"/>
          </a:buClr>
          <a:buSzTx/>
          <a:buFont typeface="Wingdings" pitchFamily="2" charset="2"/>
          <a:buChar char="ü"/>
          <a:tabLst/>
          <a:defRPr kumimoji="0" lang="en-US" sz="2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4_ENTSOG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4_ENTSOG_120627_Template_Presentation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ENTSOG_Attestation documents presentation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_ENTSOG_Attestation documents presentation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NTSO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ENTSO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ENTSO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New Document - Identifier_DocCode_YYMMDD_DocType_Content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ENTSOG_120627_Template_Presentation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ENTSOG_120627_Template_Presentation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New Document - Identifier_DocCode_YYMMDD_DocType_Content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2_New Document - Identifier_DocCode_YYMMDD_DocType_Content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ntsogDocumentCategory xmlns="715a6a3a-92ca-498c-9c3c-67e3d02e0dd6">1</EntsogDocumentCategory>
    <DocumentOrigin xmlns="715a6a3a-92ca-498c-9c3c-67e3d02e0dd6">18</DocumentOrigin>
    <PlannedDateApproval_x0020_GAS xmlns="715a6a3a-92ca-498c-9c3c-67e3d02e0dd6" xsi:nil="true"/>
    <_DCDateModified xmlns="http://schemas.microsoft.com/sharepoint/v3/fields">2013-08-30T08:10:00+00:00</_DCDateModified>
    <EntsogDocumentStatus xmlns="715a6a3a-92ca-498c-9c3c-67e3d02e0dd6">6</EntsogDocumentStatus>
    <DocumentType xmlns="715a6a3a-92ca-498c-9c3c-67e3d02e0dd6">11</DocumentType>
    <Meetings xmlns="715a6a3a-92ca-498c-9c3c-67e3d02e0dd6">03/09/13
09/10/13</Meetings>
    <EntsogDocumentCode xmlns="715a6a3a-92ca-498c-9c3c-67e3d02e0dd6" xsi:nil="true"/>
    <PlannedDateApproval_x0020_BOA xmlns="715a6a3a-92ca-498c-9c3c-67e3d02e0dd6" xsi:nil="true"/>
    <WorkstreamCode xmlns="715a6a3a-92ca-498c-9c3c-67e3d02e0dd6">14</WorkstreamCode>
    <_DCDateCreated xmlns="http://schemas.microsoft.com/sharepoint/v3/fields">2013-08-30T08:10:00+00:00</_DCDateCreated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EntsogDocument" ma:contentTypeID="0x01010054454750B1B940428917959955031DCB01030052085293F424304B8186A6DDB3414505" ma:contentTypeVersion="32" ma:contentTypeDescription="General document without approval" ma:contentTypeScope="" ma:versionID="882b77d57b200ea29b1e58398f4bf8b4">
  <xsd:schema xmlns:xsd="http://www.w3.org/2001/XMLSchema" xmlns:xs="http://www.w3.org/2001/XMLSchema" xmlns:p="http://schemas.microsoft.com/office/2006/metadata/properties" xmlns:ns1="715a6a3a-92ca-498c-9c3c-67e3d02e0dd6" xmlns:ns3="http://schemas.microsoft.com/sharepoint/v3/fields" targetNamespace="http://schemas.microsoft.com/office/2006/metadata/properties" ma:root="true" ma:fieldsID="79403a309be18a024f67ea0d9a68b07e" ns1:_="" ns3:_="">
    <xsd:import namespace="715a6a3a-92ca-498c-9c3c-67e3d02e0dd6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WorkstreamCode"/>
                <xsd:element ref="ns1:EntsogDocumentCode" minOccurs="0"/>
                <xsd:element ref="ns1:EntsogDocumentStatus"/>
                <xsd:element ref="ns3:_DCDateCreated"/>
                <xsd:element ref="ns3:_DCDateModified"/>
                <xsd:element ref="ns1:Meetings" minOccurs="0"/>
                <xsd:element ref="ns1:DocumentOrigin"/>
                <xsd:element ref="ns1:EntsogDocumentCategory"/>
                <xsd:element ref="ns1:DocumentType"/>
                <xsd:element ref="ns1:PlannedDateApproval_x0020_BOA" minOccurs="0"/>
                <xsd:element ref="ns1:PlannedDateApproval_x0020_GAS" minOccurs="0"/>
                <xsd:element ref="ns1:WorkstreamCode_x003a_Titl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5a6a3a-92ca-498c-9c3c-67e3d02e0dd6" elementFormDefault="qualified">
    <xsd:import namespace="http://schemas.microsoft.com/office/2006/documentManagement/types"/>
    <xsd:import namespace="http://schemas.microsoft.com/office/infopath/2007/PartnerControls"/>
    <xsd:element name="WorkstreamCode" ma:index="0" ma:displayName="WorkstreamCode" ma:description="Streamcode working group" ma:list="{c476bced-ffd4-4638-97a6-8fd3451b0218}" ma:internalName="WorkstreamCode" ma:readOnly="false" ma:showField="WGLabel" ma:web="715a6a3a-92ca-498c-9c3c-67e3d02e0dd6">
      <xsd:simpleType>
        <xsd:restriction base="dms:Lookup"/>
      </xsd:simpleType>
    </xsd:element>
    <xsd:element name="EntsogDocumentCode" ma:index="1" nillable="true" ma:displayName="Doc Code" ma:internalName="EntsogDocumentCode" ma:readOnly="false">
      <xsd:simpleType>
        <xsd:restriction base="dms:Text">
          <xsd:maxLength value="10"/>
        </xsd:restriction>
      </xsd:simpleType>
    </xsd:element>
    <xsd:element name="EntsogDocumentStatus" ma:index="4" ma:displayName="EntsogDocumentStatus" ma:description="EntsogDocumentStatus" ma:list="{c97218d1-20fd-48ba-a077-83a724791338}" ma:internalName="EntsogDocumentStatus" ma:readOnly="false" ma:showField="Title" ma:web="715a6a3a-92ca-498c-9c3c-67e3d02e0dd6">
      <xsd:simpleType>
        <xsd:restriction base="dms:Lookup"/>
      </xsd:simpleType>
    </xsd:element>
    <xsd:element name="Meetings" ma:index="9" nillable="true" ma:displayName="Meetings" ma:description="Use to indicate date(s) of meeting(s) where the document was/is to be discussed" ma:internalName="Meetings" ma:readOnly="false">
      <xsd:simpleType>
        <xsd:restriction base="dms:Note">
          <xsd:maxLength value="255"/>
        </xsd:restriction>
      </xsd:simpleType>
    </xsd:element>
    <xsd:element name="DocumentOrigin" ma:index="10" ma:displayName="Doc Origin" ma:list="{1e92cf83-e787-412b-814c-e59372485d5d}" ma:internalName="DocumentOrigin" ma:readOnly="false" ma:showField="Title" ma:web="715a6a3a-92ca-498c-9c3c-67e3d02e0dd6">
      <xsd:simpleType>
        <xsd:restriction base="dms:Lookup"/>
      </xsd:simpleType>
    </xsd:element>
    <xsd:element name="EntsogDocumentCategory" ma:index="11" ma:displayName="Doc Category" ma:list="{141306a9-f22e-442b-b05c-3c01a1349a89}" ma:internalName="EntsogDocumentCategory" ma:readOnly="false" ma:showField="Title" ma:web="715a6a3a-92ca-498c-9c3c-67e3d02e0dd6">
      <xsd:simpleType>
        <xsd:restriction base="dms:Lookup"/>
      </xsd:simpleType>
    </xsd:element>
    <xsd:element name="DocumentType" ma:index="12" ma:displayName="Doc Type" ma:list="{c7250a40-e888-46fd-8755-e45876922745}" ma:internalName="DocumentType" ma:readOnly="false" ma:showField="Title" ma:web="715a6a3a-92ca-498c-9c3c-67e3d02e0dd6">
      <xsd:simpleType>
        <xsd:restriction base="dms:Lookup"/>
      </xsd:simpleType>
    </xsd:element>
    <xsd:element name="PlannedDateApproval_x0020_BOA" ma:index="13" nillable="true" ma:displayName="PlannedDateApproval BOA" ma:format="DateOnly" ma:internalName="PlannedDateApproval_x0020_BOA">
      <xsd:simpleType>
        <xsd:restriction base="dms:DateTime"/>
      </xsd:simpleType>
    </xsd:element>
    <xsd:element name="PlannedDateApproval_x0020_GAS" ma:index="14" nillable="true" ma:displayName="PlannedDateApproval GAS" ma:format="DateOnly" ma:internalName="PlannedDateApproval_x0020_GAS">
      <xsd:simpleType>
        <xsd:restriction base="dms:DateTime"/>
      </xsd:simpleType>
    </xsd:element>
    <xsd:element name="WorkstreamCode_x003a_Title" ma:index="22" nillable="true" ma:displayName="WorkstreamCode:Title" ma:list="{c476bced-ffd4-4638-97a6-8fd3451b0218}" ma:internalName="WorkstreamCode_x003A_Title" ma:readOnly="true" ma:showField="Title" ma:web="715a6a3a-92ca-498c-9c3c-67e3d02e0dd6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DCDateCreated" ma:index="5" ma:displayName="Date Created" ma:default="[today]" ma:description="The date on which this resource was created" ma:format="DateTime" ma:internalName="_DCDateCreated" ma:readOnly="false">
      <xsd:simpleType>
        <xsd:restriction base="dms:DateTime"/>
      </xsd:simpleType>
    </xsd:element>
    <xsd:element name="_DCDateModified" ma:index="6" ma:displayName="Date Modified" ma:default="[today]" ma:description="The date on which this resource was last modified" ma:format="DateTime" ma:internalName="_DCDateModified" ma:readOnly="fals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0" ma:displayName="Content Type"/>
        <xsd:element ref="dc:title" maxOccurs="1" ma:index="3" ma:displayName="Title"/>
        <xsd:element ref="dc:subject" minOccurs="0" maxOccurs="1" ma:displayName="Subject"/>
        <xsd:element ref="dc:description" minOccurs="0" maxOccurs="1" ma:index="8" ma:displayName="Comments"/>
        <xsd:element name="keywords" minOccurs="0" maxOccurs="1" type="xsd:string" ma:index="7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ED7726-3344-49C0-8FA7-3BBCE3DEB3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8D770CE-6919-4853-9AFB-323CD1A2E066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microsoft.com/sharepoint/v3/fields"/>
    <ds:schemaRef ds:uri="715a6a3a-92ca-498c-9c3c-67e3d02e0dd6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73433C6-46CD-4108-9FAE-447BC17C72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5a6a3a-92ca-498c-9c3c-67e3d02e0dd6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ENTSOG_120627_Template_Presentation</Template>
  <TotalTime>1980</TotalTime>
  <Words>231</Words>
  <Application>Microsoft Office PowerPoint</Application>
  <PresentationFormat>On-screen Show (4:3)</PresentationFormat>
  <Paragraphs>57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18</vt:i4>
      </vt:variant>
      <vt:variant>
        <vt:lpstr>Slide Titles</vt:lpstr>
      </vt:variant>
      <vt:variant>
        <vt:i4>5</vt:i4>
      </vt:variant>
    </vt:vector>
  </HeadingPairs>
  <TitlesOfParts>
    <vt:vector size="23" baseType="lpstr">
      <vt:lpstr>ENTSOG_120627_Template_Presentation</vt:lpstr>
      <vt:lpstr>ENTSOG</vt:lpstr>
      <vt:lpstr>1_ENTSOG</vt:lpstr>
      <vt:lpstr>2_ENTSOG</vt:lpstr>
      <vt:lpstr>1_New Document - Identifier_DocCode_YYMMDD_DocType_Content</vt:lpstr>
      <vt:lpstr>1_ENTSOG_120627_Template_Presentation</vt:lpstr>
      <vt:lpstr>2_ENTSOG_120627_Template_Presentation</vt:lpstr>
      <vt:lpstr>New Document - Identifier_DocCode_YYMMDD_DocType_Content</vt:lpstr>
      <vt:lpstr>2_New Document - Identifier_DocCode_YYMMDD_DocType_Content</vt:lpstr>
      <vt:lpstr>3_ENTSOG</vt:lpstr>
      <vt:lpstr>3_ENTSOG_120627_Template_Presentation</vt:lpstr>
      <vt:lpstr>3_New Document - Identifier_DocCode_YYMMDD_DocType_Content</vt:lpstr>
      <vt:lpstr>4_New Document - Identifier_DocCode_YYMMDD_DocType_Content</vt:lpstr>
      <vt:lpstr>Default Design</vt:lpstr>
      <vt:lpstr>4_ENTSOG</vt:lpstr>
      <vt:lpstr>4_ENTSOG_120627_Template_Presentation</vt:lpstr>
      <vt:lpstr>ENTSOG_Attestation documents presentation</vt:lpstr>
      <vt:lpstr>1_ENTSOG_Attestation documents presentation</vt:lpstr>
      <vt:lpstr>9th ENTSOG Annual TRA WS                      </vt:lpstr>
      <vt:lpstr>Outcome and conclusions from  9th Annual TRA Public workshop</vt:lpstr>
      <vt:lpstr>Outcome and conclusions</vt:lpstr>
      <vt:lpstr>Outcome and conclusions</vt:lpstr>
      <vt:lpstr>Maria Gerova Transparency Adviser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 Applicable solution</dc:title>
  <dc:creator>Maria Gerova</dc:creator>
  <cp:lastModifiedBy>Maria Gerova</cp:lastModifiedBy>
  <cp:revision>341</cp:revision>
  <cp:lastPrinted>2013-10-03T07:35:30Z</cp:lastPrinted>
  <dcterms:created xsi:type="dcterms:W3CDTF">2012-09-19T08:49:49Z</dcterms:created>
  <dcterms:modified xsi:type="dcterms:W3CDTF">2016-02-04T07:12:31Z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0x01010054454750B1B940428917959955031DCB01030052085293F424304B8186A6DDB3414505</vt:lpwstr>
  </property>
</Properties>
</file>