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9"/>
  </p:notesMasterIdLst>
  <p:sldIdLst>
    <p:sldId id="256" r:id="rId3"/>
    <p:sldId id="268" r:id="rId4"/>
    <p:sldId id="269" r:id="rId5"/>
    <p:sldId id="299" r:id="rId6"/>
    <p:sldId id="286" r:id="rId7"/>
    <p:sldId id="288" r:id="rId8"/>
    <p:sldId id="292" r:id="rId9"/>
    <p:sldId id="294" r:id="rId10"/>
    <p:sldId id="290" r:id="rId11"/>
    <p:sldId id="291" r:id="rId12"/>
    <p:sldId id="304" r:id="rId13"/>
    <p:sldId id="293" r:id="rId14"/>
    <p:sldId id="297" r:id="rId15"/>
    <p:sldId id="296" r:id="rId16"/>
    <p:sldId id="301" r:id="rId17"/>
    <p:sldId id="280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silla BARTOK (ACER)" initials="CB" lastIdx="5" clrIdx="0"/>
  <p:cmAuthor id="1" name="Lukasz Lisicki" initials="L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21" autoAdjust="0"/>
    <p:restoredTop sz="89290" autoAdjust="0"/>
  </p:normalViewPr>
  <p:slideViewPr>
    <p:cSldViewPr showGuides="1">
      <p:cViewPr varScale="1">
        <p:scale>
          <a:sx n="97" d="100"/>
          <a:sy n="97" d="100"/>
        </p:scale>
        <p:origin x="102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524DC-F7F4-43AB-9DF7-DDDE75C91F11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FCEA2-8394-4E35-98BB-B47950A7A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7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CEA2-8394-4E35-98BB-B47950A7A3D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7055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52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18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95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/>
          <p:nvPr userDrawn="1"/>
        </p:nvSpPr>
        <p:spPr>
          <a:xfrm>
            <a:off x="-223838" y="769938"/>
            <a:ext cx="2938463" cy="12763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 dirty="0"/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fr-BE" smtClean="0"/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 b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6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/>
          <p:nvPr userDrawn="1"/>
        </p:nvSpPr>
        <p:spPr>
          <a:xfrm>
            <a:off x="-223838" y="769938"/>
            <a:ext cx="2938463" cy="12763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fr-BE" dirty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9"/>
          <p:cNvSpPr txBox="1"/>
          <p:nvPr userDrawn="1"/>
        </p:nvSpPr>
        <p:spPr>
          <a:xfrm>
            <a:off x="3276600" y="2060575"/>
            <a:ext cx="496728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endParaRPr lang="fr-BE" dirty="0">
              <a:solidFill>
                <a:srgbClr val="000000"/>
              </a:solidFill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>
              <a:defRPr sz="1400" b="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68792650-A9E8-49F6-A883-A4CB5FB96570}" type="datetime1">
              <a:rPr lang="en-IE">
                <a:solidFill>
                  <a:srgbClr val="FFFFFF"/>
                </a:solidFill>
              </a:rPr>
              <a:pPr>
                <a:defRPr/>
              </a:pPr>
              <a:t>05/02/2016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00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0009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8424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9322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928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82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99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83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 Click to edit Master subtitle style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09AB0CC1-90E2-4BBF-8E98-325F34AD42E7}" type="datetime1">
              <a:rPr lang="en-IE" smtClean="0"/>
              <a:t>05/02/2016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IE" dirty="0" smtClean="0"/>
              <a:t>ACER Workshop on Gas Tariffs and Incremental Capacity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74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9-02-12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61175" y="63817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821FB-7480-4491-934C-1612E29688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70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03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58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66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47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91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32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82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0A45-53E8-4E98-B1D3-C4E9D1F683B6}" type="datetimeFigureOut">
              <a:rPr lang="fr-FR" smtClean="0"/>
              <a:t>05/02/2016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5A3EC-4FD5-4D0A-9814-9F7E1A61F3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05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/>
          <p:nvPr/>
        </p:nvSpPr>
        <p:spPr>
          <a:xfrm>
            <a:off x="0" y="6381750"/>
            <a:ext cx="7937500" cy="476250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Verdana"/>
              </a:defRPr>
            </a:lvl1pPr>
          </a:lstStyle>
          <a:p>
            <a:pPr defTabSz="457200">
              <a:defRPr/>
            </a:pPr>
            <a:fld id="{F2FF0021-1902-4377-8931-BFBC31055441}" type="datetime1">
              <a:rPr lang="en-IE"/>
              <a:pPr defTabSz="457200">
                <a:defRPr/>
              </a:pPr>
              <a:t>05/02/2016</a:t>
            </a:fld>
            <a:endParaRPr lang="en-US" dirty="0"/>
          </a:p>
        </p:txBody>
      </p:sp>
      <p:sp>
        <p:nvSpPr>
          <p:cNvPr id="18" name="Round Single Corner Rectangle 7"/>
          <p:cNvSpPr/>
          <p:nvPr userDrawn="1"/>
        </p:nvSpPr>
        <p:spPr>
          <a:xfrm rot="10800000">
            <a:off x="2217738" y="0"/>
            <a:ext cx="6926262" cy="692150"/>
          </a:xfrm>
          <a:prstGeom prst="round1Rect">
            <a:avLst/>
          </a:prstGeom>
          <a:solidFill>
            <a:srgbClr val="307098"/>
          </a:solidFill>
          <a:ln>
            <a:noFill/>
          </a:ln>
          <a:effectLst>
            <a:outerShdw blurRad="40000" dist="23000" dir="1836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029" name="Picture 12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pPr defTabSz="457200">
              <a:defRPr/>
            </a:pPr>
            <a:r>
              <a:rPr lang="en-IE">
                <a:solidFill>
                  <a:srgbClr val="FFFFFF"/>
                </a:solidFill>
              </a:rPr>
              <a:t>ACER Workshop on Gas Tariffs and Incremental Capacity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981950" y="6400800"/>
            <a:ext cx="8794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>
              <a:defRPr/>
            </a:pPr>
            <a:fld id="{7A8C1DB0-9D84-4A0D-954C-6776348C411C}" type="slidenum">
              <a:rPr lang="de-AT" b="1">
                <a:solidFill>
                  <a:srgbClr val="00529B"/>
                </a:solidFill>
              </a:rPr>
              <a:pPr algn="ctr" defTabSz="457200">
                <a:defRPr/>
              </a:pPr>
              <a:t>‹#›</a:t>
            </a:fld>
            <a:endParaRPr lang="en-US" b="1" dirty="0">
              <a:solidFill>
                <a:srgbClr val="0052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71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-108" charset="-128"/>
          <a:cs typeface="ＭＳ Ｐゴシック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-108" charset="-128"/>
          <a:cs typeface="ＭＳ Ｐゴシック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-108" charset="-128"/>
          <a:cs typeface="ＭＳ Ｐゴシック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-108" charset="-128"/>
          <a:cs typeface="ＭＳ Ｐゴシック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-108" charset="-128"/>
          <a:cs typeface="ＭＳ Ｐゴシック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charset="0"/>
        <a:buChar char="­"/>
        <a:defRPr sz="2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918941" y="2276872"/>
            <a:ext cx="70167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00529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Assessment and Recommendations </a:t>
            </a:r>
            <a:r>
              <a:rPr lang="en-US" altLang="en-US" sz="2400" b="1" dirty="0">
                <a:solidFill>
                  <a:srgbClr val="00529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 </a:t>
            </a:r>
            <a:r>
              <a:rPr lang="en-US" altLang="en-US" sz="2400" b="1" dirty="0" smtClean="0">
                <a:solidFill>
                  <a:srgbClr val="00529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ENTSOG’s Transparency </a:t>
            </a:r>
            <a:r>
              <a:rPr lang="en-US" altLang="en-US" sz="2400" b="1" dirty="0">
                <a:solidFill>
                  <a:srgbClr val="00529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Platform</a:t>
            </a:r>
          </a:p>
          <a:p>
            <a:pPr eaLnBrk="1" hangingPunct="1"/>
            <a:endParaRPr lang="en-GB" altLang="en-US" i="1" dirty="0">
              <a:solidFill>
                <a:srgbClr val="00529B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it-IT" altLang="en-US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Riccardo Galletta</a:t>
            </a:r>
          </a:p>
          <a:p>
            <a:pPr eaLnBrk="1" hangingPunct="1"/>
            <a:r>
              <a:rPr lang="en-GB" alt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Regional Cooperation Officer</a:t>
            </a:r>
          </a:p>
          <a:p>
            <a:pPr eaLnBrk="1" hangingPunct="1"/>
            <a:r>
              <a:rPr lang="en-GB" alt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ACER - Gas </a:t>
            </a:r>
            <a:r>
              <a:rPr lang="en-GB" altLang="en-US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Department </a:t>
            </a:r>
            <a:r>
              <a:rPr lang="en-US" altLang="en-US" dirty="0">
                <a:solidFill>
                  <a:srgbClr val="00529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</a:t>
            </a:r>
            <a:endParaRPr lang="en-IE" altLang="en-US" dirty="0">
              <a:solidFill>
                <a:srgbClr val="00529B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1244600" y="5464175"/>
            <a:ext cx="7110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dirty="0" smtClean="0">
                <a:solidFill>
                  <a:srgbClr val="FFFFFF"/>
                </a:solidFill>
                <a:latin typeface="Verdana" pitchFamily="34" charset="0"/>
              </a:rPr>
              <a:t>ENTSOG 9</a:t>
            </a:r>
            <a:r>
              <a:rPr lang="en-US" altLang="en-US" sz="20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20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2000" b="1" dirty="0">
                <a:solidFill>
                  <a:srgbClr val="FFFFFF"/>
                </a:solidFill>
                <a:latin typeface="Verdana" pitchFamily="34" charset="0"/>
              </a:rPr>
              <a:t>Transparency Workshop</a:t>
            </a:r>
          </a:p>
          <a:p>
            <a:pPr eaLnBrk="1" hangingPunct="1"/>
            <a:r>
              <a:rPr lang="en-US" altLang="en-US" sz="1600" b="1" dirty="0">
                <a:solidFill>
                  <a:srgbClr val="FFFFFF"/>
                </a:solidFill>
                <a:latin typeface="Verdana" pitchFamily="34" charset="0"/>
              </a:rPr>
              <a:t>Brussels, </a:t>
            </a:r>
            <a:r>
              <a:rPr lang="en-US" altLang="en-US" sz="16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6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54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99063" y="85725"/>
            <a:ext cx="66272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More details on tariffs</a:t>
            </a:r>
            <a:endParaRPr lang="en-US" altLang="de-DE" sz="2400" b="1" kern="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4620" y="1727373"/>
            <a:ext cx="2595467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/>
              <a:t>Transparent, detailed info on tariffs is sometimes missing or not easily reachable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latin typeface="+mn-lt"/>
              </a:rPr>
              <a:t>The tariff calculator, explicitly mentioned by art. 3.4(6) of Annex I of Regulation 715/2009, is often missing or not indicated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179512" y="798086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Info provided directly in the TP or via links to the TSOs websites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172" t="2861" r="1548" b="6981"/>
          <a:stretch/>
        </p:blipFill>
        <p:spPr>
          <a:xfrm>
            <a:off x="179512" y="1268760"/>
            <a:ext cx="5725088" cy="331236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81248" y="4691357"/>
            <a:ext cx="5724123" cy="786153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Transparency on tariffs at IP level? </a:t>
            </a:r>
            <a:r>
              <a:rPr lang="en-GB" sz="1600" dirty="0" smtClean="0">
                <a:sym typeface="Wingdings" panose="05000000000000000000" pitchFamily="2" charset="2"/>
              </a:rPr>
              <a:t> exportable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kern="0" dirty="0" smtClean="0">
                <a:solidFill>
                  <a:schemeClr val="bg1"/>
                </a:solidFill>
                <a:ea typeface="ＭＳ Ｐゴシック" pitchFamily="34" charset="-128"/>
                <a:cs typeface="ＭＳ Ｐゴシック" charset="-128"/>
              </a:rPr>
              <a:t>Room to enlarge </a:t>
            </a:r>
            <a:r>
              <a:rPr lang="en-GB" altLang="en-US" sz="1600" kern="0" dirty="0">
                <a:solidFill>
                  <a:schemeClr val="bg1"/>
                </a:solidFill>
                <a:ea typeface="ＭＳ Ｐゴシック" pitchFamily="34" charset="-128"/>
                <a:cs typeface="ＭＳ Ｐゴシック" charset="-128"/>
              </a:rPr>
              <a:t>the legal basis</a:t>
            </a:r>
            <a:r>
              <a:rPr lang="en-GB" altLang="en-US" sz="1600" kern="0" dirty="0" smtClean="0">
                <a:solidFill>
                  <a:schemeClr val="bg1"/>
                </a:solidFill>
                <a:ea typeface="ＭＳ Ｐゴシック" pitchFamily="34" charset="-128"/>
                <a:cs typeface="ＭＳ Ｐゴシック" charset="-128"/>
              </a:rPr>
              <a:t>?</a:t>
            </a:r>
            <a:endParaRPr lang="en-GB" altLang="en-US" sz="1600" kern="0" dirty="0">
              <a:solidFill>
                <a:schemeClr val="bg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1" name="Down Arrow 10"/>
          <p:cNvSpPr/>
          <p:nvPr/>
        </p:nvSpPr>
        <p:spPr>
          <a:xfrm rot="2870345">
            <a:off x="6026231" y="4151298"/>
            <a:ext cx="648072" cy="883351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304260" y="5517232"/>
            <a:ext cx="6804244" cy="786153"/>
          </a:xfrm>
          <a:prstGeom prst="round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Detailed info on tariff can be downloaded via the TP API tool – not tested (user friendliness?)</a:t>
            </a:r>
            <a:endParaRPr lang="en-GB" sz="16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600" kern="0" dirty="0" smtClean="0">
                <a:solidFill>
                  <a:schemeClr val="bg1"/>
                </a:solidFill>
                <a:ea typeface="ＭＳ Ｐゴシック" pitchFamily="34" charset="-128"/>
                <a:cs typeface="ＭＳ Ｐゴシック" charset="-128"/>
              </a:rPr>
              <a:t>TP will be adjusted to account for TAR NC requirements</a:t>
            </a:r>
            <a:endParaRPr lang="en-GB" altLang="en-US" sz="1600" kern="0" dirty="0">
              <a:solidFill>
                <a:schemeClr val="bg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3" name="Down Arrow 12"/>
          <p:cNvSpPr/>
          <p:nvPr/>
        </p:nvSpPr>
        <p:spPr>
          <a:xfrm rot="17973534">
            <a:off x="1335624" y="5519268"/>
            <a:ext cx="648072" cy="88335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7854" y="1916832"/>
            <a:ext cx="700014" cy="803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800" dirty="0" err="1" smtClean="0"/>
              <a:t>TSOs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33600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99063" y="85725"/>
            <a:ext cx="66272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What about BAL in the TP?</a:t>
            </a:r>
            <a:endParaRPr lang="en-US" altLang="de-DE" sz="2400" b="1" kern="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421" y="1307848"/>
            <a:ext cx="846317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Relevant information </a:t>
            </a:r>
            <a:r>
              <a:rPr lang="en-GB" sz="1400" dirty="0"/>
              <a:t>(nomination, </a:t>
            </a:r>
            <a:r>
              <a:rPr lang="en-GB" sz="1400" dirty="0" err="1"/>
              <a:t>renomination</a:t>
            </a:r>
            <a:r>
              <a:rPr lang="en-GB" sz="1400" dirty="0"/>
              <a:t>) </a:t>
            </a:r>
            <a:r>
              <a:rPr lang="en-GB" sz="1400" dirty="0" smtClean="0"/>
              <a:t>is shown at different levels of disaggregation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Type of entries/exits, trading zones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it-IT" sz="14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it-IT" sz="14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it-IT" sz="14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it-IT" sz="14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u="sng" dirty="0" smtClean="0"/>
              <a:t>According with currents obligations </a:t>
            </a:r>
            <a:r>
              <a:rPr lang="en-GB" sz="1400" dirty="0"/>
              <a:t>Regulation 715/2009, Annex I, 3.4(3-5</a:t>
            </a:r>
            <a:r>
              <a:rPr lang="en-GB" sz="1400" dirty="0" smtClean="0"/>
              <a:t>)</a:t>
            </a:r>
            <a:r>
              <a:rPr lang="en-GB" sz="1400" u="sng" dirty="0" smtClean="0"/>
              <a:t>, </a:t>
            </a:r>
            <a:r>
              <a:rPr lang="en-GB" sz="1400" u="sng" dirty="0"/>
              <a:t>a</a:t>
            </a:r>
            <a:r>
              <a:rPr lang="en-GB" sz="1400" u="sng" dirty="0" smtClean="0"/>
              <a:t>ggregated </a:t>
            </a:r>
            <a:r>
              <a:rPr lang="en-GB" sz="1400" u="sng" dirty="0"/>
              <a:t>system imbalance </a:t>
            </a:r>
            <a:r>
              <a:rPr lang="en-GB" sz="1400" u="sng" dirty="0" smtClean="0"/>
              <a:t>positions </a:t>
            </a:r>
            <a:r>
              <a:rPr lang="en-GB" sz="1400" dirty="0"/>
              <a:t>per balancing zone are </a:t>
            </a:r>
            <a:r>
              <a:rPr lang="en-GB" sz="1400" u="sng" dirty="0"/>
              <a:t>not </a:t>
            </a:r>
            <a:r>
              <a:rPr lang="en-GB" sz="1400" u="sng" dirty="0" smtClean="0"/>
              <a:t>shown </a:t>
            </a:r>
            <a:r>
              <a:rPr lang="en-GB" sz="1400" dirty="0" smtClean="0"/>
              <a:t>on the TP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These </a:t>
            </a:r>
            <a:r>
              <a:rPr lang="en-GB" sz="1400" dirty="0"/>
              <a:t>data are published on the </a:t>
            </a:r>
            <a:r>
              <a:rPr lang="en-GB" sz="1400" dirty="0" smtClean="0"/>
              <a:t>TSOs’ websites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61244" y="677682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Balancing in the TP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3562" y="2693360"/>
            <a:ext cx="7992888" cy="783395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How often are nominations and </a:t>
            </a:r>
            <a:r>
              <a:rPr lang="en-GB" dirty="0" err="1" smtClean="0"/>
              <a:t>renominations</a:t>
            </a:r>
            <a:r>
              <a:rPr lang="en-GB" dirty="0" smtClean="0"/>
              <a:t> updated?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BAL NC: </a:t>
            </a:r>
            <a:r>
              <a:rPr lang="en-GB" dirty="0" err="1" smtClean="0"/>
              <a:t>renominations</a:t>
            </a:r>
            <a:r>
              <a:rPr lang="en-GB" dirty="0" smtClean="0"/>
              <a:t> are possible every </a:t>
            </a:r>
            <a:r>
              <a:rPr lang="en-GB" dirty="0"/>
              <a:t>hour of the gas </a:t>
            </a:r>
            <a:r>
              <a:rPr lang="en-GB" dirty="0" smtClean="0"/>
              <a:t>day</a:t>
            </a:r>
            <a:endParaRPr lang="en-GB" dirty="0"/>
          </a:p>
        </p:txBody>
      </p:sp>
      <p:sp>
        <p:nvSpPr>
          <p:cNvPr id="13" name="Down Arrow 12"/>
          <p:cNvSpPr/>
          <p:nvPr/>
        </p:nvSpPr>
        <p:spPr>
          <a:xfrm>
            <a:off x="4135970" y="2276872"/>
            <a:ext cx="648072" cy="349646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463562" y="4984996"/>
            <a:ext cx="7992888" cy="1026671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/>
            <a:r>
              <a:rPr lang="en-GB" altLang="en-US" kern="0" dirty="0">
                <a:solidFill>
                  <a:schemeClr val="bg1"/>
                </a:solidFill>
                <a:ea typeface="ＭＳ Ｐゴシック" pitchFamily="34" charset="-128"/>
                <a:cs typeface="ＭＳ Ｐゴシック" charset="-128"/>
              </a:rPr>
              <a:t>Room </a:t>
            </a:r>
            <a:r>
              <a:rPr lang="en-GB" altLang="en-US" kern="0" dirty="0" smtClean="0">
                <a:solidFill>
                  <a:schemeClr val="bg1"/>
                </a:solidFill>
                <a:ea typeface="ＭＳ Ｐゴシック" pitchFamily="34" charset="-128"/>
                <a:cs typeface="ＭＳ Ｐゴシック" charset="-128"/>
              </a:rPr>
              <a:t>to enlarge </a:t>
            </a:r>
            <a:r>
              <a:rPr lang="en-GB" altLang="en-US" kern="0" dirty="0">
                <a:solidFill>
                  <a:schemeClr val="bg1"/>
                </a:solidFill>
                <a:ea typeface="ＭＳ Ｐゴシック" pitchFamily="34" charset="-128"/>
                <a:cs typeface="ＭＳ Ｐゴシック" charset="-128"/>
              </a:rPr>
              <a:t>the legal </a:t>
            </a:r>
            <a:r>
              <a:rPr lang="en-GB" altLang="en-US" kern="0" dirty="0" smtClean="0">
                <a:solidFill>
                  <a:schemeClr val="bg1"/>
                </a:solidFill>
                <a:ea typeface="ＭＳ Ｐゴシック" pitchFamily="34" charset="-128"/>
                <a:cs typeface="ＭＳ Ｐゴシック" charset="-128"/>
              </a:rPr>
              <a:t>basis (Annex I 3.4)? </a:t>
            </a:r>
            <a:endParaRPr lang="en-GB" altLang="en-US" kern="0" dirty="0">
              <a:solidFill>
                <a:schemeClr val="bg1"/>
              </a:solidFill>
              <a:ea typeface="ＭＳ Ｐゴシック" pitchFamily="34" charset="-128"/>
              <a:cs typeface="ＭＳ Ｐゴシック" charset="-128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Transparency </a:t>
            </a:r>
            <a:r>
              <a:rPr lang="en-GB" dirty="0"/>
              <a:t>requirements may </a:t>
            </a:r>
            <a:r>
              <a:rPr lang="en-GB" dirty="0" smtClean="0"/>
              <a:t>better </a:t>
            </a:r>
            <a:r>
              <a:rPr lang="en-GB" dirty="0"/>
              <a:t>reflect </a:t>
            </a:r>
            <a:r>
              <a:rPr lang="en-GB" dirty="0" smtClean="0"/>
              <a:t>the developments </a:t>
            </a:r>
            <a:r>
              <a:rPr lang="en-GB" dirty="0"/>
              <a:t>of the gas legislation (NCs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>
          <a:xfrm>
            <a:off x="4135970" y="4567762"/>
            <a:ext cx="648072" cy="379001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09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99063" y="85725"/>
            <a:ext cx="66272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The charts on the </a:t>
            </a:r>
            <a:r>
              <a:rPr lang="en-US" altLang="de-DE" sz="2400" b="1" kern="0" dirty="0">
                <a:solidFill>
                  <a:srgbClr val="FFFFFF"/>
                </a:solidFill>
              </a:rPr>
              <a:t>TP </a:t>
            </a:r>
            <a:r>
              <a:rPr lang="en-US" altLang="de-DE" sz="2400" b="1" kern="0" dirty="0" smtClean="0">
                <a:solidFill>
                  <a:srgbClr val="FFFFFF"/>
                </a:solidFill>
              </a:rPr>
              <a:t>(1/2</a:t>
            </a:r>
            <a:r>
              <a:rPr lang="en-US" altLang="de-DE" sz="2400" b="1" kern="0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61244" y="622037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A very useful functionality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423714" y="1242513"/>
            <a:ext cx="626469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Charts are a very useful, quick and user-friendly way to get access to transparent information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13" name="Picture 12"/>
          <p:cNvPicPr/>
          <p:nvPr/>
        </p:nvPicPr>
        <p:blipFill rotWithShape="1">
          <a:blip r:embed="rId2"/>
          <a:srcRect t="2513"/>
          <a:stretch/>
        </p:blipFill>
        <p:spPr>
          <a:xfrm>
            <a:off x="971600" y="2214269"/>
            <a:ext cx="7056784" cy="407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1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99063" y="85725"/>
            <a:ext cx="66272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>
                <a:solidFill>
                  <a:srgbClr val="FFFFFF"/>
                </a:solidFill>
              </a:rPr>
              <a:t>The charts on the TP </a:t>
            </a:r>
            <a:r>
              <a:rPr lang="en-US" altLang="de-DE" sz="2400" b="1" kern="0" dirty="0" smtClean="0">
                <a:solidFill>
                  <a:srgbClr val="FFFFFF"/>
                </a:solidFill>
              </a:rPr>
              <a:t>(2/2)</a:t>
            </a:r>
            <a:endParaRPr lang="en-US" altLang="de-DE" sz="2400" b="1" kern="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1244" y="1142587"/>
            <a:ext cx="8650615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ym typeface="Wingdings" panose="05000000000000000000" pitchFamily="2" charset="2"/>
              </a:rPr>
              <a:t>UKRRO</a:t>
            </a:r>
            <a:r>
              <a:rPr lang="en-GB" sz="1400" dirty="0" smtClean="0"/>
              <a:t> IP (</a:t>
            </a:r>
            <a:r>
              <a:rPr lang="en-GB" sz="1400" dirty="0" err="1" smtClean="0"/>
              <a:t>Isaccea</a:t>
            </a:r>
            <a:r>
              <a:rPr lang="en-GB" sz="1400" dirty="0" smtClean="0"/>
              <a:t> II)*: 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some data on capacity are missing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flow is higher than technical capacity </a:t>
            </a:r>
            <a:r>
              <a:rPr lang="it-IT" sz="1400" dirty="0" smtClean="0">
                <a:sym typeface="Wingdings" panose="05000000000000000000" pitchFamily="2" charset="2"/>
              </a:rPr>
              <a:t> in </a:t>
            </a:r>
            <a:r>
              <a:rPr lang="en-GB" sz="1400" dirty="0" smtClean="0">
                <a:sym typeface="Wingdings" panose="05000000000000000000" pitchFamily="2" charset="2"/>
              </a:rPr>
              <a:t>contrast with other rules</a:t>
            </a:r>
            <a:r>
              <a:rPr lang="it-IT" sz="1400" dirty="0" smtClean="0">
                <a:sym typeface="Wingdings" panose="05000000000000000000" pitchFamily="2" charset="2"/>
              </a:rPr>
              <a:t>?</a:t>
            </a:r>
            <a:endParaRPr lang="en-GB" sz="1400" dirty="0"/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400" dirty="0" smtClean="0">
              <a:latin typeface="+mn-lt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61244" y="622037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Data reporting/quality issues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2411760" y="2797635"/>
            <a:ext cx="216024" cy="3600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/>
          <p:nvPr/>
        </p:nvPicPr>
        <p:blipFill rotWithShape="1">
          <a:blip r:embed="rId2"/>
          <a:srcRect t="1824"/>
          <a:stretch/>
        </p:blipFill>
        <p:spPr>
          <a:xfrm>
            <a:off x="755576" y="2052549"/>
            <a:ext cx="7488832" cy="387822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3908930" y="3578017"/>
            <a:ext cx="216024" cy="3600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692906" y="4447757"/>
            <a:ext cx="432048" cy="23230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971600" y="3655788"/>
            <a:ext cx="2880320" cy="3600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61244" y="5949279"/>
            <a:ext cx="7500116" cy="3773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i="1" dirty="0" smtClean="0"/>
              <a:t>* On 3/2/2016, the data issue was reported as solved</a:t>
            </a:r>
            <a:r>
              <a:rPr lang="it-IT" sz="1200" i="1" dirty="0" smtClean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3244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99063" y="85725"/>
            <a:ext cx="66272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Other suggestions: usability</a:t>
            </a:r>
            <a:endParaRPr lang="en-US" altLang="de-DE" sz="2400" b="1" kern="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831" y="1556684"/>
            <a:ext cx="865061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Introduce a </a:t>
            </a:r>
            <a:r>
              <a:rPr lang="en-GB" sz="1600" u="sng" dirty="0" smtClean="0"/>
              <a:t>legend</a:t>
            </a:r>
            <a:r>
              <a:rPr lang="en-GB" sz="1600" dirty="0" smtClean="0"/>
              <a:t> for indicators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Publish </a:t>
            </a:r>
            <a:r>
              <a:rPr lang="en-GB" sz="1600" u="sng" dirty="0" smtClean="0"/>
              <a:t>instruction manual (link)</a:t>
            </a:r>
            <a:endParaRPr lang="it-IT" sz="1400" u="sng" dirty="0" smtClean="0"/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Add </a:t>
            </a:r>
            <a:r>
              <a:rPr lang="en-GB" sz="1600" u="sng" dirty="0" smtClean="0"/>
              <a:t>new filters</a:t>
            </a:r>
            <a:r>
              <a:rPr lang="en-GB" sz="1600" dirty="0" smtClean="0"/>
              <a:t> for exporting (</a:t>
            </a:r>
            <a:r>
              <a:rPr lang="en-GB" sz="1600" dirty="0"/>
              <a:t>such as production, EU borders</a:t>
            </a:r>
            <a:r>
              <a:rPr lang="en-GB" sz="1600" dirty="0" smtClean="0"/>
              <a:t>, several IPs, storages, etc.)</a:t>
            </a:r>
            <a:endParaRPr lang="en-GB" sz="1600" dirty="0"/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To more efficiently use the current 30.000 rows limit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Create, publish and update Transparency, CAM, and CMP </a:t>
            </a:r>
            <a:r>
              <a:rPr lang="en-GB" sz="1600" u="sng" dirty="0"/>
              <a:t>IP sides lists</a:t>
            </a:r>
            <a:r>
              <a:rPr lang="en-GB" sz="1600" dirty="0"/>
              <a:t> (point information?)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Provide </a:t>
            </a:r>
            <a:r>
              <a:rPr lang="en-GB" sz="1600" dirty="0"/>
              <a:t>a centralised </a:t>
            </a:r>
            <a:r>
              <a:rPr lang="en-GB" sz="1600" u="sng" dirty="0"/>
              <a:t>function</a:t>
            </a:r>
            <a:r>
              <a:rPr lang="en-GB" sz="1600" dirty="0"/>
              <a:t> (button on the TP) </a:t>
            </a:r>
            <a:r>
              <a:rPr lang="en-GB" sz="1600" u="sng" dirty="0"/>
              <a:t>to report errors</a:t>
            </a:r>
            <a:r>
              <a:rPr lang="en-GB" sz="1600" dirty="0"/>
              <a:t>/and ask </a:t>
            </a:r>
            <a:r>
              <a:rPr lang="en-GB" sz="1600" dirty="0" smtClean="0"/>
              <a:t>questions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Establish and publish </a:t>
            </a:r>
            <a:r>
              <a:rPr lang="en-GB" sz="1600" u="sng" dirty="0"/>
              <a:t>data quality check</a:t>
            </a:r>
            <a:r>
              <a:rPr lang="en-GB" sz="1600" dirty="0"/>
              <a:t> and maintenance programmes and results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Run </a:t>
            </a:r>
            <a:r>
              <a:rPr lang="en-GB" sz="1600" dirty="0"/>
              <a:t>a </a:t>
            </a:r>
            <a:r>
              <a:rPr lang="en-GB" sz="1600" b="1" dirty="0"/>
              <a:t>users’ satisfaction survey</a:t>
            </a:r>
            <a:r>
              <a:rPr lang="en-GB" sz="1600" dirty="0"/>
              <a:t>, shared with EFET and </a:t>
            </a:r>
            <a:r>
              <a:rPr lang="en-GB" sz="1600" dirty="0" smtClean="0"/>
              <a:t>ACER</a:t>
            </a:r>
            <a:endParaRPr lang="en-GB" sz="1600" dirty="0"/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29947" y="913854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Other suggestions to improve usability: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30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95736" y="114300"/>
            <a:ext cx="66720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b="1" dirty="0" smtClean="0">
                <a:solidFill>
                  <a:schemeClr val="bg1"/>
                </a:solidFill>
                <a:ea typeface="ＭＳ Ｐゴシック" pitchFamily="34" charset="-128"/>
              </a:rPr>
              <a:t>Conclusion</a:t>
            </a:r>
            <a:endParaRPr lang="en-IE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188203" y="1052736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04624"/>
            <a:ext cx="7704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dirty="0" smtClean="0"/>
              <a:t>Compared to last year, the </a:t>
            </a:r>
            <a:r>
              <a:rPr lang="en-GB" u="sng" dirty="0" smtClean="0"/>
              <a:t>TP shows improved functionalities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dirty="0" smtClean="0"/>
              <a:t>Yet there </a:t>
            </a:r>
            <a:r>
              <a:rPr lang="en-GB" dirty="0"/>
              <a:t>are still some </a:t>
            </a:r>
            <a:r>
              <a:rPr lang="en-GB" u="sng" dirty="0" smtClean="0"/>
              <a:t>issues with </a:t>
            </a:r>
            <a:r>
              <a:rPr lang="en-GB" u="sng" dirty="0"/>
              <a:t>data </a:t>
            </a:r>
            <a:r>
              <a:rPr lang="en-GB" dirty="0" smtClean="0"/>
              <a:t>(missing/quality), </a:t>
            </a:r>
            <a:r>
              <a:rPr lang="en-GB" u="sng" dirty="0" smtClean="0"/>
              <a:t>readability</a:t>
            </a:r>
            <a:r>
              <a:rPr lang="en-GB" dirty="0" smtClean="0"/>
              <a:t> of the results, and flexibility of the export wizard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dirty="0" smtClean="0"/>
              <a:t>Adding new </a:t>
            </a:r>
            <a:r>
              <a:rPr lang="en-GB" u="sng" dirty="0" smtClean="0"/>
              <a:t>reporting elements</a:t>
            </a:r>
            <a:endParaRPr lang="en-GB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dirty="0" smtClean="0"/>
              <a:t>Running a </a:t>
            </a:r>
            <a:r>
              <a:rPr lang="en-GB" b="1" dirty="0" smtClean="0"/>
              <a:t>users satisfaction survey</a:t>
            </a:r>
            <a:r>
              <a:rPr lang="en-GB" dirty="0" smtClean="0"/>
              <a:t> would be a good way to check the users‘ feedbacks in a comprehensive way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dirty="0" smtClean="0"/>
              <a:t>Taking </a:t>
            </a:r>
            <a:r>
              <a:rPr lang="en-GB" dirty="0"/>
              <a:t>account </a:t>
            </a:r>
            <a:r>
              <a:rPr lang="en-GB" dirty="0" smtClean="0"/>
              <a:t>of </a:t>
            </a:r>
            <a:r>
              <a:rPr lang="en-GB" dirty="0"/>
              <a:t>the feedbacks of the market and the developments of the </a:t>
            </a:r>
            <a:r>
              <a:rPr lang="en-GB" dirty="0" smtClean="0"/>
              <a:t>NCs, </a:t>
            </a:r>
            <a:r>
              <a:rPr lang="en-GB" u="sng" dirty="0" smtClean="0"/>
              <a:t>review the transparency need of fundamental data</a:t>
            </a:r>
            <a:r>
              <a:rPr lang="en-GB" dirty="0" smtClean="0"/>
              <a:t>, if requested, enlarging the scope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191511" y="908720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Summary of findings and conclusions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689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1473200" y="765175"/>
            <a:ext cx="61436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5BAB"/>
              </a:buClr>
              <a:buSzPct val="400000"/>
              <a:buFont typeface="Trebuchet MS" pitchFamily="34" charset="0"/>
              <a:buNone/>
              <a:defRPr/>
            </a:pPr>
            <a:r>
              <a:rPr lang="en-GB" sz="2800" b="1" dirty="0">
                <a:solidFill>
                  <a:schemeClr val="accent6"/>
                </a:solidFill>
                <a:latin typeface="+mj-lt"/>
                <a:ea typeface="+mn-ea"/>
              </a:rPr>
              <a:t>Thank you for your attention!</a:t>
            </a:r>
          </a:p>
        </p:txBody>
      </p:sp>
      <p:pic>
        <p:nvPicPr>
          <p:cNvPr id="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341438"/>
            <a:ext cx="5627687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contenuto 3"/>
          <p:cNvSpPr txBox="1">
            <a:spLocks/>
          </p:cNvSpPr>
          <p:nvPr/>
        </p:nvSpPr>
        <p:spPr>
          <a:xfrm>
            <a:off x="1692275" y="5516563"/>
            <a:ext cx="5565775" cy="969962"/>
          </a:xfrm>
          <a:prstGeom prst="rect">
            <a:avLst/>
          </a:prstGeom>
        </p:spPr>
        <p:txBody>
          <a:bodyPr/>
          <a:lstStyle>
            <a:lvl1pPr marL="444500" indent="-4445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1pPr>
            <a:lvl2pPr marL="998538" indent="-3683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-108" charset="-128"/>
              </a:defRPr>
            </a:lvl2pPr>
            <a:lvl3pPr marL="1406525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108" charset="-128"/>
              </a:defRPr>
            </a:lvl3pPr>
            <a:lvl4pPr marL="181451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-108" charset="-128"/>
              </a:defRPr>
            </a:lvl4pPr>
            <a:lvl5pPr marL="22225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108" charset="-128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Trebuchet MS" pitchFamily="34" charset="0"/>
              <a:buNone/>
              <a:defRPr/>
            </a:pPr>
            <a:r>
              <a:rPr lang="en-GB" sz="3200" b="1" dirty="0" smtClean="0">
                <a:solidFill>
                  <a:schemeClr val="accent6"/>
                </a:solidFill>
                <a:ea typeface="ＭＳ Ｐゴシック" charset="-128"/>
              </a:rPr>
              <a:t>www.acer.europa.eu</a:t>
            </a:r>
          </a:p>
          <a:p>
            <a:pPr algn="ctr">
              <a:buFont typeface="Trebuchet MS" pitchFamily="34" charset="0"/>
              <a:buNone/>
              <a:defRPr/>
            </a:pPr>
            <a:endParaRPr lang="en-GB" dirty="0" smtClean="0">
              <a:solidFill>
                <a:schemeClr val="accent6"/>
              </a:solidFill>
              <a:ea typeface="ＭＳ Ｐゴシック" charset="-128"/>
            </a:endParaRPr>
          </a:p>
        </p:txBody>
      </p:sp>
      <p:sp>
        <p:nvSpPr>
          <p:cNvPr id="9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26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39752" y="114300"/>
            <a:ext cx="65280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2000" b="1" dirty="0" smtClean="0">
                <a:solidFill>
                  <a:schemeClr val="bg1"/>
                </a:solidFill>
                <a:latin typeface="+mj-lt"/>
                <a:ea typeface="ＭＳ Ｐゴシック" pitchFamily="34" charset="-128"/>
              </a:rPr>
              <a:t>Outline</a:t>
            </a:r>
            <a:endParaRPr lang="en-IE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Subtitle 4"/>
          <p:cNvSpPr txBox="1">
            <a:spLocks/>
          </p:cNvSpPr>
          <p:nvPr/>
        </p:nvSpPr>
        <p:spPr bwMode="auto">
          <a:xfrm>
            <a:off x="173038" y="1814513"/>
            <a:ext cx="8907462" cy="33855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algn="ct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itchFamily="34" charset="0"/>
              <a:buChar char="."/>
              <a:defRPr sz="28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  <a:lvl2pPr marL="627063" indent="-284163" algn="ct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itchFamily="34" charset="0"/>
              <a:buChar char="»"/>
              <a:defRPr sz="26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algn="ct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algn="ct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charset="0"/>
              <a:buChar char="­"/>
              <a:defRPr sz="2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algn="ct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l" defTabSz="914400">
              <a:spcBef>
                <a:spcPts val="1200"/>
              </a:spcBef>
              <a:spcAft>
                <a:spcPts val="0"/>
              </a:spcAft>
              <a:buSzPct val="150000"/>
              <a:buFont typeface="Arial" charset="0"/>
              <a:buChar char="•"/>
              <a:defRPr/>
            </a:pPr>
            <a:endParaRPr lang="en-US" sz="1600" kern="0" dirty="0" smtClean="0">
              <a:solidFill>
                <a:schemeClr val="accent6"/>
              </a:solidFill>
            </a:endParaRPr>
          </a:p>
        </p:txBody>
      </p:sp>
      <p:sp>
        <p:nvSpPr>
          <p:cNvPr id="10" name="Titre 9"/>
          <p:cNvSpPr txBox="1">
            <a:spLocks/>
          </p:cNvSpPr>
          <p:nvPr/>
        </p:nvSpPr>
        <p:spPr>
          <a:xfrm>
            <a:off x="179221" y="5884545"/>
            <a:ext cx="7870430" cy="36004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0" baseline="0">
                <a:solidFill>
                  <a:srgbClr val="005BAB"/>
                </a:solidFill>
                <a:latin typeface="Verdana" pitchFamily="34" charset="0"/>
                <a:ea typeface="ＭＳ Ｐゴシック" pitchFamily="-108" charset="-128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000" b="0" i="1" dirty="0" smtClean="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DISCLAIMER: The </a:t>
            </a:r>
            <a:r>
              <a:rPr lang="en-US" sz="1000" b="0" i="1" dirty="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opinions expressed in this presentation do not necessarily represent the official views of the Agency.</a:t>
            </a:r>
            <a:endParaRPr lang="fr-BE" sz="1000" b="0" i="1" dirty="0">
              <a:solidFill>
                <a:schemeClr val="tx1"/>
              </a:solidFill>
              <a:latin typeface="+mj-lt"/>
              <a:ea typeface="ＭＳ Ｐゴシック" pitchFamily="34" charset="-128"/>
            </a:endParaRPr>
          </a:p>
        </p:txBody>
      </p:sp>
      <p:sp>
        <p:nvSpPr>
          <p:cNvPr id="13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7643" y="1765427"/>
            <a:ext cx="829270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kern="0" dirty="0"/>
              <a:t>ACER transparency monitoring </a:t>
            </a:r>
            <a:r>
              <a:rPr lang="en-US" sz="2000" kern="0" dirty="0" smtClean="0"/>
              <a:t>background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kern="0" dirty="0" smtClean="0"/>
              <a:t>TP assessment: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kern="0" dirty="0" smtClean="0"/>
              <a:t>Methodology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kern="0" dirty="0" smtClean="0"/>
              <a:t>Data availability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kern="0" dirty="0" smtClean="0"/>
              <a:t>Operational and usability aspects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kern="0" dirty="0" smtClean="0"/>
              <a:t>Suggestions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000" kern="0" dirty="0" smtClean="0"/>
              <a:t>Conclusion</a:t>
            </a:r>
            <a:r>
              <a:rPr lang="en-GB" sz="2000" dirty="0" smtClean="0">
                <a:sym typeface="Wingdings" panose="05000000000000000000" pitchFamily="2" charset="2"/>
              </a:rPr>
              <a:t>  </a:t>
            </a:r>
            <a:r>
              <a:rPr lang="en-GB" sz="2000" dirty="0" smtClean="0"/>
              <a:t> 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145228" y="844029"/>
            <a:ext cx="9036050" cy="6418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-108" charset="-128"/>
                <a:cs typeface="ＭＳ Ｐゴシック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  <a:cs typeface="ＭＳ Ｐゴシック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  <a:cs typeface="ＭＳ Ｐゴシック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  <a:cs typeface="ＭＳ Ｐゴシック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ts val="2880"/>
              </a:lnSpc>
              <a:spcAft>
                <a:spcPts val="0"/>
              </a:spcAft>
              <a:defRPr/>
            </a:pPr>
            <a:r>
              <a:rPr lang="en-US" altLang="en-US" sz="2400" b="1" kern="0" dirty="0" smtClean="0">
                <a:solidFill>
                  <a:schemeClr val="accent6"/>
                </a:solidFill>
                <a:ea typeface="ＭＳ Ｐゴシック" pitchFamily="34" charset="-128"/>
              </a:rPr>
              <a:t>Agenda</a:t>
            </a:r>
            <a:endParaRPr lang="en-GB" altLang="en-US" sz="1800" b="1" kern="0" dirty="0" smtClean="0">
              <a:solidFill>
                <a:schemeClr val="accent6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001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95736" y="114300"/>
            <a:ext cx="6948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b="1" dirty="0" smtClean="0">
                <a:solidFill>
                  <a:schemeClr val="bg1"/>
                </a:solidFill>
                <a:ea typeface="ＭＳ Ｐゴシック" pitchFamily="34" charset="-128"/>
              </a:rPr>
              <a:t>ACER’s </a:t>
            </a:r>
            <a:r>
              <a:rPr lang="en-US" sz="2000" b="1" dirty="0">
                <a:solidFill>
                  <a:schemeClr val="bg1"/>
                </a:solidFill>
                <a:ea typeface="ＭＳ Ｐゴシック" pitchFamily="34" charset="-128"/>
              </a:rPr>
              <a:t>transparency assessment </a:t>
            </a:r>
            <a:r>
              <a:rPr lang="en-US" sz="2000" b="1" dirty="0" smtClean="0">
                <a:solidFill>
                  <a:schemeClr val="bg1"/>
                </a:solidFill>
                <a:ea typeface="ＭＳ Ｐゴシック" pitchFamily="34" charset="-128"/>
              </a:rPr>
              <a:t>- </a:t>
            </a:r>
            <a:r>
              <a:rPr lang="en-US" sz="2000" b="1" dirty="0">
                <a:solidFill>
                  <a:schemeClr val="bg1"/>
                </a:solidFill>
                <a:ea typeface="ＭＳ Ｐゴシック" pitchFamily="34" charset="-128"/>
              </a:rPr>
              <a:t>Background </a:t>
            </a:r>
          </a:p>
          <a:p>
            <a:pPr algn="r">
              <a:defRPr/>
            </a:pPr>
            <a:endParaRPr lang="en-IE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30782" y="825792"/>
            <a:ext cx="9036050" cy="6418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-108" charset="-128"/>
                <a:cs typeface="ＭＳ Ｐゴシック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  <a:cs typeface="ＭＳ Ｐゴシック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  <a:cs typeface="ＭＳ Ｐゴシック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  <a:cs typeface="ＭＳ Ｐゴシック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-108" charset="-128"/>
                <a:cs typeface="ＭＳ Ｐゴシック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ts val="2880"/>
              </a:lnSpc>
              <a:spcAft>
                <a:spcPts val="0"/>
              </a:spcAft>
              <a:defRPr/>
            </a:pPr>
            <a:r>
              <a:rPr lang="en-US" altLang="en-US" sz="2400" b="1" kern="0" dirty="0" smtClean="0">
                <a:solidFill>
                  <a:schemeClr val="accent6"/>
                </a:solidFill>
                <a:ea typeface="ＭＳ Ｐゴシック" pitchFamily="34" charset="-128"/>
              </a:rPr>
              <a:t>The legal basis of transparency obligations</a:t>
            </a:r>
            <a:endParaRPr lang="en-GB" altLang="en-US" sz="1800" b="1" kern="0" dirty="0" smtClean="0">
              <a:solidFill>
                <a:schemeClr val="accent6"/>
              </a:solidFill>
              <a:ea typeface="ＭＳ Ｐゴシック" pitchFamily="34" charset="-128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52690" y="1370210"/>
            <a:ext cx="8616255" cy="1310412"/>
          </a:xfrm>
          <a:prstGeom prst="roundRect">
            <a:avLst/>
          </a:prstGeom>
          <a:solidFill>
            <a:srgbClr val="0070C0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Chapter </a:t>
            </a:r>
            <a:r>
              <a:rPr lang="en-GB" dirty="0">
                <a:solidFill>
                  <a:schemeClr val="bg1"/>
                </a:solidFill>
              </a:rPr>
              <a:t>3, Annex I of </a:t>
            </a:r>
            <a:r>
              <a:rPr lang="en-GB" dirty="0" smtClean="0">
                <a:solidFill>
                  <a:schemeClr val="bg1"/>
                </a:solidFill>
              </a:rPr>
              <a:t>Regulation 715/2009, as modified by: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Commission Decision of 10 November 2010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Commission Decision of 24 August </a:t>
            </a:r>
            <a:r>
              <a:rPr lang="en-GB" sz="1600" dirty="0" smtClean="0">
                <a:solidFill>
                  <a:schemeClr val="bg1"/>
                </a:solidFill>
              </a:rPr>
              <a:t>2012</a:t>
            </a:r>
            <a:endParaRPr lang="en-GB" sz="1600" dirty="0">
              <a:solidFill>
                <a:schemeClr val="bg1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</a:rPr>
              <a:t>Commission Decision (EU) 2015/715 of 30 April </a:t>
            </a:r>
            <a:r>
              <a:rPr lang="en-GB" sz="1600" dirty="0" smtClean="0">
                <a:solidFill>
                  <a:schemeClr val="bg1"/>
                </a:solidFill>
              </a:rPr>
              <a:t>2015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 rot="5400000">
            <a:off x="4368077" y="2835152"/>
            <a:ext cx="467616" cy="43204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287753" y="3363332"/>
            <a:ext cx="8628492" cy="114578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Specific information has to be made available by TSOs on ENTSOG Transparency Platform, starting from October 2013</a:t>
            </a:r>
            <a:endParaRPr lang="en-GB" u="sng" dirty="0" smtClean="0">
              <a:solidFill>
                <a:schemeClr val="bg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algn="ctr"/>
            <a:endParaRPr lang="en-GB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778109"/>
            <a:ext cx="1021656" cy="6603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410" y="1945118"/>
            <a:ext cx="1021656" cy="679866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287753" y="4950367"/>
            <a:ext cx="8628492" cy="7142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ACER has no obligations nor powers on the TP, but uses </a:t>
            </a:r>
          </a:p>
          <a:p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  data coming from the TP for its analyses and publications</a:t>
            </a:r>
            <a:endParaRPr lang="en-GB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72" y="5013176"/>
            <a:ext cx="969694" cy="57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99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9512" y="1260564"/>
            <a:ext cx="829270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Usability of the </a:t>
            </a:r>
            <a:r>
              <a:rPr lang="en-GB" sz="1600" u="sng" dirty="0"/>
              <a:t>interactive </a:t>
            </a:r>
            <a:r>
              <a:rPr lang="en-GB" sz="1600" u="sng" dirty="0" smtClean="0"/>
              <a:t>charts:</a:t>
            </a:r>
          </a:p>
          <a:p>
            <a:pPr marL="628650" lvl="2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Readability</a:t>
            </a:r>
          </a:p>
          <a:p>
            <a:pPr marL="628650" lvl="2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Data availability </a:t>
            </a:r>
            <a:endParaRPr lang="en-GB" sz="1400" dirty="0"/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To check the proper </a:t>
            </a:r>
            <a:r>
              <a:rPr lang="en-GB" sz="1600" u="sng" dirty="0" smtClean="0"/>
              <a:t>functioning</a:t>
            </a:r>
            <a:r>
              <a:rPr lang="en-GB" sz="1600" dirty="0" smtClean="0"/>
              <a:t> of the TP </a:t>
            </a:r>
            <a:r>
              <a:rPr lang="en-GB" sz="1600" u="sng" dirty="0" smtClean="0"/>
              <a:t>export engine</a:t>
            </a:r>
            <a:r>
              <a:rPr lang="en-GB" sz="1600" dirty="0" smtClean="0"/>
              <a:t>, transport indicators were exported: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for all IPs (filter “all points”)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t-IT" sz="1400" dirty="0" smtClean="0"/>
              <a:t>For the week from 11/01/2016 to 17/01/2016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Once the file was exported, to check </a:t>
            </a:r>
            <a:r>
              <a:rPr lang="en-GB" sz="1600" u="sng" dirty="0" smtClean="0"/>
              <a:t>data availability, readability and usability of export file</a:t>
            </a:r>
            <a:r>
              <a:rPr lang="en-GB" sz="1600" dirty="0" smtClean="0"/>
              <a:t>, analysis restricted to: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A single day: 11/01/2016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Only CAM relevant IPs </a:t>
            </a:r>
            <a:r>
              <a:rPr lang="en-GB" sz="1400" dirty="0" smtClean="0">
                <a:sym typeface="Wingdings" panose="05000000000000000000" pitchFamily="2" charset="2"/>
              </a:rPr>
              <a:t> </a:t>
            </a:r>
            <a:r>
              <a:rPr lang="en-GB" sz="1400" dirty="0"/>
              <a:t>Data </a:t>
            </a:r>
            <a:r>
              <a:rPr lang="en-GB" sz="1400" dirty="0" smtClean="0"/>
              <a:t>quality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ym typeface="Wingdings" panose="05000000000000000000" pitchFamily="2" charset="2"/>
              </a:rPr>
              <a:t>The </a:t>
            </a:r>
            <a:r>
              <a:rPr lang="en-GB" sz="1600" u="sng" dirty="0" smtClean="0">
                <a:sym typeface="Wingdings" panose="05000000000000000000" pitchFamily="2" charset="2"/>
              </a:rPr>
              <a:t>operators’ section</a:t>
            </a:r>
            <a:r>
              <a:rPr lang="en-GB" sz="1600" dirty="0" smtClean="0">
                <a:sym typeface="Wingdings" panose="05000000000000000000" pitchFamily="2" charset="2"/>
              </a:rPr>
              <a:t> of the TP was monitored as well</a:t>
            </a:r>
          </a:p>
          <a:p>
            <a:pPr marL="1714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 smtClean="0">
                <a:sym typeface="Wingdings" panose="05000000000000000000" pitchFamily="2" charset="2"/>
              </a:rPr>
              <a:t>Also other sections of the website were assessed: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u="sng" dirty="0" smtClean="0">
                <a:sym typeface="Wingdings" panose="05000000000000000000" pitchFamily="2" charset="2"/>
              </a:rPr>
              <a:t>Maps</a:t>
            </a:r>
            <a:r>
              <a:rPr lang="en-GB" sz="1400" dirty="0" smtClean="0">
                <a:sym typeface="Wingdings" panose="05000000000000000000" pitchFamily="2" charset="2"/>
              </a:rPr>
              <a:t> (options/filters)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u="sng" dirty="0" smtClean="0">
                <a:sym typeface="Wingdings" panose="05000000000000000000" pitchFamily="2" charset="2"/>
              </a:rPr>
              <a:t>Zones/points</a:t>
            </a:r>
            <a:r>
              <a:rPr lang="en-GB" sz="1400" dirty="0" smtClean="0">
                <a:sym typeface="Wingdings" panose="05000000000000000000" pitchFamily="2" charset="2"/>
              </a:rPr>
              <a:t> menus</a:t>
            </a:r>
            <a:r>
              <a:rPr lang="en-GB" sz="1600" dirty="0" smtClean="0">
                <a:sym typeface="Wingdings" panose="05000000000000000000" pitchFamily="2" charset="2"/>
              </a:rPr>
              <a:t> </a:t>
            </a:r>
            <a:r>
              <a:rPr lang="en-GB" sz="1600" dirty="0" smtClean="0"/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61244" y="677682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GB" altLang="en-US" b="1" kern="0" dirty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Elements assessed </a:t>
            </a: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and methodology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95736" y="114300"/>
            <a:ext cx="66720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IE" sz="2000" b="1" dirty="0" smtClean="0">
                <a:solidFill>
                  <a:schemeClr val="bg1"/>
                </a:solidFill>
                <a:latin typeface="+mj-lt"/>
              </a:rPr>
              <a:t>ACER’s assessment of the TP - Results</a:t>
            </a:r>
            <a:endParaRPr lang="en-IE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612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195736" y="85725"/>
            <a:ext cx="694826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ACER’s assessment – at a glance </a:t>
            </a:r>
            <a:endParaRPr lang="en-US" altLang="de-DE" sz="2400" b="1" kern="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016" y="1248333"/>
            <a:ext cx="82927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latin typeface="+mn-lt"/>
              </a:rPr>
              <a:t>The TP has an appealing and clear interface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/>
              <a:t>Several filtering options available also on the map</a:t>
            </a:r>
            <a:r>
              <a:rPr lang="en-GB" sz="1400" dirty="0" smtClean="0">
                <a:latin typeface="+mn-lt"/>
                <a:sym typeface="Wingdings" panose="05000000000000000000" pitchFamily="2" charset="2"/>
              </a:rPr>
              <a:t>  </a:t>
            </a:r>
            <a:r>
              <a:rPr lang="en-GB" sz="1400" dirty="0" smtClean="0">
                <a:latin typeface="+mn-lt"/>
              </a:rPr>
              <a:t>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61244" y="653001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Appearance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251016" y="1776214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User-friendliness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252008" y="3269215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Robustness and reliability of the engine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1244" y="3739386"/>
            <a:ext cx="829270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latin typeface="+mn-lt"/>
              </a:rPr>
              <a:t>The engine allowed exporting up to 23,000-row files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During some preliminary testing in December 2015 and early January 2016, the engine experiences some reliability issues*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1400" dirty="0" smtClean="0"/>
          </a:p>
          <a:p>
            <a:pPr lvl="2">
              <a:spcBef>
                <a:spcPts val="600"/>
              </a:spcBef>
            </a:pPr>
            <a:endParaRPr lang="en-GB" sz="1400" dirty="0" smtClean="0">
              <a:latin typeface="+mn-lt"/>
            </a:endParaRPr>
          </a:p>
          <a:p>
            <a:pPr lvl="1">
              <a:spcBef>
                <a:spcPts val="600"/>
              </a:spcBef>
            </a:pPr>
            <a:endParaRPr lang="en-GB" sz="1400" dirty="0" smtClean="0">
              <a:latin typeface="+mn-lt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400" dirty="0" smtClean="0">
                <a:latin typeface="+mn-lt"/>
                <a:sym typeface="Wingdings" panose="05000000000000000000" pitchFamily="2" charset="2"/>
              </a:rPr>
              <a:t>  </a:t>
            </a:r>
            <a:r>
              <a:rPr lang="en-GB" sz="1400" dirty="0" smtClean="0">
                <a:latin typeface="+mn-lt"/>
              </a:rPr>
              <a:t> 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83568" y="4935154"/>
            <a:ext cx="7632848" cy="504056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is the maintenance frequency?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1244" y="2333925"/>
            <a:ext cx="8292708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it-IT" sz="1400" dirty="0" smtClean="0"/>
              <a:t>Interactive </a:t>
            </a:r>
            <a:r>
              <a:rPr lang="en-GB" sz="1400" dirty="0" smtClean="0"/>
              <a:t>charts</a:t>
            </a:r>
            <a:r>
              <a:rPr lang="it-IT" sz="1400" dirty="0" smtClean="0"/>
              <a:t> </a:t>
            </a:r>
            <a:r>
              <a:rPr lang="en-GB" sz="1400" dirty="0" smtClean="0"/>
              <a:t>provide useful immediate visual information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export </a:t>
            </a:r>
            <a:r>
              <a:rPr lang="en-GB" sz="1400" dirty="0"/>
              <a:t>files require </a:t>
            </a:r>
            <a:r>
              <a:rPr lang="en-GB" sz="1400" dirty="0" smtClean="0"/>
              <a:t>elaboration </a:t>
            </a:r>
            <a:r>
              <a:rPr lang="en-GB" sz="1400" dirty="0" smtClean="0">
                <a:sym typeface="Wingdings" panose="05000000000000000000" pitchFamily="2" charset="2"/>
              </a:rPr>
              <a:t> </a:t>
            </a:r>
            <a:r>
              <a:rPr lang="it-IT" sz="1400" dirty="0" smtClean="0"/>
              <a:t>ACER, «special </a:t>
            </a:r>
            <a:r>
              <a:rPr lang="en-GB" sz="1400" dirty="0" smtClean="0"/>
              <a:t>user</a:t>
            </a:r>
            <a:r>
              <a:rPr lang="it-IT" sz="1400" dirty="0" smtClean="0"/>
              <a:t>», </a:t>
            </a:r>
            <a:r>
              <a:rPr lang="en-GB" sz="1400" dirty="0"/>
              <a:t>asks for a customized bulk </a:t>
            </a:r>
            <a:r>
              <a:rPr lang="en-GB" sz="1400" dirty="0" smtClean="0"/>
              <a:t>file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The interactive filter for pipelines shows minor accuracy issues </a:t>
            </a:r>
            <a:r>
              <a:rPr lang="en-GB" sz="1400" dirty="0" smtClean="0">
                <a:latin typeface="+mn-lt"/>
              </a:rPr>
              <a:t> 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400" dirty="0" smtClean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1244" y="5826021"/>
            <a:ext cx="7500116" cy="50065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i="1" dirty="0" smtClean="0"/>
              <a:t>*The </a:t>
            </a:r>
            <a:r>
              <a:rPr lang="en-GB" sz="1200" i="1" dirty="0"/>
              <a:t>issues did not occur again </a:t>
            </a:r>
            <a:r>
              <a:rPr lang="en-GB" sz="1200" i="1" dirty="0" smtClean="0"/>
              <a:t>from </a:t>
            </a:r>
            <a:r>
              <a:rPr lang="en-GB" sz="1200" i="1" dirty="0"/>
              <a:t>20 January 2016</a:t>
            </a:r>
            <a:r>
              <a:rPr lang="it-IT" sz="1200" dirty="0" smtClean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1084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99063" y="85725"/>
            <a:ext cx="66272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Transport data - chart</a:t>
            </a:r>
            <a:endParaRPr lang="en-US" altLang="de-DE" sz="2400" b="1" kern="0" dirty="0">
              <a:solidFill>
                <a:srgbClr val="FFFFFF"/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61244" y="677682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Data availability 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84" t="2503" r="22920" b="6956"/>
          <a:stretch/>
        </p:blipFill>
        <p:spPr>
          <a:xfrm>
            <a:off x="261244" y="1294485"/>
            <a:ext cx="5894932" cy="439248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611560" y="2348880"/>
            <a:ext cx="5581258" cy="0"/>
          </a:xfrm>
          <a:prstGeom prst="line">
            <a:avLst/>
          </a:prstGeom>
          <a:ln w="22225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 rot="2341254">
            <a:off x="6339323" y="2399043"/>
            <a:ext cx="576064" cy="360040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6876256" y="2801988"/>
            <a:ext cx="1944216" cy="2304256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is the number of expected CAM IP sides?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88162" y="5811589"/>
            <a:ext cx="59046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/>
              <a:t>[Interruptible capacity and interruptions were not assessed]</a:t>
            </a:r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55562" y="1981484"/>
            <a:ext cx="700014" cy="803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IP </a:t>
            </a:r>
            <a:r>
              <a:rPr lang="en-GB" sz="800" dirty="0" smtClean="0"/>
              <a:t>sides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95821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99063" y="85725"/>
            <a:ext cx="66272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Transport data - summary</a:t>
            </a:r>
            <a:endParaRPr lang="en-US" altLang="de-DE" sz="2400" b="1" kern="0" dirty="0">
              <a:solidFill>
                <a:srgbClr val="FFFFFF"/>
              </a:solidFill>
            </a:endParaRPr>
          </a:p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 </a:t>
            </a:r>
            <a:endParaRPr lang="en-US" altLang="de-DE" sz="2400" b="1" kern="0" dirty="0">
              <a:solidFill>
                <a:srgbClr val="FFFFFF"/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61244" y="677682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Summary results on transport data export files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20620"/>
            <a:ext cx="8064896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latin typeface="+mn-lt"/>
              </a:rPr>
              <a:t>There are minor inconsistencies in the </a:t>
            </a:r>
            <a:r>
              <a:rPr lang="en-GB" sz="1400" b="1" dirty="0" smtClean="0">
                <a:latin typeface="+mn-lt"/>
              </a:rPr>
              <a:t>CAM IP list</a:t>
            </a:r>
            <a:r>
              <a:rPr lang="en-GB" sz="1400" dirty="0" smtClean="0">
                <a:latin typeface="+mn-lt"/>
              </a:rPr>
              <a:t> uploaded in the TP and the one published in the CAM Roadmap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/>
              <a:t>All indicators provide </a:t>
            </a:r>
            <a:r>
              <a:rPr lang="en-GB" sz="1400" u="sng" dirty="0"/>
              <a:t>different numbers of IP sides</a:t>
            </a:r>
            <a:r>
              <a:rPr lang="en-GB" sz="1400" dirty="0"/>
              <a:t> available</a:t>
            </a:r>
            <a:endParaRPr lang="en-GB" sz="1400" dirty="0" smtClean="0">
              <a:latin typeface="+mn-lt"/>
              <a:sym typeface="Wingdings" panose="05000000000000000000" pitchFamily="2" charset="2"/>
            </a:endParaRP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it-IT" sz="1400" dirty="0" smtClean="0">
              <a:solidFill>
                <a:srgbClr val="FF0000"/>
              </a:solidFill>
              <a:latin typeface="+mn-lt"/>
            </a:endParaRP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it-IT" sz="1400" dirty="0">
              <a:solidFill>
                <a:srgbClr val="FF0000"/>
              </a:solidFill>
            </a:endParaRP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400" dirty="0" smtClean="0">
              <a:solidFill>
                <a:srgbClr val="FF0000"/>
              </a:solidFill>
              <a:latin typeface="+mn-lt"/>
            </a:endParaRP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GB" sz="1400" dirty="0" smtClean="0">
              <a:latin typeface="+mn-lt"/>
            </a:endParaRP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/>
              <a:t>Specific remarks: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b="1" dirty="0" smtClean="0">
                <a:latin typeface="+mn-lt"/>
              </a:rPr>
              <a:t>Capacity</a:t>
            </a:r>
            <a:r>
              <a:rPr lang="it-IT" sz="1400" dirty="0" smtClean="0">
                <a:latin typeface="+mn-lt"/>
              </a:rPr>
              <a:t> </a:t>
            </a:r>
            <a:r>
              <a:rPr lang="it-IT" sz="1400" dirty="0" smtClean="0">
                <a:latin typeface="+mn-lt"/>
                <a:sym typeface="Wingdings" panose="05000000000000000000" pitchFamily="2" charset="2"/>
              </a:rPr>
              <a:t></a:t>
            </a:r>
            <a:r>
              <a:rPr lang="it-IT" sz="1400" dirty="0" smtClean="0">
                <a:latin typeface="+mn-lt"/>
              </a:rPr>
              <a:t> </a:t>
            </a:r>
            <a:r>
              <a:rPr lang="en-GB" sz="1400" dirty="0" smtClean="0">
                <a:sym typeface="Wingdings" panose="05000000000000000000" pitchFamily="2" charset="2"/>
              </a:rPr>
              <a:t>periods longer than one day are shown in a single line sometimes (line of the daily value missing)</a:t>
            </a:r>
          </a:p>
          <a:p>
            <a:pPr marL="1085850" lvl="2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 smtClean="0">
                <a:sym typeface="Wingdings" panose="05000000000000000000" pitchFamily="2" charset="2"/>
              </a:rPr>
              <a:t>But on charts values are clearly displayed</a:t>
            </a:r>
          </a:p>
          <a:p>
            <a:pPr marL="628650" lvl="1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b="1" dirty="0" smtClean="0"/>
              <a:t>Nomination</a:t>
            </a:r>
            <a:r>
              <a:rPr lang="en-GB" sz="1400" b="1" dirty="0"/>
              <a:t>, </a:t>
            </a:r>
            <a:r>
              <a:rPr lang="en-GB" sz="1400" b="1" dirty="0" err="1"/>
              <a:t>Renomination</a:t>
            </a:r>
            <a:r>
              <a:rPr lang="en-GB" sz="1400" b="1" dirty="0"/>
              <a:t>, Allocation, GCV</a:t>
            </a:r>
            <a:r>
              <a:rPr lang="en-GB" sz="1400" dirty="0"/>
              <a:t> and </a:t>
            </a:r>
            <a:r>
              <a:rPr lang="en-GB" sz="1400" b="1" dirty="0" smtClean="0"/>
              <a:t>WI </a:t>
            </a:r>
            <a:r>
              <a:rPr lang="en-GB" sz="1400" dirty="0" smtClean="0">
                <a:sym typeface="Wingdings" panose="05000000000000000000" pitchFamily="2" charset="2"/>
              </a:rPr>
              <a:t></a:t>
            </a:r>
            <a:r>
              <a:rPr lang="en-GB" sz="1400" dirty="0" smtClean="0"/>
              <a:t> </a:t>
            </a:r>
            <a:r>
              <a:rPr lang="en-GB" sz="1400" dirty="0"/>
              <a:t>more rows for one single day:</a:t>
            </a:r>
          </a:p>
          <a:p>
            <a:pPr marL="1085850" lvl="2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Hourly data from 00:00h to 8:00h, and </a:t>
            </a:r>
            <a:r>
              <a:rPr lang="en-GB" sz="1400" dirty="0" smtClean="0"/>
              <a:t>23:00h </a:t>
            </a:r>
            <a:r>
              <a:rPr lang="en-GB" sz="1400" dirty="0" smtClean="0">
                <a:sym typeface="Wingdings" panose="05000000000000000000" pitchFamily="2" charset="2"/>
              </a:rPr>
              <a:t> </a:t>
            </a:r>
            <a:r>
              <a:rPr lang="en-GB" sz="1400" dirty="0" smtClean="0"/>
              <a:t>Why </a:t>
            </a:r>
            <a:r>
              <a:rPr lang="en-GB" sz="1400" dirty="0"/>
              <a:t>only those?</a:t>
            </a:r>
          </a:p>
          <a:p>
            <a:pPr marL="1085850" lvl="2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400" dirty="0"/>
              <a:t>Are </a:t>
            </a:r>
            <a:r>
              <a:rPr lang="en-GB" sz="1400" b="1" dirty="0"/>
              <a:t>hourly data</a:t>
            </a:r>
            <a:r>
              <a:rPr lang="en-GB" sz="1400" dirty="0"/>
              <a:t> </a:t>
            </a:r>
            <a:r>
              <a:rPr lang="en-GB" sz="1400" dirty="0" smtClean="0"/>
              <a:t>available, when prescribed (715/2009, Annex 3.3(1</a:t>
            </a:r>
            <a:r>
              <a:rPr lang="en-GB" sz="1400" dirty="0"/>
              <a:t>))?</a:t>
            </a:r>
          </a:p>
          <a:p>
            <a:pPr lvl="3">
              <a:spcBef>
                <a:spcPts val="600"/>
              </a:spcBef>
            </a:pPr>
            <a:endParaRPr lang="it-IT" sz="1400" dirty="0"/>
          </a:p>
          <a:p>
            <a:pPr>
              <a:spcBef>
                <a:spcPts val="600"/>
              </a:spcBef>
            </a:pPr>
            <a:endParaRPr lang="en-GB" sz="1400" i="1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1562136" y="2305861"/>
            <a:ext cx="6322232" cy="619083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CAM and CMP IP sides, plus relevant points (Annex I 3.2.1),</a:t>
            </a:r>
            <a:r>
              <a:rPr lang="en-GB" u="sng" dirty="0" smtClean="0"/>
              <a:t> </a:t>
            </a:r>
            <a:r>
              <a:rPr lang="en-GB" u="sng" dirty="0"/>
              <a:t>lists</a:t>
            </a:r>
            <a:r>
              <a:rPr lang="en-GB" dirty="0" smtClean="0"/>
              <a:t> should be made available on the TP</a:t>
            </a:r>
            <a:endParaRPr lang="en-GB" dirty="0"/>
          </a:p>
        </p:txBody>
      </p:sp>
      <p:sp>
        <p:nvSpPr>
          <p:cNvPr id="12" name="Down Arrow 11"/>
          <p:cNvSpPr/>
          <p:nvPr/>
        </p:nvSpPr>
        <p:spPr>
          <a:xfrm rot="16200000">
            <a:off x="806052" y="2369255"/>
            <a:ext cx="648072" cy="432048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52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99063" y="85725"/>
            <a:ext cx="66272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CMP data - summary</a:t>
            </a:r>
            <a:endParaRPr lang="en-US" altLang="de-DE" sz="2400" b="1" kern="0" dirty="0">
              <a:solidFill>
                <a:srgbClr val="FFFFFF"/>
              </a:solidFill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253928" y="670544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GB" altLang="en-US" b="1" kern="0" dirty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Summary </a:t>
            </a: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results on CMP exports files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570" y="1412776"/>
            <a:ext cx="8650615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/>
              <a:t>All indicators can be exported, except one: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400" u="sng" dirty="0"/>
              <a:t>Unsuccessful </a:t>
            </a:r>
            <a:r>
              <a:rPr lang="en-GB" sz="1400" u="sng" dirty="0" smtClean="0"/>
              <a:t>requests</a:t>
            </a:r>
            <a:r>
              <a:rPr lang="en-GB" sz="1400" dirty="0" smtClean="0"/>
              <a:t>:</a:t>
            </a:r>
            <a:endParaRPr lang="en-GB" sz="1400" dirty="0"/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Readability issue: </a:t>
            </a:r>
            <a:r>
              <a:rPr lang="en-GB" sz="1400" dirty="0" smtClean="0"/>
              <a:t>dates from/to (congested period – type of product?) vs. date of unsuccessful request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400" u="sng" dirty="0"/>
              <a:t>Unavailable firm</a:t>
            </a:r>
            <a:r>
              <a:rPr lang="en-GB" sz="1400" dirty="0"/>
              <a:t>: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Same readability issue as </a:t>
            </a:r>
            <a:r>
              <a:rPr lang="en-GB" sz="1400" dirty="0" smtClean="0"/>
              <a:t>above</a:t>
            </a:r>
            <a:endParaRPr lang="en-GB" sz="1400" dirty="0"/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400" u="sng" dirty="0"/>
              <a:t>Auction Results</a:t>
            </a:r>
            <a:r>
              <a:rPr lang="en-GB" sz="1400" dirty="0"/>
              <a:t>: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Different </a:t>
            </a:r>
            <a:r>
              <a:rPr lang="en-GB" sz="1400" dirty="0" smtClean="0"/>
              <a:t>currencies - OK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Need to introduce distinction</a:t>
            </a:r>
            <a:r>
              <a:rPr lang="it-IT" sz="1400" dirty="0" smtClean="0"/>
              <a:t> a </a:t>
            </a:r>
            <a:r>
              <a:rPr lang="en-GB" sz="1400" dirty="0" smtClean="0"/>
              <a:t>bundled/unbundled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400" u="sng" dirty="0" smtClean="0"/>
              <a:t>Capacity </a:t>
            </a:r>
            <a:r>
              <a:rPr lang="en-GB" sz="1400" u="sng" dirty="0"/>
              <a:t>made available</a:t>
            </a:r>
            <a:r>
              <a:rPr lang="en-GB" sz="1400" dirty="0"/>
              <a:t> </a:t>
            </a:r>
            <a:r>
              <a:rPr lang="en-GB" sz="1400" dirty="0" smtClean="0">
                <a:sym typeface="Wingdings" panose="05000000000000000000" pitchFamily="2" charset="2"/>
              </a:rPr>
              <a:t></a:t>
            </a:r>
            <a:r>
              <a:rPr lang="en-GB" sz="1400" dirty="0" smtClean="0"/>
              <a:t> </a:t>
            </a:r>
            <a:r>
              <a:rPr lang="en-GB" sz="1400" dirty="0"/>
              <a:t>returns </a:t>
            </a:r>
            <a:r>
              <a:rPr lang="en-GB" sz="1400" dirty="0" smtClean="0"/>
              <a:t>no export file</a:t>
            </a:r>
            <a:endParaRPr lang="en-GB" sz="1400" dirty="0"/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400" u="sng" dirty="0"/>
              <a:t>Point </a:t>
            </a:r>
            <a:r>
              <a:rPr lang="en-GB" sz="1400" u="sng" dirty="0" smtClean="0"/>
              <a:t>information:</a:t>
            </a:r>
            <a:r>
              <a:rPr lang="en-GB" sz="1400" dirty="0" smtClean="0"/>
              <a:t> 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This </a:t>
            </a:r>
            <a:r>
              <a:rPr lang="en-GB" sz="1400" dirty="0"/>
              <a:t>is a very powerful </a:t>
            </a:r>
            <a:r>
              <a:rPr lang="en-GB" sz="1400" dirty="0" smtClean="0"/>
              <a:t>register </a:t>
            </a:r>
            <a:r>
              <a:rPr lang="en-GB" sz="1400" dirty="0" smtClean="0">
                <a:sym typeface="Wingdings" panose="05000000000000000000" pitchFamily="2" charset="2"/>
              </a:rPr>
              <a:t></a:t>
            </a:r>
            <a:r>
              <a:rPr lang="en-GB" sz="1400" dirty="0" smtClean="0"/>
              <a:t> all different kind of IPs/IP sides should be found here, with clear and updated classification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CAM relevant filter is active, but returns 434 IP sides</a:t>
            </a:r>
            <a:endParaRPr lang="en-GB" sz="1400" dirty="0" smtClean="0"/>
          </a:p>
        </p:txBody>
      </p:sp>
      <p:sp>
        <p:nvSpPr>
          <p:cNvPr id="12" name="Rounded Rectangle 11"/>
          <p:cNvSpPr/>
          <p:nvPr/>
        </p:nvSpPr>
        <p:spPr>
          <a:xfrm>
            <a:off x="6876256" y="3068960"/>
            <a:ext cx="2160240" cy="1224136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Are there plans to link TP with Booking Platforms?</a:t>
            </a:r>
          </a:p>
        </p:txBody>
      </p:sp>
      <p:sp>
        <p:nvSpPr>
          <p:cNvPr id="13" name="Down Arrow 12"/>
          <p:cNvSpPr/>
          <p:nvPr/>
        </p:nvSpPr>
        <p:spPr>
          <a:xfrm rot="16200000">
            <a:off x="6134928" y="3457958"/>
            <a:ext cx="648072" cy="446139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46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99063" y="85725"/>
            <a:ext cx="66272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de-DE" sz="2400" b="1" kern="0" dirty="0" smtClean="0">
                <a:solidFill>
                  <a:srgbClr val="FFFFFF"/>
                </a:solidFill>
              </a:rPr>
              <a:t>TP Operators’ section</a:t>
            </a:r>
            <a:endParaRPr lang="en-US" altLang="de-DE" sz="2400" b="1" kern="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18580" y="2355548"/>
            <a:ext cx="2539659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The operators’ section hosts synthetic information on several aspects</a:t>
            </a:r>
          </a:p>
          <a:p>
            <a:pPr marL="171450" indent="-17145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600" dirty="0" smtClean="0"/>
              <a:t>Some TSOs do not provide additional information in this area, but add the link to their website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 bwMode="auto">
          <a:xfrm>
            <a:off x="260452" y="731397"/>
            <a:ext cx="8665043" cy="6429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defTabSz="914400" eaLnBrk="0" hangingPunct="0">
              <a:defRPr/>
            </a:pPr>
            <a:r>
              <a:rPr lang="en-GB" altLang="en-US" b="1" kern="0" dirty="0" smtClean="0">
                <a:solidFill>
                  <a:srgbClr val="005BA1"/>
                </a:solidFill>
                <a:ea typeface="ＭＳ Ｐゴシック" pitchFamily="34" charset="-128"/>
                <a:cs typeface="ＭＳ Ｐゴシック" charset="-128"/>
              </a:rPr>
              <a:t>Info provided by each TSO, in the dedicated area of the TP</a:t>
            </a:r>
            <a:endParaRPr lang="en-GB" altLang="en-US" b="1" kern="0" dirty="0">
              <a:solidFill>
                <a:srgbClr val="005BA1"/>
              </a:solidFill>
              <a:ea typeface="ＭＳ Ｐゴシック" pitchFamily="34" charset="-128"/>
              <a:cs typeface="ＭＳ Ｐゴシック" charset="-128"/>
            </a:endParaRPr>
          </a:p>
        </p:txBody>
      </p:sp>
      <p:sp>
        <p:nvSpPr>
          <p:cNvPr id="10" name="ZoneTexte 7"/>
          <p:cNvSpPr txBox="1"/>
          <p:nvPr/>
        </p:nvSpPr>
        <p:spPr>
          <a:xfrm>
            <a:off x="55562" y="6428155"/>
            <a:ext cx="7632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ENTSOG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9</a:t>
            </a:r>
            <a:r>
              <a:rPr lang="en-US" altLang="en-US" sz="1400" b="1" baseline="30000" dirty="0" smtClean="0">
                <a:solidFill>
                  <a:srgbClr val="FFFFFF"/>
                </a:solidFill>
                <a:latin typeface="Verdana" pitchFamily="34" charset="0"/>
              </a:rPr>
              <a:t>th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 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Transparency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Workshop - Brussels</a:t>
            </a:r>
            <a:r>
              <a:rPr lang="en-US" altLang="en-US" sz="1400" b="1" dirty="0">
                <a:solidFill>
                  <a:srgbClr val="FFFFFF"/>
                </a:solidFill>
                <a:latin typeface="Verdana" pitchFamily="34" charset="0"/>
              </a:rPr>
              <a:t>, </a:t>
            </a:r>
            <a:r>
              <a:rPr lang="en-US" altLang="en-US" sz="1400" b="1" dirty="0" smtClean="0">
                <a:solidFill>
                  <a:srgbClr val="FFFFFF"/>
                </a:solidFill>
                <a:latin typeface="Verdana" pitchFamily="34" charset="0"/>
              </a:rPr>
              <a:t>4 February 2016</a:t>
            </a:r>
            <a:endParaRPr lang="en-US" altLang="en-US" sz="1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628" t="3063" r="8225" b="6819"/>
          <a:stretch/>
        </p:blipFill>
        <p:spPr>
          <a:xfrm>
            <a:off x="356408" y="1628800"/>
            <a:ext cx="5904656" cy="345638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79512" y="2215101"/>
            <a:ext cx="700014" cy="803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800" dirty="0" err="1" smtClean="0"/>
              <a:t>TSOs</a:t>
            </a:r>
            <a:endParaRPr lang="en-GB" sz="800" dirty="0"/>
          </a:p>
        </p:txBody>
      </p:sp>
      <p:sp>
        <p:nvSpPr>
          <p:cNvPr id="12" name="Rounded Rectangle 11"/>
          <p:cNvSpPr/>
          <p:nvPr/>
        </p:nvSpPr>
        <p:spPr>
          <a:xfrm>
            <a:off x="1651898" y="5139672"/>
            <a:ext cx="5944438" cy="1025632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Annex I 3.1.2: in the TP or on the TSOs’ website?</a:t>
            </a:r>
            <a:endParaRPr lang="en-GB" dirty="0"/>
          </a:p>
        </p:txBody>
      </p:sp>
      <p:sp>
        <p:nvSpPr>
          <p:cNvPr id="13" name="Down Arrow 12"/>
          <p:cNvSpPr/>
          <p:nvPr/>
        </p:nvSpPr>
        <p:spPr>
          <a:xfrm rot="16200000">
            <a:off x="778561" y="5440615"/>
            <a:ext cx="648072" cy="446139"/>
          </a:xfrm>
          <a:prstGeom prst="down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02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3405</TotalTime>
  <Words>1358</Words>
  <Application>Microsoft Office PowerPoint</Application>
  <PresentationFormat>On-screen Show (4:3)</PresentationFormat>
  <Paragraphs>171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ＭＳ Ｐゴシック</vt:lpstr>
      <vt:lpstr>Arial</vt:lpstr>
      <vt:lpstr>Calibri</vt:lpstr>
      <vt:lpstr>Trebuchet MS</vt:lpstr>
      <vt:lpstr>Verdana</vt:lpstr>
      <vt:lpstr>Wingdings</vt:lpstr>
      <vt:lpstr>Thème Office</vt:lpstr>
      <vt:lpstr>ACER new presentation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COMMISSION DE REGULATION DE L'ENERGIE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François Leveille</dc:creator>
  <cp:lastModifiedBy>Kathrine Stannov</cp:lastModifiedBy>
  <cp:revision>273</cp:revision>
  <dcterms:created xsi:type="dcterms:W3CDTF">2014-04-16T08:00:19Z</dcterms:created>
  <dcterms:modified xsi:type="dcterms:W3CDTF">2016-02-05T13:27:59Z</dcterms:modified>
</cp:coreProperties>
</file>