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68" r:id="rId7"/>
    <p:sldId id="269" r:id="rId8"/>
    <p:sldId id="272" r:id="rId9"/>
    <p:sldId id="274" r:id="rId10"/>
    <p:sldId id="273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IEL Marine" initials="AM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61" autoAdjust="0"/>
  </p:normalViewPr>
  <p:slideViewPr>
    <p:cSldViewPr>
      <p:cViewPr>
        <p:scale>
          <a:sx n="101" d="100"/>
          <a:sy n="101" d="100"/>
        </p:scale>
        <p:origin x="-181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24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F8FEF8-6828-4D3B-B700-E96F211024D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9214FC2-E15D-46E0-A770-E8218598C647}">
      <dgm:prSet phldrT="[Texte]" custT="1"/>
      <dgm:spPr/>
      <dgm:t>
        <a:bodyPr/>
        <a:lstStyle/>
        <a:p>
          <a:r>
            <a:rPr lang="fr-FR" sz="3000" dirty="0" smtClean="0"/>
            <a:t>RRM </a:t>
          </a:r>
          <a:r>
            <a:rPr lang="fr-FR" sz="3000" dirty="0" err="1" smtClean="0"/>
            <a:t>admin</a:t>
          </a:r>
          <a:endParaRPr lang="fr-FR" sz="3000" dirty="0" smtClean="0"/>
        </a:p>
        <a:p>
          <a:r>
            <a:rPr lang="fr-FR" sz="2000" dirty="0" smtClean="0"/>
            <a:t>2.5 </a:t>
          </a:r>
          <a:r>
            <a:rPr lang="fr-FR" sz="2000" dirty="0" err="1" smtClean="0"/>
            <a:t>months</a:t>
          </a:r>
          <a:endParaRPr lang="fr-FR" sz="2000" dirty="0"/>
        </a:p>
      </dgm:t>
    </dgm:pt>
    <dgm:pt modelId="{D8A41FCA-AA34-4D5B-A0C9-0ADF1F189C11}" type="parTrans" cxnId="{E27FFACB-AAAC-4538-91F2-F73015A2C160}">
      <dgm:prSet/>
      <dgm:spPr/>
      <dgm:t>
        <a:bodyPr/>
        <a:lstStyle/>
        <a:p>
          <a:endParaRPr lang="fr-FR"/>
        </a:p>
      </dgm:t>
    </dgm:pt>
    <dgm:pt modelId="{5B8313DD-8E7A-4EA5-80FE-E3E12B7C6E77}" type="sibTrans" cxnId="{E27FFACB-AAAC-4538-91F2-F73015A2C160}">
      <dgm:prSet/>
      <dgm:spPr/>
      <dgm:t>
        <a:bodyPr/>
        <a:lstStyle/>
        <a:p>
          <a:endParaRPr lang="fr-FR"/>
        </a:p>
      </dgm:t>
    </dgm:pt>
    <dgm:pt modelId="{AD6D2400-8B01-4345-A099-E7F9D96A6B6C}">
      <dgm:prSet phldrT="[Texte]" custT="1"/>
      <dgm:spPr/>
      <dgm:t>
        <a:bodyPr/>
        <a:lstStyle/>
        <a:p>
          <a:r>
            <a:rPr lang="fr-FR" sz="3000" dirty="0" smtClean="0"/>
            <a:t>Attestations</a:t>
          </a:r>
        </a:p>
        <a:p>
          <a:r>
            <a:rPr lang="fr-FR" sz="2000" dirty="0" smtClean="0"/>
            <a:t>2 </a:t>
          </a:r>
          <a:r>
            <a:rPr lang="fr-FR" sz="2000" dirty="0" err="1" smtClean="0"/>
            <a:t>weeks</a:t>
          </a:r>
          <a:r>
            <a:rPr lang="fr-FR" sz="2000" dirty="0" smtClean="0"/>
            <a:t> (</a:t>
          </a:r>
          <a:r>
            <a:rPr lang="fr-FR" sz="2000" dirty="0" err="1" smtClean="0"/>
            <a:t>writing</a:t>
          </a:r>
          <a:r>
            <a:rPr lang="fr-FR" sz="2000" dirty="0" smtClean="0"/>
            <a:t> and </a:t>
          </a:r>
          <a:r>
            <a:rPr lang="fr-FR" sz="2000" dirty="0" err="1" smtClean="0"/>
            <a:t>submitting</a:t>
          </a:r>
          <a:r>
            <a:rPr lang="fr-FR" sz="2000" dirty="0" smtClean="0"/>
            <a:t>)</a:t>
          </a:r>
          <a:endParaRPr lang="fr-FR" sz="2000" dirty="0"/>
        </a:p>
      </dgm:t>
    </dgm:pt>
    <dgm:pt modelId="{1FEBC2F6-7F67-4084-A045-5A771586D6FA}" type="parTrans" cxnId="{639ECCA3-871B-47F1-B2A0-D11604903F95}">
      <dgm:prSet/>
      <dgm:spPr/>
      <dgm:t>
        <a:bodyPr/>
        <a:lstStyle/>
        <a:p>
          <a:endParaRPr lang="fr-FR"/>
        </a:p>
      </dgm:t>
    </dgm:pt>
    <dgm:pt modelId="{BF3BA751-F2B1-45E5-A9F1-7230A9AC7D25}" type="sibTrans" cxnId="{639ECCA3-871B-47F1-B2A0-D11604903F95}">
      <dgm:prSet/>
      <dgm:spPr/>
      <dgm:t>
        <a:bodyPr/>
        <a:lstStyle/>
        <a:p>
          <a:endParaRPr lang="fr-FR"/>
        </a:p>
      </dgm:t>
    </dgm:pt>
    <dgm:pt modelId="{93406C69-8407-4075-8219-96E1B00B3705}">
      <dgm:prSet phldrT="[Texte]" custT="1"/>
      <dgm:spPr/>
      <dgm:t>
        <a:bodyPr/>
        <a:lstStyle/>
        <a:p>
          <a:r>
            <a:rPr lang="fr-FR" sz="3900" dirty="0" err="1" smtClean="0"/>
            <a:t>Testing</a:t>
          </a:r>
          <a:endParaRPr lang="fr-FR" sz="3900" dirty="0" smtClean="0"/>
        </a:p>
        <a:p>
          <a:r>
            <a:rPr lang="fr-FR" sz="2000" dirty="0" err="1" smtClean="0"/>
            <a:t>Ongoing</a:t>
          </a:r>
          <a:r>
            <a:rPr lang="fr-FR" sz="2000" dirty="0" smtClean="0"/>
            <a:t> (</a:t>
          </a:r>
          <a:r>
            <a:rPr lang="fr-FR" sz="2000" dirty="0" err="1" smtClean="0"/>
            <a:t>start</a:t>
          </a:r>
          <a:r>
            <a:rPr lang="fr-FR" sz="2000" dirty="0" smtClean="0"/>
            <a:t> in </a:t>
          </a:r>
          <a:r>
            <a:rPr lang="fr-FR" sz="2000" dirty="0" err="1" smtClean="0"/>
            <a:t>september</a:t>
          </a:r>
          <a:r>
            <a:rPr lang="fr-FR" sz="2000" dirty="0" smtClean="0"/>
            <a:t>)</a:t>
          </a:r>
          <a:endParaRPr lang="fr-FR" sz="2000" dirty="0"/>
        </a:p>
      </dgm:t>
    </dgm:pt>
    <dgm:pt modelId="{6807E02D-7D27-403A-8FC4-26C7F1B2CC80}" type="parTrans" cxnId="{DB2541E2-74C0-4B1B-AC86-5D9E61FB8715}">
      <dgm:prSet/>
      <dgm:spPr/>
      <dgm:t>
        <a:bodyPr/>
        <a:lstStyle/>
        <a:p>
          <a:endParaRPr lang="fr-FR"/>
        </a:p>
      </dgm:t>
    </dgm:pt>
    <dgm:pt modelId="{54AD5BD0-7962-4746-9196-D4B5B3B7C94C}" type="sibTrans" cxnId="{DB2541E2-74C0-4B1B-AC86-5D9E61FB8715}">
      <dgm:prSet/>
      <dgm:spPr/>
      <dgm:t>
        <a:bodyPr/>
        <a:lstStyle/>
        <a:p>
          <a:endParaRPr lang="fr-FR"/>
        </a:p>
      </dgm:t>
    </dgm:pt>
    <dgm:pt modelId="{126D9ECA-AA4A-4A55-B8DB-A8C9B148FD56}" type="pres">
      <dgm:prSet presAssocID="{A4F8FEF8-6828-4D3B-B700-E96F211024D7}" presName="CompostProcess" presStyleCnt="0">
        <dgm:presLayoutVars>
          <dgm:dir/>
          <dgm:resizeHandles val="exact"/>
        </dgm:presLayoutVars>
      </dgm:prSet>
      <dgm:spPr/>
    </dgm:pt>
    <dgm:pt modelId="{C6C6A255-B0CD-4793-A845-CF5AD28BBB38}" type="pres">
      <dgm:prSet presAssocID="{A4F8FEF8-6828-4D3B-B700-E96F211024D7}" presName="arrow" presStyleLbl="bgShp" presStyleIdx="0" presStyleCnt="1"/>
      <dgm:sp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3000">
              <a:schemeClr val="accent1">
                <a:lumMod val="45000"/>
                <a:lumOff val="55000"/>
              </a:schemeClr>
            </a:gs>
            <a:gs pos="6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</dgm:spPr>
    </dgm:pt>
    <dgm:pt modelId="{55784E78-52B5-4312-AB63-03DFB42F0A76}" type="pres">
      <dgm:prSet presAssocID="{A4F8FEF8-6828-4D3B-B700-E96F211024D7}" presName="linearProcess" presStyleCnt="0"/>
      <dgm:spPr/>
    </dgm:pt>
    <dgm:pt modelId="{4430E449-1691-4EA3-B0EE-A5FB36E8BF19}" type="pres">
      <dgm:prSet presAssocID="{99214FC2-E15D-46E0-A770-E8218598C64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F7913B-F6CD-442E-A8C8-D8E2AD8DB55F}" type="pres">
      <dgm:prSet presAssocID="{5B8313DD-8E7A-4EA5-80FE-E3E12B7C6E77}" presName="sibTrans" presStyleCnt="0"/>
      <dgm:spPr/>
    </dgm:pt>
    <dgm:pt modelId="{C690494E-5505-4F3D-9D33-09614A3DB6E5}" type="pres">
      <dgm:prSet presAssocID="{AD6D2400-8B01-4345-A099-E7F9D96A6B6C}" presName="textNode" presStyleLbl="node1" presStyleIdx="1" presStyleCnt="3" custScaleX="1075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91179C-C82F-4B3C-867B-C345B6D055F1}" type="pres">
      <dgm:prSet presAssocID="{BF3BA751-F2B1-45E5-A9F1-7230A9AC7D25}" presName="sibTrans" presStyleCnt="0"/>
      <dgm:spPr/>
    </dgm:pt>
    <dgm:pt modelId="{605DB027-01B5-48EF-A9FF-5B24DA6A5234}" type="pres">
      <dgm:prSet presAssocID="{93406C69-8407-4075-8219-96E1B00B370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7020120-F5CE-4CA8-B31E-6C8900C731BC}" type="presOf" srcId="{93406C69-8407-4075-8219-96E1B00B3705}" destId="{605DB027-01B5-48EF-A9FF-5B24DA6A5234}" srcOrd="0" destOrd="0" presId="urn:microsoft.com/office/officeart/2005/8/layout/hProcess9"/>
    <dgm:cxn modelId="{E27FFACB-AAAC-4538-91F2-F73015A2C160}" srcId="{A4F8FEF8-6828-4D3B-B700-E96F211024D7}" destId="{99214FC2-E15D-46E0-A770-E8218598C647}" srcOrd="0" destOrd="0" parTransId="{D8A41FCA-AA34-4D5B-A0C9-0ADF1F189C11}" sibTransId="{5B8313DD-8E7A-4EA5-80FE-E3E12B7C6E77}"/>
    <dgm:cxn modelId="{F29432C0-084A-4147-A557-0CE124714AC2}" type="presOf" srcId="{A4F8FEF8-6828-4D3B-B700-E96F211024D7}" destId="{126D9ECA-AA4A-4A55-B8DB-A8C9B148FD56}" srcOrd="0" destOrd="0" presId="urn:microsoft.com/office/officeart/2005/8/layout/hProcess9"/>
    <dgm:cxn modelId="{DB2541E2-74C0-4B1B-AC86-5D9E61FB8715}" srcId="{A4F8FEF8-6828-4D3B-B700-E96F211024D7}" destId="{93406C69-8407-4075-8219-96E1B00B3705}" srcOrd="2" destOrd="0" parTransId="{6807E02D-7D27-403A-8FC4-26C7F1B2CC80}" sibTransId="{54AD5BD0-7962-4746-9196-D4B5B3B7C94C}"/>
    <dgm:cxn modelId="{17276EB0-0710-4D25-905B-C4C35598FC3F}" type="presOf" srcId="{99214FC2-E15D-46E0-A770-E8218598C647}" destId="{4430E449-1691-4EA3-B0EE-A5FB36E8BF19}" srcOrd="0" destOrd="0" presId="urn:microsoft.com/office/officeart/2005/8/layout/hProcess9"/>
    <dgm:cxn modelId="{7641D65D-68B7-4F55-81A7-B49D829ECE87}" type="presOf" srcId="{AD6D2400-8B01-4345-A099-E7F9D96A6B6C}" destId="{C690494E-5505-4F3D-9D33-09614A3DB6E5}" srcOrd="0" destOrd="0" presId="urn:microsoft.com/office/officeart/2005/8/layout/hProcess9"/>
    <dgm:cxn modelId="{639ECCA3-871B-47F1-B2A0-D11604903F95}" srcId="{A4F8FEF8-6828-4D3B-B700-E96F211024D7}" destId="{AD6D2400-8B01-4345-A099-E7F9D96A6B6C}" srcOrd="1" destOrd="0" parTransId="{1FEBC2F6-7F67-4084-A045-5A771586D6FA}" sibTransId="{BF3BA751-F2B1-45E5-A9F1-7230A9AC7D25}"/>
    <dgm:cxn modelId="{74148BE5-D6DD-4EBD-9D4D-C373CF1E3756}" type="presParOf" srcId="{126D9ECA-AA4A-4A55-B8DB-A8C9B148FD56}" destId="{C6C6A255-B0CD-4793-A845-CF5AD28BBB38}" srcOrd="0" destOrd="0" presId="urn:microsoft.com/office/officeart/2005/8/layout/hProcess9"/>
    <dgm:cxn modelId="{433015F1-312D-4EC2-A266-5B2B20199582}" type="presParOf" srcId="{126D9ECA-AA4A-4A55-B8DB-A8C9B148FD56}" destId="{55784E78-52B5-4312-AB63-03DFB42F0A76}" srcOrd="1" destOrd="0" presId="urn:microsoft.com/office/officeart/2005/8/layout/hProcess9"/>
    <dgm:cxn modelId="{949BAC21-B464-44E8-99B2-6D4FF81FCDD5}" type="presParOf" srcId="{55784E78-52B5-4312-AB63-03DFB42F0A76}" destId="{4430E449-1691-4EA3-B0EE-A5FB36E8BF19}" srcOrd="0" destOrd="0" presId="urn:microsoft.com/office/officeart/2005/8/layout/hProcess9"/>
    <dgm:cxn modelId="{C08075BB-033C-4F5A-A206-FC0933C129CD}" type="presParOf" srcId="{55784E78-52B5-4312-AB63-03DFB42F0A76}" destId="{F3F7913B-F6CD-442E-A8C8-D8E2AD8DB55F}" srcOrd="1" destOrd="0" presId="urn:microsoft.com/office/officeart/2005/8/layout/hProcess9"/>
    <dgm:cxn modelId="{E4442B16-A146-42C3-9A1E-30A793C05F3A}" type="presParOf" srcId="{55784E78-52B5-4312-AB63-03DFB42F0A76}" destId="{C690494E-5505-4F3D-9D33-09614A3DB6E5}" srcOrd="2" destOrd="0" presId="urn:microsoft.com/office/officeart/2005/8/layout/hProcess9"/>
    <dgm:cxn modelId="{F74F9AFF-5B1A-4F26-A245-0FC43D7186A5}" type="presParOf" srcId="{55784E78-52B5-4312-AB63-03DFB42F0A76}" destId="{F091179C-C82F-4B3C-867B-C345B6D055F1}" srcOrd="3" destOrd="0" presId="urn:microsoft.com/office/officeart/2005/8/layout/hProcess9"/>
    <dgm:cxn modelId="{6F1E156C-DDC5-4FF9-AE2F-F4973BE128D3}" type="presParOf" srcId="{55784E78-52B5-4312-AB63-03DFB42F0A76}" destId="{605DB027-01B5-48EF-A9FF-5B24DA6A523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6A255-B0CD-4793-A845-CF5AD28BBB38}">
      <dsp:nvSpPr>
        <dsp:cNvPr id="0" name=""/>
        <dsp:cNvSpPr/>
      </dsp:nvSpPr>
      <dsp:spPr>
        <a:xfrm>
          <a:off x="536434" y="0"/>
          <a:ext cx="6079587" cy="4480272"/>
        </a:xfrm>
        <a:prstGeom prst="rightArrow">
          <a:avLst/>
        </a:prstGeom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3000">
              <a:schemeClr val="accent1">
                <a:lumMod val="45000"/>
                <a:lumOff val="55000"/>
              </a:schemeClr>
            </a:gs>
            <a:gs pos="6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0E449-1691-4EA3-B0EE-A5FB36E8BF19}">
      <dsp:nvSpPr>
        <dsp:cNvPr id="0" name=""/>
        <dsp:cNvSpPr/>
      </dsp:nvSpPr>
      <dsp:spPr>
        <a:xfrm>
          <a:off x="1741" y="1344081"/>
          <a:ext cx="2111096" cy="17921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RRM </a:t>
          </a:r>
          <a:r>
            <a:rPr lang="fr-FR" sz="3000" kern="1200" dirty="0" err="1" smtClean="0"/>
            <a:t>admin</a:t>
          </a:r>
          <a:endParaRPr lang="fr-FR" sz="3000" kern="1200" dirty="0" smtClean="0"/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2.5 </a:t>
          </a:r>
          <a:r>
            <a:rPr lang="fr-FR" sz="2000" kern="1200" dirty="0" err="1" smtClean="0"/>
            <a:t>months</a:t>
          </a:r>
          <a:endParaRPr lang="fr-FR" sz="2000" kern="1200" dirty="0"/>
        </a:p>
      </dsp:txBody>
      <dsp:txXfrm>
        <a:off x="89225" y="1431565"/>
        <a:ext cx="1936128" cy="1617140"/>
      </dsp:txXfrm>
    </dsp:sp>
    <dsp:sp modelId="{C690494E-5505-4F3D-9D33-09614A3DB6E5}">
      <dsp:nvSpPr>
        <dsp:cNvPr id="0" name=""/>
        <dsp:cNvSpPr/>
      </dsp:nvSpPr>
      <dsp:spPr>
        <a:xfrm>
          <a:off x="2440774" y="1344081"/>
          <a:ext cx="2270906" cy="17921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kern="1200" dirty="0" smtClean="0"/>
            <a:t>Attestations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2 </a:t>
          </a:r>
          <a:r>
            <a:rPr lang="fr-FR" sz="2000" kern="1200" dirty="0" err="1" smtClean="0"/>
            <a:t>weeks</a:t>
          </a:r>
          <a:r>
            <a:rPr lang="fr-FR" sz="2000" kern="1200" dirty="0" smtClean="0"/>
            <a:t> (</a:t>
          </a:r>
          <a:r>
            <a:rPr lang="fr-FR" sz="2000" kern="1200" dirty="0" err="1" smtClean="0"/>
            <a:t>writing</a:t>
          </a:r>
          <a:r>
            <a:rPr lang="fr-FR" sz="2000" kern="1200" dirty="0" smtClean="0"/>
            <a:t> and </a:t>
          </a:r>
          <a:r>
            <a:rPr lang="fr-FR" sz="2000" kern="1200" dirty="0" err="1" smtClean="0"/>
            <a:t>submitting</a:t>
          </a:r>
          <a:r>
            <a:rPr lang="fr-FR" sz="2000" kern="1200" dirty="0" smtClean="0"/>
            <a:t>)</a:t>
          </a:r>
          <a:endParaRPr lang="fr-FR" sz="2000" kern="1200" dirty="0"/>
        </a:p>
      </dsp:txBody>
      <dsp:txXfrm>
        <a:off x="2528258" y="1431565"/>
        <a:ext cx="2095938" cy="1617140"/>
      </dsp:txXfrm>
    </dsp:sp>
    <dsp:sp modelId="{605DB027-01B5-48EF-A9FF-5B24DA6A5234}">
      <dsp:nvSpPr>
        <dsp:cNvPr id="0" name=""/>
        <dsp:cNvSpPr/>
      </dsp:nvSpPr>
      <dsp:spPr>
        <a:xfrm>
          <a:off x="5039618" y="1344081"/>
          <a:ext cx="2111096" cy="17921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err="1" smtClean="0"/>
            <a:t>Testing</a:t>
          </a:r>
          <a:endParaRPr lang="fr-FR" sz="3900" kern="1200" dirty="0" smtClean="0"/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Ongoing</a:t>
          </a:r>
          <a:r>
            <a:rPr lang="fr-FR" sz="2000" kern="1200" dirty="0" smtClean="0"/>
            <a:t> (</a:t>
          </a:r>
          <a:r>
            <a:rPr lang="fr-FR" sz="2000" kern="1200" dirty="0" err="1" smtClean="0"/>
            <a:t>start</a:t>
          </a:r>
          <a:r>
            <a:rPr lang="fr-FR" sz="2000" kern="1200" dirty="0" smtClean="0"/>
            <a:t> in </a:t>
          </a:r>
          <a:r>
            <a:rPr lang="fr-FR" sz="2000" kern="1200" dirty="0" err="1" smtClean="0"/>
            <a:t>september</a:t>
          </a:r>
          <a:r>
            <a:rPr lang="fr-FR" sz="2000" kern="1200" dirty="0" smtClean="0"/>
            <a:t>)</a:t>
          </a:r>
          <a:endParaRPr lang="fr-FR" sz="2000" kern="1200" dirty="0"/>
        </a:p>
      </dsp:txBody>
      <dsp:txXfrm>
        <a:off x="5127102" y="1431565"/>
        <a:ext cx="1936128" cy="1617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923F9-0DEC-47A5-82F9-710D3EBB901E}" type="datetimeFigureOut">
              <a:rPr lang="fr-FR" smtClean="0"/>
              <a:pPr/>
              <a:t>01/02/2016</a:t>
            </a:fld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9EAAF-F98C-483B-B87C-8F5A3C084DA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336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EAAF-F98C-483B-B87C-8F5A3C084DAA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096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EAAF-F98C-483B-B87C-8F5A3C084DA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41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200" dirty="0" smtClean="0"/>
              <a:t>First </a:t>
            </a:r>
            <a:r>
              <a:rPr lang="fr-FR" sz="1200" dirty="0" err="1" smtClean="0"/>
              <a:t>step</a:t>
            </a:r>
            <a:r>
              <a:rPr lang="fr-FR" sz="1200" dirty="0" smtClean="0"/>
              <a:t>: </a:t>
            </a:r>
            <a:r>
              <a:rPr lang="fr-FR" sz="1200" dirty="0" err="1" smtClean="0"/>
              <a:t>creating</a:t>
            </a:r>
            <a:r>
              <a:rPr lang="fr-FR" sz="1200" dirty="0" smtClean="0"/>
              <a:t> a RRM </a:t>
            </a:r>
            <a:r>
              <a:rPr lang="fr-FR" sz="1200" dirty="0" err="1" smtClean="0"/>
              <a:t>admin</a:t>
            </a:r>
            <a:r>
              <a:rPr lang="fr-FR" sz="1200" dirty="0" smtClean="0"/>
              <a:t>			2,5 </a:t>
            </a:r>
            <a:r>
              <a:rPr lang="fr-FR" sz="1200" dirty="0" err="1" smtClean="0"/>
              <a:t>months</a:t>
            </a:r>
            <a:endParaRPr lang="fr-FR" sz="1200" dirty="0" smtClean="0"/>
          </a:p>
          <a:p>
            <a:r>
              <a:rPr lang="fr-FR" sz="1200" dirty="0" smtClean="0"/>
              <a:t>	</a:t>
            </a:r>
            <a:r>
              <a:rPr lang="fr-FR" sz="1200" dirty="0" err="1" smtClean="0"/>
              <a:t>Obtaining</a:t>
            </a:r>
            <a:r>
              <a:rPr lang="fr-FR" sz="1200" dirty="0" smtClean="0"/>
              <a:t> a </a:t>
            </a:r>
            <a:r>
              <a:rPr lang="fr-FR" sz="1200" dirty="0" err="1" smtClean="0"/>
              <a:t>certificate</a:t>
            </a:r>
            <a:endParaRPr lang="fr-FR" sz="1200" dirty="0" smtClean="0"/>
          </a:p>
          <a:p>
            <a:r>
              <a:rPr lang="fr-FR" sz="1200" dirty="0" smtClean="0"/>
              <a:t>	</a:t>
            </a:r>
            <a:r>
              <a:rPr lang="fr-FR" sz="1200" dirty="0" err="1" smtClean="0"/>
              <a:t>Extracting</a:t>
            </a:r>
            <a:r>
              <a:rPr lang="fr-FR" sz="1200" dirty="0" smtClean="0"/>
              <a:t> the public key</a:t>
            </a:r>
          </a:p>
          <a:p>
            <a:r>
              <a:rPr lang="fr-FR" sz="1200" dirty="0" smtClean="0"/>
              <a:t>	</a:t>
            </a:r>
            <a:r>
              <a:rPr lang="fr-FR" sz="1200" dirty="0" err="1" smtClean="0"/>
              <a:t>Filling</a:t>
            </a:r>
            <a:r>
              <a:rPr lang="fr-FR" sz="1200" dirty="0" smtClean="0"/>
              <a:t> the </a:t>
            </a:r>
            <a:r>
              <a:rPr lang="fr-FR" sz="1200" dirty="0" err="1" smtClean="0"/>
              <a:t>forms</a:t>
            </a:r>
            <a:r>
              <a:rPr lang="fr-FR" sz="1200" dirty="0" smtClean="0"/>
              <a:t> online</a:t>
            </a:r>
          </a:p>
          <a:p>
            <a:endParaRPr lang="fr-FR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200" dirty="0" smtClean="0"/>
              <a:t>Second </a:t>
            </a:r>
            <a:r>
              <a:rPr lang="fr-FR" sz="1200" dirty="0" err="1" smtClean="0"/>
              <a:t>step</a:t>
            </a:r>
            <a:r>
              <a:rPr lang="fr-FR" sz="1200" dirty="0" smtClean="0"/>
              <a:t>: </a:t>
            </a:r>
            <a:r>
              <a:rPr lang="fr-FR" sz="1200" dirty="0" err="1" smtClean="0"/>
              <a:t>sending</a:t>
            </a:r>
            <a:r>
              <a:rPr lang="fr-FR" sz="1200" dirty="0" smtClean="0"/>
              <a:t> the </a:t>
            </a:r>
            <a:r>
              <a:rPr lang="fr-FR" sz="1200" dirty="0" err="1" smtClean="0"/>
              <a:t>technical</a:t>
            </a:r>
            <a:r>
              <a:rPr lang="fr-FR" sz="1200" dirty="0" smtClean="0"/>
              <a:t> documents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EAAF-F98C-483B-B87C-8F5A3C084DA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852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9EAAF-F98C-483B-B87C-8F5A3C084DAA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639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7029F-F15E-4407-BD95-17F68A95005E}" type="datetime4">
              <a:rPr lang="fr-FR" smtClean="0"/>
              <a:t>1er février 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1371600" y="3013087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E69"/>
              </a:buClr>
              <a:buFont typeface="Wingdings" pitchFamily="2" charset="2"/>
              <a:buChar char="Ø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Clr>
                <a:srgbClr val="007E69"/>
              </a:buClr>
              <a:defRPr/>
            </a:lvl3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BDC3-0701-4574-A6C3-53827F0153AB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7500958" y="6143644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8F97-66D4-4178-83F1-2CADD1A3C740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7500990" y="6143668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785794"/>
            <a:ext cx="914400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007E69"/>
              </a:buClr>
              <a:buFont typeface="Wingdings" pitchFamily="2" charset="2"/>
              <a:buChar char="Ø"/>
              <a:defRPr sz="2800"/>
            </a:lvl1pPr>
            <a:lvl2pPr>
              <a:defRPr sz="2400"/>
            </a:lvl2pPr>
            <a:lvl3pPr>
              <a:buClr>
                <a:srgbClr val="007E69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007E69"/>
              </a:buClr>
              <a:buFont typeface="Wingdings" pitchFamily="2" charset="2"/>
              <a:buChar char="Ø"/>
              <a:defRPr sz="2800"/>
            </a:lvl1pPr>
            <a:lvl2pPr>
              <a:defRPr sz="2400"/>
            </a:lvl2pPr>
            <a:lvl3pPr>
              <a:buClr>
                <a:srgbClr val="007E69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A01E9-8790-4964-B5AA-26C1062D7FC3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7500958" y="6143644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52EBC-998C-4E93-A796-77A125078984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7500958" y="6143644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50F68-15C8-477B-89BB-3093AFFF4727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7500958" y="6143644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marL="363538" indent="-363538"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C821-B840-4154-B6E7-8F2E51EA3D89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Rectangle 9"/>
          <p:cNvSpPr/>
          <p:nvPr userDrawn="1"/>
        </p:nvSpPr>
        <p:spPr>
          <a:xfrm>
            <a:off x="7500958" y="6143644"/>
            <a:ext cx="1643042" cy="714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15272" y="6240712"/>
            <a:ext cx="1071570" cy="474436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785794"/>
            <a:ext cx="914400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54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14414" y="6572272"/>
            <a:ext cx="213360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Frutiger LT Std 55 Roman" pitchFamily="34" charset="0"/>
              </a:defRPr>
            </a:lvl1pPr>
          </a:lstStyle>
          <a:p>
            <a:fld id="{48964478-33D5-453B-991B-37C296A41B0E}" type="datetime4">
              <a:rPr lang="fr-FR" smtClean="0"/>
              <a:t>1er février 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71868" y="6572272"/>
            <a:ext cx="250033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Frutiger LT Std 55 Roman" pitchFamily="34" charset="0"/>
              </a:defRPr>
            </a:lvl1pPr>
          </a:lstStyle>
          <a:p>
            <a:r>
              <a:rPr lang="en-US" smtClean="0"/>
              <a:t>Annual Transparency Workshop: feedback from GRTgaz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6572272"/>
            <a:ext cx="64291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Frutiger LT Std 55 Roman" pitchFamily="34" charset="0"/>
              </a:defRPr>
            </a:lvl1pPr>
          </a:lstStyle>
          <a:p>
            <a:fld id="{E97E5E07-B20F-4196-81C3-7970B358CE08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-16" y="6586558"/>
            <a:ext cx="9144032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7" r:id="rId7"/>
  </p:sldLayoutIdLst>
  <p:hf hdr="0"/>
  <p:txStyles>
    <p:titleStyle>
      <a:lvl1pPr marL="631825" indent="-631825" algn="l" defTabSz="914400" rtl="0" eaLnBrk="1" latinLnBrk="0" hangingPunct="1">
        <a:spcBef>
          <a:spcPct val="0"/>
        </a:spcBef>
        <a:buFontTx/>
        <a:buNone/>
        <a:defRPr sz="3400" b="1" kern="1200">
          <a:solidFill>
            <a:schemeClr val="tx1"/>
          </a:solidFill>
          <a:latin typeface="Frutiger LT Std 45 Light" pitchFamily="34" charset="0"/>
          <a:ea typeface="+mj-ea"/>
          <a:cs typeface="+mj-cs"/>
        </a:defRPr>
      </a:lvl1pPr>
    </p:titleStyle>
    <p:bodyStyle>
      <a:lvl1pPr marL="444500" indent="-444500" algn="l" defTabSz="914400" rtl="0" eaLnBrk="1" latinLnBrk="0" hangingPunct="1">
        <a:spcBef>
          <a:spcPct val="20000"/>
        </a:spcBef>
        <a:buClr>
          <a:srgbClr val="007E69"/>
        </a:buClr>
        <a:buFont typeface="Wingdings" pitchFamily="2" charset="2"/>
        <a:buChar char="Ø"/>
        <a:defRPr sz="2800" kern="1200">
          <a:solidFill>
            <a:schemeClr val="tx1"/>
          </a:solidFill>
          <a:latin typeface="Frutiger LT Std 55 Roman" pitchFamily="34" charset="0"/>
          <a:ea typeface="+mn-ea"/>
          <a:cs typeface="+mn-cs"/>
        </a:defRPr>
      </a:lvl1pPr>
      <a:lvl2pPr marL="806450" indent="-349250" algn="l" defTabSz="914400" rtl="0" eaLnBrk="1" latinLnBrk="0" hangingPunct="1">
        <a:spcBef>
          <a:spcPct val="20000"/>
        </a:spcBef>
        <a:buClr>
          <a:srgbClr val="007E69"/>
        </a:buClr>
        <a:buFont typeface="Arial" pitchFamily="34" charset="0"/>
        <a:buChar char="•"/>
        <a:defRPr sz="2400" kern="1200">
          <a:solidFill>
            <a:schemeClr val="tx1"/>
          </a:solidFill>
          <a:latin typeface="Frutiger LT Std 55 Roman" pitchFamily="34" charset="0"/>
          <a:ea typeface="+mn-ea"/>
          <a:cs typeface="+mn-cs"/>
        </a:defRPr>
      </a:lvl2pPr>
      <a:lvl3pPr marL="1076325" indent="-161925" algn="l" defTabSz="914400" rtl="0" eaLnBrk="1" latinLnBrk="0" hangingPunct="1">
        <a:spcBef>
          <a:spcPct val="20000"/>
        </a:spcBef>
        <a:buClr>
          <a:srgbClr val="007E69"/>
        </a:buClr>
        <a:buFont typeface="Arial" pitchFamily="34" charset="0"/>
        <a:buChar char="•"/>
        <a:defRPr sz="2000" kern="1200">
          <a:solidFill>
            <a:schemeClr val="tx1"/>
          </a:solidFill>
          <a:latin typeface="Frutiger LT Std 55 Roman" pitchFamily="34" charset="0"/>
          <a:ea typeface="+mn-ea"/>
          <a:cs typeface="+mn-cs"/>
        </a:defRPr>
      </a:lvl3pPr>
      <a:lvl4pPr marL="1519238" indent="-147638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Frutiger LT Std 55 Roman" pitchFamily="34" charset="0"/>
          <a:ea typeface="+mn-ea"/>
          <a:cs typeface="+mn-cs"/>
        </a:defRPr>
      </a:lvl4pPr>
      <a:lvl5pPr marL="1976438" indent="-147638" algn="l" defTabSz="914400" rtl="0" eaLnBrk="1" latinLnBrk="0" hangingPunct="1">
        <a:spcBef>
          <a:spcPct val="20000"/>
        </a:spcBef>
        <a:buFont typeface="Frutiger LT Std 45 Light" pitchFamily="34" charset="0"/>
        <a:buChar char="-"/>
        <a:tabLst/>
        <a:defRPr sz="1600" kern="1200">
          <a:solidFill>
            <a:schemeClr val="tx1"/>
          </a:solidFill>
          <a:latin typeface="Frutiger LT Std 55 Roman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544E-95B4-4626-AED1-8B12A0C58779}" type="datetime4">
              <a:rPr lang="fr-FR" smtClean="0"/>
              <a:t>1er février 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10" name="Titre 9"/>
          <p:cNvSpPr>
            <a:spLocks noGrp="1"/>
          </p:cNvSpPr>
          <p:nvPr>
            <p:ph type="ctrTitle"/>
          </p:nvPr>
        </p:nvSpPr>
        <p:spPr>
          <a:xfrm>
            <a:off x="618681" y="908720"/>
            <a:ext cx="7772400" cy="4536504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GRTgaz: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r>
              <a:rPr lang="fr-FR" dirty="0" smtClean="0"/>
              <a:t> as a TSO </a:t>
            </a:r>
            <a:r>
              <a:rPr lang="fr-FR" dirty="0" err="1" smtClean="0"/>
              <a:t>preparing</a:t>
            </a:r>
            <a:r>
              <a:rPr lang="fr-FR" dirty="0" smtClean="0"/>
              <a:t> for REMIT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					</a:t>
            </a:r>
            <a:r>
              <a:rPr lang="fr-FR" sz="1800" dirty="0" smtClean="0"/>
              <a:t>Marine ALLIEL</a:t>
            </a:r>
            <a:br>
              <a:rPr lang="fr-FR" sz="1800" dirty="0" smtClean="0"/>
            </a:br>
            <a:r>
              <a:rPr lang="fr-FR" sz="1800" dirty="0" smtClean="0"/>
              <a:t>				marine.alliel@grtgaz.com</a:t>
            </a:r>
            <a:endParaRPr lang="fr-F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1154074"/>
          </a:xfrm>
        </p:spPr>
        <p:txBody>
          <a:bodyPr/>
          <a:lstStyle/>
          <a:p>
            <a:r>
              <a:rPr lang="fr-FR" dirty="0" smtClean="0"/>
              <a:t>Our first obligation: MP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registration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C87D-625D-421C-BC6F-E6F40326B5B0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23528" y="1412776"/>
            <a:ext cx="8424936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GRTgaz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considered</a:t>
            </a:r>
            <a:r>
              <a:rPr lang="fr-FR" sz="2000" dirty="0" smtClean="0"/>
              <a:t> a </a:t>
            </a:r>
            <a:r>
              <a:rPr lang="fr-FR" sz="2000" dirty="0" err="1" smtClean="0"/>
              <a:t>market</a:t>
            </a:r>
            <a:r>
              <a:rPr lang="fr-FR" sz="2000" dirty="0" smtClean="0"/>
              <a:t> participant and has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registered</a:t>
            </a:r>
            <a:r>
              <a:rPr lang="fr-FR" sz="2000" dirty="0" smtClean="0"/>
              <a:t> as </a:t>
            </a:r>
            <a:r>
              <a:rPr lang="fr-FR" sz="2000" dirty="0" err="1" smtClean="0"/>
              <a:t>such</a:t>
            </a:r>
            <a:r>
              <a:rPr lang="fr-FR" sz="2000" dirty="0" smtClean="0"/>
              <a:t>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the </a:t>
            </a:r>
            <a:r>
              <a:rPr lang="fr-FR" sz="2000" dirty="0" err="1" smtClean="0"/>
              <a:t>start</a:t>
            </a:r>
            <a:r>
              <a:rPr lang="fr-FR" sz="2000" dirty="0" smtClean="0"/>
              <a:t> of </a:t>
            </a:r>
            <a:r>
              <a:rPr lang="fr-FR" sz="2000" dirty="0" err="1" smtClean="0"/>
              <a:t>any</a:t>
            </a:r>
            <a:r>
              <a:rPr lang="fr-FR" sz="2000" dirty="0" smtClean="0"/>
              <a:t> </a:t>
            </a:r>
            <a:r>
              <a:rPr lang="fr-FR" sz="2000" dirty="0" err="1" smtClean="0"/>
              <a:t>reporting</a:t>
            </a:r>
            <a:endParaRPr lang="fr-FR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0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00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r>
              <a:rPr lang="fr-FR" sz="2000" dirty="0" smtClean="0"/>
              <a:t>For us, the deadline </a:t>
            </a:r>
            <a:r>
              <a:rPr lang="fr-FR" sz="2000" dirty="0" err="1" smtClean="0"/>
              <a:t>was</a:t>
            </a:r>
            <a:r>
              <a:rPr lang="fr-FR" sz="2000" dirty="0" smtClean="0"/>
              <a:t> </a:t>
            </a:r>
            <a:r>
              <a:rPr lang="fr-FR" sz="2000" dirty="0" err="1" smtClean="0"/>
              <a:t>registering</a:t>
            </a:r>
            <a:r>
              <a:rPr lang="fr-FR" sz="2000" dirty="0" smtClean="0"/>
              <a:t>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le 07/10/2015 (</a:t>
            </a:r>
            <a:r>
              <a:rPr lang="fr-FR" sz="2000" dirty="0" err="1" smtClean="0"/>
              <a:t>before</a:t>
            </a:r>
            <a:r>
              <a:rPr lang="fr-FR" sz="2000" dirty="0" smtClean="0"/>
              <a:t> the </a:t>
            </a:r>
            <a:r>
              <a:rPr lang="fr-FR" sz="2000" dirty="0" err="1" smtClean="0"/>
              <a:t>reporting</a:t>
            </a:r>
            <a:r>
              <a:rPr lang="fr-FR" sz="2000" dirty="0" smtClean="0"/>
              <a:t> of </a:t>
            </a:r>
            <a:r>
              <a:rPr lang="fr-FR" sz="2000" dirty="0" err="1" smtClean="0"/>
              <a:t>our</a:t>
            </a:r>
            <a:r>
              <a:rPr lang="fr-FR" sz="2000" dirty="0" smtClean="0"/>
              <a:t> data by ENTSOG and </a:t>
            </a:r>
            <a:r>
              <a:rPr lang="fr-FR" sz="2000" dirty="0" err="1" smtClean="0"/>
              <a:t>our</a:t>
            </a:r>
            <a:r>
              <a:rPr lang="fr-FR" sz="2000" dirty="0" smtClean="0"/>
              <a:t> OMP)</a:t>
            </a:r>
          </a:p>
          <a:p>
            <a:pPr lvl="1" algn="just"/>
            <a:endParaRPr lang="fr-FR" sz="2000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For France, </a:t>
            </a:r>
            <a:r>
              <a:rPr lang="fr-FR" sz="2000" dirty="0" err="1" smtClean="0"/>
              <a:t>it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on the CEREMP </a:t>
            </a:r>
            <a:r>
              <a:rPr lang="fr-FR" sz="2000" dirty="0" err="1" smtClean="0"/>
              <a:t>platform</a:t>
            </a:r>
            <a:endParaRPr lang="fr-FR" sz="2000" dirty="0" smtClean="0"/>
          </a:p>
          <a:p>
            <a:pPr algn="just"/>
            <a:endParaRPr lang="fr-FR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No </a:t>
            </a:r>
            <a:r>
              <a:rPr lang="fr-FR" sz="2000" dirty="0" err="1" smtClean="0"/>
              <a:t>particular</a:t>
            </a:r>
            <a:r>
              <a:rPr lang="fr-FR" sz="2000" dirty="0" smtClean="0"/>
              <a:t> challenges </a:t>
            </a:r>
            <a:r>
              <a:rPr lang="fr-FR" sz="2000" dirty="0" err="1" smtClean="0"/>
              <a:t>were</a:t>
            </a:r>
            <a:r>
              <a:rPr lang="fr-FR" sz="2000" dirty="0" smtClean="0"/>
              <a:t> met: the registration </a:t>
            </a:r>
            <a:r>
              <a:rPr lang="fr-FR" sz="2000" dirty="0" err="1" smtClean="0"/>
              <a:t>was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in </a:t>
            </a:r>
            <a:r>
              <a:rPr lang="fr-FR" sz="2000" dirty="0" err="1" smtClean="0"/>
              <a:t>february</a:t>
            </a:r>
            <a:r>
              <a:rPr lang="fr-FR" sz="2000" dirty="0" smtClean="0"/>
              <a:t> 2015 and </a:t>
            </a:r>
            <a:r>
              <a:rPr lang="fr-FR" sz="2000" dirty="0" err="1" smtClean="0"/>
              <a:t>took</a:t>
            </a:r>
            <a:r>
              <a:rPr lang="fr-FR" sz="2000" dirty="0" smtClean="0"/>
              <a:t> </a:t>
            </a:r>
            <a:r>
              <a:rPr lang="fr-FR" sz="2000" dirty="0" err="1" smtClean="0"/>
              <a:t>less</a:t>
            </a:r>
            <a:r>
              <a:rPr lang="fr-FR" sz="2000" dirty="0" smtClean="0"/>
              <a:t> </a:t>
            </a:r>
            <a:r>
              <a:rPr lang="fr-FR" sz="2000" dirty="0" err="1" smtClean="0"/>
              <a:t>than</a:t>
            </a:r>
            <a:r>
              <a:rPr lang="fr-FR" sz="2000" dirty="0" smtClean="0"/>
              <a:t> a </a:t>
            </a:r>
            <a:r>
              <a:rPr lang="fr-FR" sz="2000" dirty="0" err="1" smtClean="0"/>
              <a:t>week</a:t>
            </a:r>
            <a:r>
              <a:rPr lang="fr-FR" sz="2000" dirty="0" smtClean="0"/>
              <a:t>. </a:t>
            </a:r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/>
          </a:p>
          <a:p>
            <a:pPr marL="742950" lvl="1" indent="-285750" algn="just">
              <a:buFont typeface="Symbol" panose="05050102010706020507" pitchFamily="18" charset="2"/>
              <a:buChar char="Þ"/>
            </a:pPr>
            <a:endParaRPr lang="fr-FR" dirty="0" smtClean="0"/>
          </a:p>
          <a:p>
            <a:pPr lvl="1"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101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154074"/>
          </a:xfrm>
        </p:spPr>
        <p:txBody>
          <a:bodyPr/>
          <a:lstStyle/>
          <a:p>
            <a:r>
              <a:rPr lang="fr-FR" dirty="0" smtClean="0"/>
              <a:t>The main challenge: data </a:t>
            </a:r>
            <a:r>
              <a:rPr lang="fr-FR" dirty="0" err="1" smtClean="0"/>
              <a:t>reporting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E316B-77EB-47D7-B41C-888898F0D65A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95536" y="1325081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fr-FR" sz="2000" u="sng" dirty="0" smtClean="0"/>
              <a:t>Article 3.1.b.i): </a:t>
            </a:r>
            <a:r>
              <a:rPr lang="fr-FR" sz="2000" u="sng" dirty="0" err="1" smtClean="0"/>
              <a:t>capacities</a:t>
            </a:r>
            <a:r>
              <a:rPr lang="fr-FR" sz="2000" u="sng" dirty="0" smtClean="0"/>
              <a:t> on the </a:t>
            </a:r>
            <a:r>
              <a:rPr lang="fr-FR" sz="2000" u="sng" dirty="0" err="1" smtClean="0"/>
              <a:t>primary</a:t>
            </a:r>
            <a:r>
              <a:rPr lang="fr-FR" sz="2000" u="sng" dirty="0" smtClean="0"/>
              <a:t> </a:t>
            </a:r>
            <a:r>
              <a:rPr lang="fr-FR" sz="2000" u="sng" dirty="0" err="1" smtClean="0"/>
              <a:t>market</a:t>
            </a:r>
            <a:endParaRPr lang="fr-FR" sz="2000" u="sng" dirty="0" smtClean="0"/>
          </a:p>
          <a:p>
            <a:pPr algn="just"/>
            <a:endParaRPr lang="fr-FR" sz="2000" u="sng" dirty="0" smtClean="0"/>
          </a:p>
          <a:p>
            <a:pPr algn="just"/>
            <a:r>
              <a:rPr lang="fr-FR" sz="2000" i="1" dirty="0" err="1" smtClean="0"/>
              <a:t>Contracts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relating</a:t>
            </a:r>
            <a:r>
              <a:rPr lang="fr-FR" sz="2000" i="1" dirty="0" smtClean="0"/>
              <a:t> to the transportation of </a:t>
            </a:r>
            <a:r>
              <a:rPr lang="fr-FR" sz="2000" i="1" dirty="0" err="1" smtClean="0"/>
              <a:t>electricity</a:t>
            </a:r>
            <a:r>
              <a:rPr lang="fr-FR" sz="2000" i="1" dirty="0" smtClean="0"/>
              <a:t> or </a:t>
            </a:r>
            <a:r>
              <a:rPr lang="fr-FR" sz="2000" i="1" dirty="0" err="1" smtClean="0"/>
              <a:t>natural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gas</a:t>
            </a:r>
            <a:r>
              <a:rPr lang="fr-FR" sz="2000" i="1" dirty="0" smtClean="0"/>
              <a:t> in the Union </a:t>
            </a:r>
            <a:r>
              <a:rPr lang="fr-FR" sz="2000" i="1" dirty="0" err="1" smtClean="0"/>
              <a:t>between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two</a:t>
            </a:r>
            <a:r>
              <a:rPr lang="fr-FR" sz="2000" i="1" dirty="0" smtClean="0"/>
              <a:t> or more locations or </a:t>
            </a:r>
            <a:r>
              <a:rPr lang="fr-FR" sz="2000" i="1" dirty="0" err="1" smtClean="0"/>
              <a:t>bidding</a:t>
            </a:r>
            <a:r>
              <a:rPr lang="fr-FR" sz="2000" i="1" dirty="0" smtClean="0"/>
              <a:t> zones </a:t>
            </a:r>
            <a:r>
              <a:rPr lang="fr-FR" sz="2000" i="1" dirty="0" err="1" smtClean="0"/>
              <a:t>concluded</a:t>
            </a:r>
            <a:r>
              <a:rPr lang="fr-FR" sz="2000" i="1" dirty="0" smtClean="0"/>
              <a:t> as a </a:t>
            </a:r>
            <a:r>
              <a:rPr lang="fr-FR" sz="2000" i="1" dirty="0" err="1" smtClean="0"/>
              <a:t>result</a:t>
            </a:r>
            <a:r>
              <a:rPr lang="fr-FR" sz="2000" i="1" dirty="0" smtClean="0"/>
              <a:t> of a </a:t>
            </a:r>
            <a:r>
              <a:rPr lang="fr-FR" sz="2000" i="1" dirty="0" err="1" smtClean="0"/>
              <a:t>primary</a:t>
            </a:r>
            <a:r>
              <a:rPr lang="fr-FR" sz="2000" i="1" dirty="0" smtClean="0"/>
              <a:t> explicit </a:t>
            </a:r>
            <a:r>
              <a:rPr lang="fr-FR" sz="2000" i="1" dirty="0" err="1" smtClean="0"/>
              <a:t>capacity</a:t>
            </a:r>
            <a:r>
              <a:rPr lang="fr-FR" sz="2000" i="1" dirty="0" smtClean="0"/>
              <a:t> allocation by or on </a:t>
            </a:r>
            <a:r>
              <a:rPr lang="fr-FR" sz="2000" i="1" dirty="0" err="1" smtClean="0"/>
              <a:t>behalf</a:t>
            </a:r>
            <a:r>
              <a:rPr lang="fr-FR" sz="2000" i="1" dirty="0" smtClean="0"/>
              <a:t> of the TSO, </a:t>
            </a:r>
            <a:r>
              <a:rPr lang="fr-FR" sz="2000" i="1" dirty="0" err="1" smtClean="0"/>
              <a:t>specifying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physical</a:t>
            </a:r>
            <a:r>
              <a:rPr lang="fr-FR" sz="2000" i="1" dirty="0" smtClean="0"/>
              <a:t> or </a:t>
            </a:r>
            <a:r>
              <a:rPr lang="fr-FR" sz="2000" i="1" dirty="0" err="1" smtClean="0"/>
              <a:t>financial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capacity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rights</a:t>
            </a:r>
            <a:r>
              <a:rPr lang="fr-FR" sz="2000" i="1" dirty="0" smtClean="0"/>
              <a:t> or obligations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fr-FR" sz="20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fr-FR" sz="2000" u="sng" dirty="0" smtClean="0"/>
              <a:t>Article 9.2: </a:t>
            </a:r>
            <a:r>
              <a:rPr lang="fr-FR" sz="2000" u="sng" dirty="0" err="1" smtClean="0"/>
              <a:t>fundamental</a:t>
            </a:r>
            <a:r>
              <a:rPr lang="fr-FR" sz="2000" u="sng" dirty="0" smtClean="0"/>
              <a:t> data (nominations and allocations)</a:t>
            </a:r>
          </a:p>
          <a:p>
            <a:pPr algn="just"/>
            <a:endParaRPr lang="fr-F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fr-FR" sz="2000" i="1" dirty="0" err="1" smtClean="0"/>
              <a:t>Gas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TSOs</a:t>
            </a:r>
            <a:r>
              <a:rPr lang="fr-FR" sz="2000" i="1" dirty="0" smtClean="0"/>
              <a:t> or </a:t>
            </a:r>
            <a:r>
              <a:rPr lang="fr-FR" sz="2000" i="1" dirty="0" err="1" smtClean="0"/>
              <a:t>third</a:t>
            </a:r>
            <a:r>
              <a:rPr lang="fr-FR" sz="2000" i="1" dirty="0" smtClean="0"/>
              <a:t> parties on </a:t>
            </a:r>
            <a:r>
              <a:rPr lang="fr-FR" sz="2000" i="1" dirty="0" err="1" smtClean="0"/>
              <a:t>their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behalf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shall</a:t>
            </a:r>
            <a:r>
              <a:rPr lang="fr-FR" sz="2000" i="1" dirty="0" smtClean="0"/>
              <a:t> report to the Agency and, at </a:t>
            </a:r>
            <a:r>
              <a:rPr lang="fr-FR" sz="2000" i="1" dirty="0" err="1" smtClean="0"/>
              <a:t>their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request</a:t>
            </a:r>
            <a:r>
              <a:rPr lang="fr-FR" sz="2000" i="1" dirty="0" smtClean="0"/>
              <a:t>, to national </a:t>
            </a:r>
            <a:r>
              <a:rPr lang="fr-FR" sz="2000" i="1" dirty="0" err="1" smtClean="0"/>
              <a:t>regulatory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authorities</a:t>
            </a:r>
            <a:r>
              <a:rPr lang="fr-FR" sz="2000" i="1" dirty="0" smtClean="0"/>
              <a:t> in accordance </a:t>
            </a:r>
            <a:r>
              <a:rPr lang="fr-FR" sz="2000" i="1" dirty="0" err="1" smtClean="0"/>
              <a:t>with</a:t>
            </a:r>
            <a:r>
              <a:rPr lang="fr-FR" sz="2000" i="1" dirty="0" smtClean="0"/>
              <a:t> Article 8(5) of </a:t>
            </a:r>
            <a:r>
              <a:rPr lang="fr-FR" sz="2000" i="1" dirty="0" err="1" smtClean="0"/>
              <a:t>Regulation</a:t>
            </a:r>
            <a:r>
              <a:rPr lang="fr-FR" sz="2000" i="1" dirty="0" smtClean="0"/>
              <a:t> (EU) No 1227/2011 </a:t>
            </a:r>
            <a:r>
              <a:rPr lang="fr-FR" sz="2000" i="1" dirty="0" err="1" smtClean="0"/>
              <a:t>day-ahead</a:t>
            </a:r>
            <a:r>
              <a:rPr lang="fr-FR" sz="2000" i="1" dirty="0" smtClean="0"/>
              <a:t> nominations and final </a:t>
            </a:r>
            <a:r>
              <a:rPr lang="fr-FR" sz="2000" i="1" dirty="0" err="1" smtClean="0"/>
              <a:t>re</a:t>
            </a:r>
            <a:r>
              <a:rPr lang="fr-FR" sz="2000" i="1" dirty="0" smtClean="0"/>
              <a:t>-nominations of </a:t>
            </a:r>
            <a:r>
              <a:rPr lang="fr-FR" sz="2000" i="1" dirty="0" err="1" smtClean="0"/>
              <a:t>booked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capacities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specifying</a:t>
            </a:r>
            <a:r>
              <a:rPr lang="fr-FR" sz="2000" i="1" dirty="0" smtClean="0"/>
              <a:t> the </a:t>
            </a:r>
            <a:r>
              <a:rPr lang="fr-FR" sz="2000" i="1" dirty="0" err="1" smtClean="0"/>
              <a:t>identity</a:t>
            </a:r>
            <a:r>
              <a:rPr lang="fr-FR" sz="2000" i="1" dirty="0" smtClean="0"/>
              <a:t> of the </a:t>
            </a:r>
            <a:r>
              <a:rPr lang="fr-FR" sz="2000" i="1" dirty="0" err="1" smtClean="0"/>
              <a:t>market</a:t>
            </a:r>
            <a:r>
              <a:rPr lang="fr-FR" sz="2000" i="1" dirty="0" smtClean="0"/>
              <a:t> participants </a:t>
            </a:r>
            <a:r>
              <a:rPr lang="fr-FR" sz="2000" i="1" dirty="0" err="1" smtClean="0"/>
              <a:t>involved</a:t>
            </a:r>
            <a:r>
              <a:rPr lang="fr-FR" sz="2000" i="1" dirty="0" smtClean="0"/>
              <a:t> and the </a:t>
            </a:r>
            <a:r>
              <a:rPr lang="fr-FR" sz="2000" i="1" dirty="0" err="1" smtClean="0"/>
              <a:t>allocated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quantities</a:t>
            </a:r>
            <a:endParaRPr lang="fr-FR" sz="2000" i="1" dirty="0"/>
          </a:p>
          <a:p>
            <a:pPr algn="just"/>
            <a:endParaRPr lang="fr-FR" sz="2000" dirty="0" smtClean="0"/>
          </a:p>
          <a:p>
            <a:pPr algn="just"/>
            <a:endParaRPr lang="fr-FR" sz="2000" dirty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27338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439" y="0"/>
            <a:ext cx="8686800" cy="1154074"/>
          </a:xfrm>
        </p:spPr>
        <p:txBody>
          <a:bodyPr/>
          <a:lstStyle/>
          <a:p>
            <a:r>
              <a:rPr lang="fr-FR" dirty="0" smtClean="0"/>
              <a:t>Questions on </a:t>
            </a:r>
            <a:r>
              <a:rPr lang="fr-FR" dirty="0" err="1" smtClean="0"/>
              <a:t>what</a:t>
            </a:r>
            <a:r>
              <a:rPr lang="fr-FR" dirty="0" smtClean="0"/>
              <a:t> to report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3B3B-EFE7-4229-A06D-DD6D2CCA718A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23528" y="1342929"/>
            <a:ext cx="8533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/>
              <a:t>GRTgaz has </a:t>
            </a:r>
            <a:r>
              <a:rPr lang="fr-FR" sz="2000" dirty="0" err="1" smtClean="0"/>
              <a:t>submitted</a:t>
            </a:r>
            <a:r>
              <a:rPr lang="fr-FR" sz="2000" dirty="0" smtClean="0"/>
              <a:t> 2 questions to ACER </a:t>
            </a:r>
            <a:r>
              <a:rPr lang="fr-FR" sz="2000" dirty="0" err="1" smtClean="0"/>
              <a:t>through</a:t>
            </a:r>
            <a:r>
              <a:rPr lang="fr-FR" sz="2000" dirty="0" smtClean="0"/>
              <a:t> the dialogue </a:t>
            </a:r>
            <a:r>
              <a:rPr lang="fr-FR" sz="2000" dirty="0" err="1" smtClean="0"/>
              <a:t>established</a:t>
            </a:r>
            <a:r>
              <a:rPr lang="fr-FR" sz="2000" dirty="0" smtClean="0"/>
              <a:t>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the Agency and the </a:t>
            </a:r>
            <a:r>
              <a:rPr lang="fr-FR" sz="2000" dirty="0" err="1" smtClean="0"/>
              <a:t>TSOs</a:t>
            </a:r>
            <a:r>
              <a:rPr lang="fr-FR" sz="2000" dirty="0" smtClean="0"/>
              <a:t>. </a:t>
            </a:r>
          </a:p>
          <a:p>
            <a:pPr algn="just"/>
            <a:endParaRPr lang="fr-FR" sz="2000" u="sng" dirty="0"/>
          </a:p>
          <a:p>
            <a:pPr algn="just"/>
            <a:r>
              <a:rPr lang="fr-FR" sz="2000" u="sng" dirty="0" err="1" smtClean="0"/>
              <a:t>These</a:t>
            </a:r>
            <a:r>
              <a:rPr lang="fr-FR" sz="2000" u="sng" dirty="0" smtClean="0"/>
              <a:t> questions have </a:t>
            </a:r>
            <a:r>
              <a:rPr lang="fr-FR" sz="2000" u="sng" dirty="0" err="1" smtClean="0"/>
              <a:t>now</a:t>
            </a:r>
            <a:r>
              <a:rPr lang="fr-FR" sz="2000" u="sng" dirty="0" smtClean="0"/>
              <a:t> been </a:t>
            </a:r>
            <a:r>
              <a:rPr lang="fr-FR" sz="2000" u="sng" dirty="0" err="1" smtClean="0"/>
              <a:t>answered</a:t>
            </a:r>
            <a:r>
              <a:rPr lang="fr-FR" sz="2000" u="sng" dirty="0" smtClean="0"/>
              <a:t> in a </a:t>
            </a:r>
            <a:r>
              <a:rPr lang="fr-FR" sz="2000" u="sng" dirty="0" err="1" smtClean="0"/>
              <a:t>satisfactory</a:t>
            </a:r>
            <a:r>
              <a:rPr lang="fr-FR" sz="2000" u="sng" dirty="0" smtClean="0"/>
              <a:t> </a:t>
            </a:r>
            <a:r>
              <a:rPr lang="fr-FR" sz="2000" u="sng" dirty="0" err="1" smtClean="0"/>
              <a:t>manner</a:t>
            </a:r>
            <a:r>
              <a:rPr lang="fr-FR" sz="2000" u="sng" dirty="0" smtClean="0"/>
              <a:t> for GRTgaz.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fr-FR" sz="2000" dirty="0" smtClean="0"/>
          </a:p>
          <a:p>
            <a:pPr algn="just"/>
            <a:r>
              <a:rPr lang="fr-FR" sz="2000" dirty="0" err="1" smtClean="0"/>
              <a:t>They</a:t>
            </a:r>
            <a:r>
              <a:rPr lang="fr-FR" sz="2000" dirty="0" smtClean="0"/>
              <a:t> </a:t>
            </a:r>
            <a:r>
              <a:rPr lang="fr-FR" sz="2000" dirty="0" err="1" smtClean="0"/>
              <a:t>were</a:t>
            </a:r>
            <a:r>
              <a:rPr lang="fr-FR" sz="2000" dirty="0" smtClean="0"/>
              <a:t> questions on </a:t>
            </a:r>
            <a:r>
              <a:rPr lang="fr-FR" sz="2000" dirty="0" err="1" smtClean="0"/>
              <a:t>specific</a:t>
            </a:r>
            <a:r>
              <a:rPr lang="fr-FR" sz="2000" dirty="0" smtClean="0"/>
              <a:t> business issues: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The </a:t>
            </a:r>
            <a:r>
              <a:rPr lang="fr-FR" sz="2000" dirty="0" err="1" smtClean="0"/>
              <a:t>reporting</a:t>
            </a:r>
            <a:r>
              <a:rPr lang="fr-FR" sz="2000" dirty="0" smtClean="0"/>
              <a:t> of </a:t>
            </a:r>
            <a:r>
              <a:rPr lang="fr-FR" sz="2000" dirty="0" err="1" smtClean="0"/>
              <a:t>capacities</a:t>
            </a:r>
            <a:r>
              <a:rPr lang="fr-FR" sz="2000" dirty="0" smtClean="0"/>
              <a:t> </a:t>
            </a:r>
            <a:r>
              <a:rPr lang="fr-FR" sz="2000" dirty="0" err="1" smtClean="0"/>
              <a:t>automatically</a:t>
            </a:r>
            <a:r>
              <a:rPr lang="fr-FR" sz="2000" dirty="0" smtClean="0"/>
              <a:t> </a:t>
            </a:r>
            <a:r>
              <a:rPr lang="fr-FR" sz="2000" dirty="0" err="1" smtClean="0"/>
              <a:t>allocated</a:t>
            </a:r>
            <a:r>
              <a:rPr lang="fr-FR" sz="2000" dirty="0" smtClean="0"/>
              <a:t> on </a:t>
            </a:r>
            <a:r>
              <a:rPr lang="fr-FR" sz="2000" dirty="0" err="1" smtClean="0"/>
              <a:t>storages</a:t>
            </a:r>
            <a:r>
              <a:rPr lang="fr-FR" sz="2000" dirty="0" smtClean="0"/>
              <a:t> and LNG </a:t>
            </a:r>
            <a:r>
              <a:rPr lang="fr-FR" sz="2000" dirty="0" err="1" smtClean="0"/>
              <a:t>terminals</a:t>
            </a:r>
            <a:endParaRPr lang="fr-FR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The </a:t>
            </a:r>
            <a:r>
              <a:rPr lang="fr-FR" sz="2000" dirty="0" err="1" smtClean="0"/>
              <a:t>reporting</a:t>
            </a:r>
            <a:r>
              <a:rPr lang="fr-FR" sz="2000" dirty="0" smtClean="0"/>
              <a:t> of nominations and allocations on </a:t>
            </a:r>
            <a:r>
              <a:rPr lang="fr-FR" sz="2000" dirty="0" err="1" smtClean="0"/>
              <a:t>physical</a:t>
            </a:r>
            <a:r>
              <a:rPr lang="fr-FR" sz="2000" dirty="0" smtClean="0"/>
              <a:t> points </a:t>
            </a:r>
            <a:r>
              <a:rPr lang="fr-FR" sz="2000" dirty="0" err="1" smtClean="0"/>
              <a:t>where</a:t>
            </a:r>
            <a:r>
              <a:rPr lang="fr-FR" sz="2000" dirty="0" smtClean="0"/>
              <a:t> the </a:t>
            </a:r>
            <a:r>
              <a:rPr lang="fr-FR" sz="2000" dirty="0" err="1" smtClean="0"/>
              <a:t>capacity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booked</a:t>
            </a:r>
            <a:r>
              <a:rPr lang="fr-FR" sz="2000" dirty="0" smtClean="0"/>
              <a:t> at a </a:t>
            </a:r>
            <a:r>
              <a:rPr lang="fr-FR" sz="2000" dirty="0" err="1" smtClean="0"/>
              <a:t>virtual</a:t>
            </a:r>
            <a:r>
              <a:rPr lang="fr-FR" sz="2000" dirty="0" smtClean="0"/>
              <a:t> </a:t>
            </a:r>
            <a:r>
              <a:rPr lang="fr-FR" sz="2000" dirty="0" err="1" smtClean="0"/>
              <a:t>aggregated</a:t>
            </a:r>
            <a:r>
              <a:rPr lang="fr-FR" sz="2000" dirty="0" smtClean="0"/>
              <a:t> point. </a:t>
            </a:r>
            <a:endParaRPr lang="fr-FR" sz="2000" dirty="0"/>
          </a:p>
          <a:p>
            <a:pPr algn="just"/>
            <a:endParaRPr lang="fr-FR" sz="2000" dirty="0" smtClean="0"/>
          </a:p>
          <a:p>
            <a:pPr algn="just"/>
            <a:endParaRPr lang="fr-FR" sz="2000" dirty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195636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Challenges on the data to report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3B3B-EFE7-4229-A06D-DD6D2CCA718A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73123" y="1340768"/>
            <a:ext cx="85689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err="1" smtClean="0"/>
              <a:t>We</a:t>
            </a:r>
            <a:r>
              <a:rPr lang="fr-FR" sz="2000" dirty="0" smtClean="0"/>
              <a:t> have to report </a:t>
            </a:r>
            <a:r>
              <a:rPr lang="fr-FR" sz="2000" dirty="0" err="1" smtClean="0"/>
              <a:t>fundamental</a:t>
            </a:r>
            <a:r>
              <a:rPr lang="fr-FR" sz="2000" dirty="0" smtClean="0"/>
              <a:t> data and </a:t>
            </a:r>
            <a:r>
              <a:rPr lang="fr-FR" sz="2000" dirty="0" err="1" smtClean="0"/>
              <a:t>contracts</a:t>
            </a:r>
            <a:r>
              <a:rPr lang="fr-FR" sz="2000" dirty="0" smtClean="0"/>
              <a:t> </a:t>
            </a:r>
            <a:r>
              <a:rPr lang="fr-FR" sz="2000" dirty="0" err="1" smtClean="0"/>
              <a:t>regarding</a:t>
            </a:r>
            <a:r>
              <a:rPr lang="fr-FR" sz="2000" dirty="0" smtClean="0"/>
              <a:t> </a:t>
            </a:r>
            <a:r>
              <a:rPr lang="fr-FR" sz="2000" dirty="0" err="1" smtClean="0"/>
              <a:t>industrial</a:t>
            </a:r>
            <a:r>
              <a:rPr lang="fr-FR" sz="2000" dirty="0" smtClean="0"/>
              <a:t> </a:t>
            </a:r>
            <a:r>
              <a:rPr lang="fr-FR" sz="2000" dirty="0" err="1" smtClean="0"/>
              <a:t>customers</a:t>
            </a:r>
            <a:r>
              <a:rPr lang="fr-FR" sz="2000" dirty="0" smtClean="0"/>
              <a:t> </a:t>
            </a:r>
            <a:r>
              <a:rPr lang="fr-FR" sz="2000" dirty="0" err="1" smtClean="0"/>
              <a:t>above</a:t>
            </a:r>
            <a:r>
              <a:rPr lang="fr-FR" sz="2000" dirty="0" smtClean="0"/>
              <a:t> the 600 </a:t>
            </a:r>
            <a:r>
              <a:rPr lang="fr-FR" sz="2000" dirty="0" err="1" smtClean="0"/>
              <a:t>GWh</a:t>
            </a:r>
            <a:r>
              <a:rPr lang="fr-FR" sz="2000" dirty="0" smtClean="0"/>
              <a:t>/</a:t>
            </a:r>
            <a:r>
              <a:rPr lang="fr-FR" sz="2000" dirty="0" err="1" smtClean="0"/>
              <a:t>year</a:t>
            </a:r>
            <a:r>
              <a:rPr lang="fr-FR" sz="2000" dirty="0" smtClean="0"/>
              <a:t> </a:t>
            </a:r>
            <a:r>
              <a:rPr lang="fr-FR" sz="2000" dirty="0" err="1" smtClean="0"/>
              <a:t>threshold</a:t>
            </a:r>
            <a:r>
              <a:rPr lang="fr-FR" sz="2000" dirty="0" smtClean="0"/>
              <a:t>. </a:t>
            </a:r>
          </a:p>
          <a:p>
            <a:pPr algn="just"/>
            <a:endParaRPr lang="fr-FR" sz="2000" dirty="0"/>
          </a:p>
          <a:p>
            <a:pPr algn="just"/>
            <a:r>
              <a:rPr lang="fr-FR" sz="2000" b="1" dirty="0" err="1" smtClean="0"/>
              <a:t>Problem</a:t>
            </a:r>
            <a:r>
              <a:rPr lang="fr-FR" sz="2000" b="1" dirty="0" smtClean="0"/>
              <a:t>: the </a:t>
            </a:r>
            <a:r>
              <a:rPr lang="fr-FR" sz="2000" b="1" dirty="0" err="1" smtClean="0"/>
              <a:t>reporting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expected</a:t>
            </a:r>
            <a:r>
              <a:rPr lang="fr-FR" sz="2000" b="1" dirty="0" smtClean="0"/>
              <a:t> to </a:t>
            </a:r>
            <a:r>
              <a:rPr lang="fr-FR" sz="2000" b="1" dirty="0" err="1" smtClean="0"/>
              <a:t>be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done</a:t>
            </a:r>
            <a:r>
              <a:rPr lang="fr-FR" sz="2000" b="1" dirty="0" smtClean="0"/>
              <a:t> by </a:t>
            </a:r>
            <a:r>
              <a:rPr lang="fr-FR" sz="2000" b="1" dirty="0" err="1" smtClean="0"/>
              <a:t>identifying</a:t>
            </a:r>
            <a:r>
              <a:rPr lang="fr-FR" sz="2000" b="1" dirty="0" smtClean="0"/>
              <a:t> the points by </a:t>
            </a:r>
            <a:r>
              <a:rPr lang="fr-FR" sz="2000" b="1" dirty="0" err="1" smtClean="0"/>
              <a:t>their</a:t>
            </a:r>
            <a:r>
              <a:rPr lang="fr-FR" sz="2000" b="1" dirty="0" smtClean="0"/>
              <a:t> EIC codes. </a:t>
            </a:r>
          </a:p>
          <a:p>
            <a:pPr algn="just"/>
            <a:endParaRPr lang="fr-FR" sz="2000" dirty="0"/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000" dirty="0" smtClean="0"/>
              <a:t>For GRTgaz, Article 9(2) of REMIT IA </a:t>
            </a:r>
            <a:r>
              <a:rPr lang="fr-FR" sz="2000" dirty="0" err="1" smtClean="0"/>
              <a:t>applies</a:t>
            </a:r>
            <a:r>
              <a:rPr lang="fr-FR" sz="2000" dirty="0" smtClean="0"/>
              <a:t> to 110 single </a:t>
            </a:r>
            <a:r>
              <a:rPr lang="fr-FR" sz="2000" dirty="0" err="1" smtClean="0"/>
              <a:t>customers</a:t>
            </a:r>
            <a:r>
              <a:rPr lang="fr-FR" sz="2000" dirty="0" smtClean="0"/>
              <a:t>. </a:t>
            </a:r>
            <a:r>
              <a:rPr lang="fr-FR" sz="2000" dirty="0" err="1" smtClean="0"/>
              <a:t>These</a:t>
            </a:r>
            <a:r>
              <a:rPr lang="fr-FR" sz="2000" dirty="0" smtClean="0"/>
              <a:t> </a:t>
            </a:r>
            <a:r>
              <a:rPr lang="fr-FR" sz="2000" dirty="0" err="1" smtClean="0"/>
              <a:t>customers</a:t>
            </a:r>
            <a:r>
              <a:rPr lang="fr-FR" sz="2000" dirty="0" smtClean="0"/>
              <a:t> </a:t>
            </a:r>
            <a:r>
              <a:rPr lang="fr-FR" sz="2000" dirty="0" err="1" smtClean="0"/>
              <a:t>don’t</a:t>
            </a:r>
            <a:r>
              <a:rPr lang="fr-FR" sz="2000" dirty="0" smtClean="0"/>
              <a:t> have EIC codes. 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fr-FR" sz="2000" dirty="0"/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fr-FR" sz="2000" dirty="0" err="1" smtClean="0"/>
              <a:t>Difficulties</a:t>
            </a:r>
            <a:r>
              <a:rPr lang="fr-FR" sz="2000" dirty="0" smtClean="0"/>
              <a:t> to </a:t>
            </a:r>
            <a:r>
              <a:rPr lang="fr-FR" sz="2000" dirty="0" err="1" smtClean="0"/>
              <a:t>make</a:t>
            </a:r>
            <a:r>
              <a:rPr lang="fr-FR" sz="2000" dirty="0" smtClean="0"/>
              <a:t> massive </a:t>
            </a:r>
            <a:r>
              <a:rPr lang="fr-FR" sz="2000" dirty="0" err="1" smtClean="0"/>
              <a:t>requests</a:t>
            </a:r>
            <a:r>
              <a:rPr lang="fr-FR" sz="2000" dirty="0" smtClean="0"/>
              <a:t> of EIC codes (the </a:t>
            </a:r>
            <a:r>
              <a:rPr lang="fr-FR" sz="2000" dirty="0" err="1" smtClean="0"/>
              <a:t>process</a:t>
            </a:r>
            <a:r>
              <a:rPr lang="fr-FR" sz="2000" dirty="0" smtClean="0"/>
              <a:t> has been </a:t>
            </a:r>
            <a:r>
              <a:rPr lang="fr-FR" sz="2000" dirty="0" err="1" smtClean="0"/>
              <a:t>started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our</a:t>
            </a:r>
            <a:r>
              <a:rPr lang="fr-FR" sz="2000" dirty="0" smtClean="0"/>
              <a:t> local LIO)</a:t>
            </a:r>
          </a:p>
          <a:p>
            <a:pPr marL="800100" lvl="1" indent="-342900" algn="just">
              <a:buFontTx/>
              <a:buChar char="-"/>
            </a:pPr>
            <a:r>
              <a:rPr lang="fr-FR" sz="2000" dirty="0" smtClean="0"/>
              <a:t>The </a:t>
            </a:r>
            <a:r>
              <a:rPr lang="fr-FR" sz="2000" dirty="0" err="1" smtClean="0"/>
              <a:t>process</a:t>
            </a:r>
            <a:r>
              <a:rPr lang="fr-FR" sz="2000" dirty="0" smtClean="0"/>
              <a:t> </a:t>
            </a:r>
            <a:r>
              <a:rPr lang="fr-FR" sz="2000" dirty="0" err="1" smtClean="0"/>
              <a:t>takes</a:t>
            </a:r>
            <a:r>
              <a:rPr lang="fr-FR" sz="2000" dirty="0" smtClean="0"/>
              <a:t> time</a:t>
            </a:r>
          </a:p>
          <a:p>
            <a:pPr marL="800100" lvl="1" indent="-342900" algn="just">
              <a:buFontTx/>
              <a:buChar char="-"/>
            </a:pPr>
            <a:r>
              <a:rPr lang="fr-FR" sz="2000" dirty="0" smtClean="0"/>
              <a:t>The local </a:t>
            </a:r>
            <a:r>
              <a:rPr lang="fr-FR" sz="2000" dirty="0" err="1" smtClean="0"/>
              <a:t>LIOs</a:t>
            </a:r>
            <a:r>
              <a:rPr lang="fr-FR" sz="2000" dirty="0" smtClean="0"/>
              <a:t> are not </a:t>
            </a:r>
            <a:r>
              <a:rPr lang="fr-FR" sz="2000" dirty="0" err="1" smtClean="0"/>
              <a:t>always</a:t>
            </a:r>
            <a:r>
              <a:rPr lang="fr-FR" sz="2000" dirty="0" smtClean="0"/>
              <a:t> </a:t>
            </a:r>
            <a:r>
              <a:rPr lang="fr-FR" sz="2000" dirty="0" err="1" smtClean="0"/>
              <a:t>prepared</a:t>
            </a:r>
            <a:r>
              <a:rPr lang="fr-FR" sz="2000" dirty="0" smtClean="0"/>
              <a:t> for </a:t>
            </a:r>
            <a:r>
              <a:rPr lang="fr-FR" sz="2000" dirty="0" err="1" smtClean="0"/>
              <a:t>such</a:t>
            </a:r>
            <a:r>
              <a:rPr lang="fr-FR" sz="2000" dirty="0" smtClean="0"/>
              <a:t> </a:t>
            </a:r>
            <a:r>
              <a:rPr lang="fr-FR" sz="2000" dirty="0" err="1" smtClean="0"/>
              <a:t>requests</a:t>
            </a: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423218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RRM registration </a:t>
            </a:r>
            <a:r>
              <a:rPr lang="fr-FR" dirty="0" err="1" smtClean="0"/>
              <a:t>process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735-063C-48F2-922A-5800D92A8C7E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51520" y="1412776"/>
            <a:ext cx="8712968" cy="5445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+mj-lt"/>
              </a:rPr>
              <a:t>How long </a:t>
            </a:r>
            <a:r>
              <a:rPr lang="fr-FR" sz="2400" b="1" dirty="0" err="1" smtClean="0">
                <a:latin typeface="+mj-lt"/>
              </a:rPr>
              <a:t>does</a:t>
            </a:r>
            <a:r>
              <a:rPr lang="fr-FR" sz="2400" b="1" dirty="0" smtClean="0">
                <a:latin typeface="+mj-lt"/>
              </a:rPr>
              <a:t> </a:t>
            </a:r>
            <a:r>
              <a:rPr lang="fr-FR" sz="2400" b="1" dirty="0" err="1" smtClean="0">
                <a:latin typeface="+mj-lt"/>
              </a:rPr>
              <a:t>it</a:t>
            </a:r>
            <a:r>
              <a:rPr lang="fr-FR" sz="2400" b="1" dirty="0" smtClean="0">
                <a:latin typeface="+mj-lt"/>
              </a:rPr>
              <a:t> </a:t>
            </a:r>
            <a:r>
              <a:rPr lang="fr-FR" sz="2400" b="1" dirty="0" err="1" smtClean="0">
                <a:latin typeface="+mj-lt"/>
              </a:rPr>
              <a:t>take</a:t>
            </a:r>
            <a:r>
              <a:rPr lang="fr-FR" sz="2400" b="1" dirty="0" smtClean="0">
                <a:latin typeface="+mj-lt"/>
              </a:rPr>
              <a:t>?</a:t>
            </a:r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r>
              <a:rPr lang="fr-FR" sz="2000" dirty="0" smtClean="0"/>
              <a:t>Start:</a:t>
            </a:r>
          </a:p>
          <a:p>
            <a:r>
              <a:rPr lang="fr-FR" sz="2000" dirty="0" smtClean="0"/>
              <a:t>May 2015</a:t>
            </a:r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r>
              <a:rPr lang="fr-FR" sz="2000" dirty="0" err="1" smtClean="0"/>
              <a:t>Several</a:t>
            </a:r>
            <a:r>
              <a:rPr lang="fr-FR" sz="2000" dirty="0" smtClean="0"/>
              <a:t> rejections. </a:t>
            </a:r>
          </a:p>
          <a:p>
            <a:r>
              <a:rPr lang="fr-FR" sz="2000" b="1" u="sng" dirty="0"/>
              <a:t>Our </a:t>
            </a:r>
            <a:r>
              <a:rPr lang="fr-FR" sz="2000" b="1" u="sng" dirty="0" err="1"/>
              <a:t>advice</a:t>
            </a:r>
            <a:r>
              <a:rPr lang="fr-FR" sz="2000" b="1" u="sng" dirty="0"/>
              <a:t>: use the </a:t>
            </a:r>
            <a:r>
              <a:rPr lang="fr-FR" sz="2000" b="1" u="sng" dirty="0" err="1"/>
              <a:t>PoA</a:t>
            </a:r>
            <a:r>
              <a:rPr lang="fr-FR" sz="2000" b="1" u="sng" dirty="0"/>
              <a:t> </a:t>
            </a:r>
            <a:r>
              <a:rPr lang="fr-FR" sz="2000" b="1" u="sng" dirty="0" err="1"/>
              <a:t>proposed</a:t>
            </a:r>
            <a:r>
              <a:rPr lang="fr-FR" sz="2000" b="1" u="sng" dirty="0"/>
              <a:t> by ACER and </a:t>
            </a:r>
            <a:r>
              <a:rPr lang="fr-FR" sz="2000" b="1" u="sng" dirty="0" err="1"/>
              <a:t>don’t</a:t>
            </a:r>
            <a:r>
              <a:rPr lang="fr-FR" sz="2000" b="1" u="sng" dirty="0"/>
              <a:t> </a:t>
            </a:r>
            <a:r>
              <a:rPr lang="fr-FR" sz="2000" b="1" u="sng" dirty="0" err="1"/>
              <a:t>make</a:t>
            </a:r>
            <a:r>
              <a:rPr lang="fr-FR" sz="2000" b="1" u="sng" dirty="0"/>
              <a:t> </a:t>
            </a:r>
            <a:r>
              <a:rPr lang="fr-FR" sz="2000" b="1" u="sng" dirty="0" err="1"/>
              <a:t>any</a:t>
            </a:r>
            <a:r>
              <a:rPr lang="fr-FR" sz="2000" b="1" u="sng" dirty="0"/>
              <a:t> changes to </a:t>
            </a:r>
            <a:r>
              <a:rPr lang="fr-FR" sz="2000" b="1" u="sng" dirty="0" err="1"/>
              <a:t>it</a:t>
            </a:r>
            <a:endParaRPr lang="fr-FR" sz="2000" b="1" u="sng" dirty="0"/>
          </a:p>
          <a:p>
            <a:r>
              <a:rPr lang="fr-FR" sz="2000" dirty="0" smtClean="0"/>
              <a:t> 	</a:t>
            </a:r>
          </a:p>
          <a:p>
            <a:endParaRPr lang="fr-FR" sz="2000" dirty="0" smtClean="0"/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4271801851"/>
              </p:ext>
            </p:extLst>
          </p:nvPr>
        </p:nvGraphicFramePr>
        <p:xfrm>
          <a:off x="1524000" y="1397000"/>
          <a:ext cx="7152456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lèche droite 10"/>
          <p:cNvSpPr/>
          <p:nvPr/>
        </p:nvSpPr>
        <p:spPr>
          <a:xfrm rot="7776639">
            <a:off x="576605" y="4822949"/>
            <a:ext cx="1069321" cy="30124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8"/>
          <p:cNvSpPr/>
          <p:nvPr/>
        </p:nvSpPr>
        <p:spPr>
          <a:xfrm rot="17614811">
            <a:off x="4369170" y="2199191"/>
            <a:ext cx="656235" cy="30124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995936" y="141277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quickly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/>
              <a:t> </a:t>
            </a:r>
            <a:r>
              <a:rPr lang="fr-FR" dirty="0" smtClean="0"/>
              <a:t>to a </a:t>
            </a:r>
            <a:r>
              <a:rPr lang="fr-FR" dirty="0" err="1" smtClean="0"/>
              <a:t>huge</a:t>
            </a:r>
            <a:r>
              <a:rPr lang="fr-FR" dirty="0" smtClean="0"/>
              <a:t> help </a:t>
            </a:r>
            <a:r>
              <a:rPr lang="fr-FR" dirty="0" err="1" smtClean="0"/>
              <a:t>from</a:t>
            </a:r>
            <a:r>
              <a:rPr lang="fr-FR" dirty="0" smtClean="0"/>
              <a:t> ENTSOG team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326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757" y="0"/>
            <a:ext cx="8832243" cy="1154074"/>
          </a:xfrm>
        </p:spPr>
        <p:txBody>
          <a:bodyPr>
            <a:normAutofit/>
          </a:bodyPr>
          <a:lstStyle/>
          <a:p>
            <a:r>
              <a:rPr lang="fr-FR" sz="3300" dirty="0" smtClean="0"/>
              <a:t>RRM registration </a:t>
            </a:r>
            <a:r>
              <a:rPr lang="fr-FR" sz="3300" dirty="0" err="1" smtClean="0"/>
              <a:t>technical</a:t>
            </a:r>
            <a:r>
              <a:rPr lang="fr-FR" sz="3300" dirty="0" smtClean="0"/>
              <a:t> challenges</a:t>
            </a:r>
            <a:endParaRPr lang="fr-FR" sz="33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735-063C-48F2-922A-5800D92A8C7E}" type="datetime4">
              <a:rPr lang="fr-FR" smtClean="0"/>
              <a:t>1er février 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Annual Transparency Workshop: feedback from GRTgaz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5E07-B20F-4196-81C3-7970B358CE0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11757" y="1268760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b="1" dirty="0" err="1" smtClean="0">
                <a:latin typeface="+mj-lt"/>
              </a:rPr>
              <a:t>Since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we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started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doing</a:t>
            </a:r>
            <a:r>
              <a:rPr lang="fr-FR" sz="2000" b="1" dirty="0" smtClean="0">
                <a:latin typeface="+mj-lt"/>
              </a:rPr>
              <a:t> tests, </a:t>
            </a:r>
            <a:r>
              <a:rPr lang="fr-FR" sz="2000" b="1" dirty="0" err="1" smtClean="0">
                <a:latin typeface="+mj-lt"/>
              </a:rPr>
              <a:t>we</a:t>
            </a:r>
            <a:r>
              <a:rPr lang="fr-FR" sz="2000" b="1" dirty="0" smtClean="0">
                <a:latin typeface="+mj-lt"/>
              </a:rPr>
              <a:t> have </a:t>
            </a:r>
            <a:r>
              <a:rPr lang="fr-FR" sz="2000" b="1" dirty="0" err="1" smtClean="0">
                <a:latin typeface="+mj-lt"/>
              </a:rPr>
              <a:t>encountered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several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problems</a:t>
            </a:r>
            <a:r>
              <a:rPr lang="fr-FR" sz="2000" b="1" dirty="0" smtClean="0">
                <a:latin typeface="+mj-lt"/>
              </a:rPr>
              <a:t>:</a:t>
            </a:r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dirty="0" smtClean="0"/>
              <a:t>	</a:t>
            </a:r>
          </a:p>
          <a:p>
            <a:endParaRPr lang="fr-FR" sz="2000" dirty="0" smtClean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549002"/>
              </p:ext>
            </p:extLst>
          </p:nvPr>
        </p:nvGraphicFramePr>
        <p:xfrm>
          <a:off x="470600" y="1844823"/>
          <a:ext cx="7992888" cy="431294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992888"/>
              </a:tblGrid>
              <a:tr h="629444">
                <a:tc>
                  <a:txBody>
                    <a:bodyPr/>
                    <a:lstStyle/>
                    <a:p>
                      <a:pPr algn="just"/>
                      <a:r>
                        <a:rPr lang="fr-FR" dirty="0" smtClean="0"/>
                        <a:t>General issues</a:t>
                      </a:r>
                    </a:p>
                    <a:p>
                      <a:pPr algn="just"/>
                      <a:endParaRPr lang="fr-FR" dirty="0"/>
                    </a:p>
                  </a:txBody>
                  <a:tcPr/>
                </a:tc>
              </a:tr>
              <a:tr h="4109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The public key </a:t>
                      </a:r>
                      <a:r>
                        <a:rPr lang="fr-FR" sz="1800" dirty="0" err="1" smtClean="0"/>
                        <a:t>provided</a:t>
                      </a:r>
                      <a:r>
                        <a:rPr lang="fr-FR" sz="1800" dirty="0" smtClean="0"/>
                        <a:t> by ACER </a:t>
                      </a:r>
                      <a:r>
                        <a:rPr lang="fr-FR" sz="1800" dirty="0" err="1" smtClean="0"/>
                        <a:t>was</a:t>
                      </a:r>
                      <a:r>
                        <a:rPr lang="fr-FR" sz="1800" dirty="0" smtClean="0"/>
                        <a:t> not correct (</a:t>
                      </a:r>
                      <a:r>
                        <a:rPr lang="fr-FR" sz="1800" dirty="0" err="1" smtClean="0"/>
                        <a:t>corrected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later</a:t>
                      </a:r>
                      <a:r>
                        <a:rPr lang="fr-FR" sz="1800" dirty="0" smtClean="0"/>
                        <a:t> on)</a:t>
                      </a:r>
                      <a:endParaRPr lang="fr-FR" dirty="0"/>
                    </a:p>
                  </a:txBody>
                  <a:tcPr/>
                </a:tc>
              </a:tr>
              <a:tr h="89920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err="1" smtClean="0"/>
                        <a:t>Difficulties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with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creating</a:t>
                      </a:r>
                      <a:r>
                        <a:rPr lang="fr-FR" sz="1800" dirty="0" smtClean="0"/>
                        <a:t> test </a:t>
                      </a:r>
                      <a:r>
                        <a:rPr lang="fr-FR" sz="1800" dirty="0" err="1" smtClean="0"/>
                        <a:t>users</a:t>
                      </a:r>
                      <a:r>
                        <a:rPr lang="fr-FR" sz="1800" dirty="0" smtClean="0"/>
                        <a:t>: </a:t>
                      </a:r>
                      <a:r>
                        <a:rPr lang="fr-FR" sz="1800" dirty="0" err="1" smtClean="0"/>
                        <a:t>certificate</a:t>
                      </a:r>
                      <a:r>
                        <a:rPr lang="fr-FR" sz="1800" dirty="0" smtClean="0"/>
                        <a:t> not </a:t>
                      </a:r>
                      <a:r>
                        <a:rPr lang="fr-FR" sz="1800" dirty="0" err="1" smtClean="0"/>
                        <a:t>valid</a:t>
                      </a:r>
                      <a:r>
                        <a:rPr lang="fr-FR" sz="1800" dirty="0" smtClean="0"/>
                        <a:t> and </a:t>
                      </a:r>
                      <a:r>
                        <a:rPr lang="fr-FR" sz="1800" dirty="0" err="1" smtClean="0"/>
                        <a:t>access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denied</a:t>
                      </a:r>
                      <a:r>
                        <a:rPr lang="fr-FR" sz="1800" baseline="0" dirty="0" smtClean="0"/>
                        <a:t>. The first </a:t>
                      </a:r>
                      <a:r>
                        <a:rPr lang="fr-FR" sz="1800" baseline="0" dirty="0" err="1" smtClean="0"/>
                        <a:t>level</a:t>
                      </a:r>
                      <a:r>
                        <a:rPr lang="fr-FR" sz="1800" baseline="0" dirty="0" smtClean="0"/>
                        <a:t> of ARIS CSD </a:t>
                      </a:r>
                      <a:r>
                        <a:rPr lang="fr-FR" sz="1800" baseline="0" dirty="0" err="1" smtClean="0"/>
                        <a:t>did</a:t>
                      </a:r>
                      <a:r>
                        <a:rPr lang="fr-FR" sz="1800" baseline="0" dirty="0" smtClean="0"/>
                        <a:t> not </a:t>
                      </a:r>
                      <a:r>
                        <a:rPr lang="fr-FR" sz="1800" baseline="0" dirty="0" err="1" smtClean="0"/>
                        <a:t>provide</a:t>
                      </a:r>
                      <a:r>
                        <a:rPr lang="fr-FR" sz="1800" baseline="0" dirty="0" smtClean="0"/>
                        <a:t> a solution. The situation </a:t>
                      </a:r>
                      <a:r>
                        <a:rPr lang="fr-FR" sz="1800" baseline="0" dirty="0" err="1" smtClean="0"/>
                        <a:t>was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finally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resolved</a:t>
                      </a:r>
                      <a:r>
                        <a:rPr lang="fr-FR" sz="1800" baseline="0" dirty="0" smtClean="0"/>
                        <a:t> by </a:t>
                      </a:r>
                      <a:r>
                        <a:rPr lang="fr-FR" sz="1800" baseline="0" dirty="0" err="1" smtClean="0"/>
                        <a:t>gaining</a:t>
                      </a:r>
                      <a:r>
                        <a:rPr lang="fr-FR" sz="1800" baseline="0" dirty="0" smtClean="0"/>
                        <a:t> contact </a:t>
                      </a:r>
                      <a:r>
                        <a:rPr lang="fr-FR" sz="1800" baseline="0" dirty="0" err="1" smtClean="0"/>
                        <a:t>with</a:t>
                      </a:r>
                      <a:r>
                        <a:rPr lang="fr-FR" sz="1800" baseline="0" dirty="0" smtClean="0"/>
                        <a:t> a </a:t>
                      </a:r>
                      <a:r>
                        <a:rPr lang="fr-FR" sz="1800" baseline="0" dirty="0" err="1" smtClean="0"/>
                        <a:t>higher</a:t>
                      </a:r>
                      <a:r>
                        <a:rPr lang="fr-FR" sz="1800" baseline="0" dirty="0" smtClean="0"/>
                        <a:t> </a:t>
                      </a:r>
                      <a:r>
                        <a:rPr lang="fr-FR" sz="1800" baseline="0" dirty="0" err="1" smtClean="0"/>
                        <a:t>level</a:t>
                      </a:r>
                      <a:r>
                        <a:rPr lang="fr-FR" sz="1800" baseline="0" dirty="0" smtClean="0"/>
                        <a:t> of support. </a:t>
                      </a:r>
                      <a:endParaRPr lang="fr-FR" dirty="0"/>
                    </a:p>
                  </a:txBody>
                  <a:tcPr/>
                </a:tc>
              </a:tr>
              <a:tr h="899205">
                <a:tc>
                  <a:txBody>
                    <a:bodyPr/>
                    <a:lstStyle/>
                    <a:p>
                      <a:pPr algn="just"/>
                      <a:r>
                        <a:rPr lang="fr-FR" b="1" dirty="0" err="1" smtClean="0"/>
                        <a:t>Difficulties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with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creating</a:t>
                      </a:r>
                      <a:r>
                        <a:rPr lang="fr-FR" b="1" baseline="0" dirty="0" smtClean="0"/>
                        <a:t> a second RRM admin and </a:t>
                      </a:r>
                      <a:r>
                        <a:rPr lang="fr-FR" b="1" baseline="0" dirty="0" err="1" smtClean="0"/>
                        <a:t>changing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our</a:t>
                      </a:r>
                      <a:r>
                        <a:rPr lang="fr-FR" b="1" baseline="0" dirty="0" smtClean="0"/>
                        <a:t> settings: </a:t>
                      </a:r>
                      <a:r>
                        <a:rPr lang="fr-FR" baseline="0" dirty="0" smtClean="0"/>
                        <a:t>changes are not </a:t>
                      </a:r>
                      <a:r>
                        <a:rPr lang="fr-FR" baseline="0" dirty="0" err="1" smtClean="0"/>
                        <a:t>allowed</a:t>
                      </a:r>
                      <a:r>
                        <a:rPr lang="fr-FR" baseline="0" dirty="0" smtClean="0"/>
                        <a:t> in the ARIS DCI </a:t>
                      </a:r>
                      <a:r>
                        <a:rPr lang="fr-FR" baseline="0" dirty="0" err="1" smtClean="0"/>
                        <a:t>environment</a:t>
                      </a:r>
                      <a:r>
                        <a:rPr lang="fr-FR" baseline="0" dirty="0" smtClean="0"/>
                        <a:t> once </a:t>
                      </a:r>
                      <a:r>
                        <a:rPr lang="fr-FR" baseline="0" dirty="0" err="1" smtClean="0"/>
                        <a:t>protocols</a:t>
                      </a:r>
                      <a:r>
                        <a:rPr lang="fr-FR" baseline="0" dirty="0" smtClean="0"/>
                        <a:t> and messages have been </a:t>
                      </a:r>
                      <a:r>
                        <a:rPr lang="fr-FR" baseline="0" dirty="0" err="1" smtClean="0"/>
                        <a:t>selected</a:t>
                      </a:r>
                      <a:r>
                        <a:rPr lang="fr-FR" baseline="0" dirty="0" smtClean="0"/>
                        <a:t>. </a:t>
                      </a:r>
                      <a:endParaRPr lang="fr-FR" dirty="0"/>
                    </a:p>
                  </a:txBody>
                  <a:tcPr/>
                </a:tc>
              </a:tr>
              <a:tr h="629444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fr-F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Internal</a:t>
                      </a:r>
                      <a:r>
                        <a:rPr lang="fr-F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issues</a:t>
                      </a:r>
                    </a:p>
                    <a:p>
                      <a:pPr marL="0" algn="just" defTabSz="914400" rtl="0" eaLnBrk="1" latinLnBrk="0" hangingPunct="1"/>
                      <a:endParaRPr lang="fr-F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9308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err="1" smtClean="0"/>
                        <a:t>Certificate</a:t>
                      </a:r>
                      <a:r>
                        <a:rPr lang="fr-FR" sz="1800" dirty="0" smtClean="0"/>
                        <a:t> management and </a:t>
                      </a:r>
                      <a:r>
                        <a:rPr lang="fr-FR" sz="1800" dirty="0" err="1" smtClean="0"/>
                        <a:t>encryption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tools</a:t>
                      </a:r>
                      <a:r>
                        <a:rPr lang="fr-FR" sz="1800" dirty="0" smtClean="0"/>
                        <a:t> (</a:t>
                      </a:r>
                      <a:r>
                        <a:rPr lang="fr-FR" sz="1800" dirty="0" err="1" smtClean="0"/>
                        <a:t>elevation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rights</a:t>
                      </a:r>
                      <a:r>
                        <a:rPr lang="fr-FR" sz="1800" dirty="0" smtClean="0"/>
                        <a:t> </a:t>
                      </a:r>
                      <a:r>
                        <a:rPr lang="fr-FR" sz="1800" dirty="0" err="1" smtClean="0"/>
                        <a:t>needed</a:t>
                      </a:r>
                      <a:r>
                        <a:rPr lang="fr-FR" sz="1800" dirty="0" smtClean="0"/>
                        <a:t> in </a:t>
                      </a:r>
                      <a:r>
                        <a:rPr lang="fr-FR" sz="1800" dirty="0" err="1" smtClean="0"/>
                        <a:t>order</a:t>
                      </a:r>
                      <a:r>
                        <a:rPr lang="fr-FR" sz="1800" dirty="0" smtClean="0"/>
                        <a:t> to use </a:t>
                      </a:r>
                      <a:r>
                        <a:rPr lang="fr-FR" sz="1800" dirty="0" err="1" smtClean="0"/>
                        <a:t>them</a:t>
                      </a:r>
                      <a:r>
                        <a:rPr lang="fr-FR" sz="1800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794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 REM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294899370F8469E7B7C78E841B9E0" ma:contentTypeVersion="1" ma:contentTypeDescription="Crée un document." ma:contentTypeScope="" ma:versionID="00505ffac0a960ad87a2d52664a8aaa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ee565551e1a1637f9df0223e78db73b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Date de début 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4D4C0AF-81D9-4838-AE8C-666417867C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5BD6EC-7881-4EF7-A0CD-26D301FC73B1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16F5A45-B135-409F-ACE8-B273304401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REMIT</Template>
  <TotalTime>13381</TotalTime>
  <Words>640</Words>
  <Application>Microsoft Office PowerPoint</Application>
  <PresentationFormat>On-screen Show (4:3)</PresentationFormat>
  <Paragraphs>133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présentation REMIT</vt:lpstr>
      <vt:lpstr>GRTgaz: our experience as a TSO preparing for REMIT       Marine ALLIEL     marine.alliel@grtgaz.com</vt:lpstr>
      <vt:lpstr>Our first obligation: MP registration</vt:lpstr>
      <vt:lpstr>The main challenge: data reporting</vt:lpstr>
      <vt:lpstr>Questions on what to report</vt:lpstr>
      <vt:lpstr>Challenges on the data to report</vt:lpstr>
      <vt:lpstr>RRM registration process</vt:lpstr>
      <vt:lpstr>RRM registration technical challenges</vt:lpstr>
    </vt:vector>
  </TitlesOfParts>
  <Company>GDFSUEZ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règlement REMIT</dc:title>
  <dc:creator>ALLIEL Marine</dc:creator>
  <cp:lastModifiedBy>Maria Gerova</cp:lastModifiedBy>
  <cp:revision>80</cp:revision>
  <dcterms:created xsi:type="dcterms:W3CDTF">2014-04-22T09:56:47Z</dcterms:created>
  <dcterms:modified xsi:type="dcterms:W3CDTF">2016-02-01T11:35:08Z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0x0101009FB294899370F8469E7B7C78E841B9E0</vt:lpwstr>
  </property>
</Properties>
</file>