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700" r:id="rId2"/>
    <p:sldMasterId id="2147483712" r:id="rId3"/>
  </p:sldMasterIdLst>
  <p:notesMasterIdLst>
    <p:notesMasterId r:id="rId29"/>
  </p:notesMasterIdLst>
  <p:handoutMasterIdLst>
    <p:handoutMasterId r:id="rId30"/>
  </p:handoutMasterIdLst>
  <p:sldIdLst>
    <p:sldId id="515" r:id="rId4"/>
    <p:sldId id="517" r:id="rId5"/>
    <p:sldId id="518" r:id="rId6"/>
    <p:sldId id="519" r:id="rId7"/>
    <p:sldId id="520" r:id="rId8"/>
    <p:sldId id="521" r:id="rId9"/>
    <p:sldId id="440" r:id="rId10"/>
    <p:sldId id="495" r:id="rId11"/>
    <p:sldId id="496" r:id="rId12"/>
    <p:sldId id="504" r:id="rId13"/>
    <p:sldId id="505" r:id="rId14"/>
    <p:sldId id="506" r:id="rId15"/>
    <p:sldId id="475" r:id="rId16"/>
    <p:sldId id="477" r:id="rId17"/>
    <p:sldId id="476" r:id="rId18"/>
    <p:sldId id="507" r:id="rId19"/>
    <p:sldId id="508" r:id="rId20"/>
    <p:sldId id="500" r:id="rId21"/>
    <p:sldId id="510" r:id="rId22"/>
    <p:sldId id="512" r:id="rId23"/>
    <p:sldId id="513" r:id="rId24"/>
    <p:sldId id="514" r:id="rId25"/>
    <p:sldId id="494" r:id="rId26"/>
    <p:sldId id="503" r:id="rId27"/>
    <p:sldId id="441" r:id="rId28"/>
  </p:sldIdLst>
  <p:sldSz cx="9144000" cy="6858000" type="screen4x3"/>
  <p:notesSz cx="6797675" cy="992663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Violeta Bescós" initials="VB" lastIdx="9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00FF"/>
    <a:srgbClr val="FF9933"/>
    <a:srgbClr val="0066FF"/>
    <a:srgbClr val="B1C7E1"/>
    <a:srgbClr val="3E6CA4"/>
    <a:srgbClr val="BFBFBF"/>
    <a:srgbClr val="6B95C7"/>
    <a:srgbClr val="000579"/>
    <a:srgbClr val="8298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67" autoAdjust="0"/>
    <p:restoredTop sz="81528" autoAdjust="0"/>
  </p:normalViewPr>
  <p:slideViewPr>
    <p:cSldViewPr>
      <p:cViewPr varScale="1">
        <p:scale>
          <a:sx n="74" d="100"/>
          <a:sy n="74" d="100"/>
        </p:scale>
        <p:origin x="-144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-3366" y="-108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commentAuthors" Target="commentAuthor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7E13A83-FE4B-4720-BA63-2FD6673ED48F}" type="doc">
      <dgm:prSet loTypeId="urn:microsoft.com/office/officeart/2005/8/layout/process4" loCatId="process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en-IE"/>
        </a:p>
      </dgm:t>
    </dgm:pt>
    <dgm:pt modelId="{BB1159DF-45CA-4B26-9388-06AC449FCB03}">
      <dgm:prSet phldrT="[Text]" custT="1"/>
      <dgm:spPr/>
      <dgm:t>
        <a:bodyPr/>
        <a:lstStyle/>
        <a:p>
          <a:r>
            <a:rPr lang="en-GB" sz="2000" b="1" noProof="0" dirty="0" smtClean="0"/>
            <a:t>1. Changes after submission </a:t>
          </a:r>
          <a:br>
            <a:rPr lang="en-GB" sz="2000" b="1" noProof="0" dirty="0" smtClean="0"/>
          </a:br>
          <a:r>
            <a:rPr lang="en-GB" sz="2000" b="1" noProof="0" dirty="0" smtClean="0"/>
            <a:t>of the TAR NC of December 2014</a:t>
          </a:r>
          <a:endParaRPr lang="en-GB" sz="2000" b="1" noProof="0" dirty="0"/>
        </a:p>
      </dgm:t>
    </dgm:pt>
    <dgm:pt modelId="{5863DF4C-AB50-47B9-984D-39460B1F0970}" type="parTrans" cxnId="{BAF73576-C635-46A2-B682-12F8B3B6450B}">
      <dgm:prSet/>
      <dgm:spPr/>
      <dgm:t>
        <a:bodyPr/>
        <a:lstStyle/>
        <a:p>
          <a:endParaRPr lang="en-IE"/>
        </a:p>
      </dgm:t>
    </dgm:pt>
    <dgm:pt modelId="{E588472B-9DA3-4BD4-9FD4-64FE06AD3C38}" type="sibTrans" cxnId="{BAF73576-C635-46A2-B682-12F8B3B6450B}">
      <dgm:prSet/>
      <dgm:spPr/>
      <dgm:t>
        <a:bodyPr/>
        <a:lstStyle/>
        <a:p>
          <a:endParaRPr lang="en-IE"/>
        </a:p>
      </dgm:t>
    </dgm:pt>
    <dgm:pt modelId="{239D09C1-A4AB-4564-B223-2909562C0921}">
      <dgm:prSet phldrT="[Text]" custT="1"/>
      <dgm:spPr/>
      <dgm:t>
        <a:bodyPr/>
        <a:lstStyle/>
        <a:p>
          <a:r>
            <a:rPr lang="en-GB" sz="2000" b="1" noProof="0" dirty="0" smtClean="0"/>
            <a:t>2. Detailed overview of TRA requirements:</a:t>
          </a:r>
          <a:br>
            <a:rPr lang="en-GB" sz="2000" b="1" noProof="0" dirty="0" smtClean="0"/>
          </a:br>
          <a:r>
            <a:rPr lang="en-GB" sz="2000" b="1" noProof="0" dirty="0" smtClean="0"/>
            <a:t>why / what / how / when / who to publish</a:t>
          </a:r>
        </a:p>
      </dgm:t>
    </dgm:pt>
    <dgm:pt modelId="{45259709-1831-41EC-AF2C-2A087999CB21}" type="parTrans" cxnId="{AD06E583-D2C9-4DE3-801F-412251FF1C70}">
      <dgm:prSet/>
      <dgm:spPr/>
      <dgm:t>
        <a:bodyPr/>
        <a:lstStyle/>
        <a:p>
          <a:endParaRPr lang="en-IE"/>
        </a:p>
      </dgm:t>
    </dgm:pt>
    <dgm:pt modelId="{E18C391C-64EF-4540-8D78-CE5343755C63}" type="sibTrans" cxnId="{AD06E583-D2C9-4DE3-801F-412251FF1C70}">
      <dgm:prSet/>
      <dgm:spPr/>
      <dgm:t>
        <a:bodyPr/>
        <a:lstStyle/>
        <a:p>
          <a:endParaRPr lang="en-IE"/>
        </a:p>
      </dgm:t>
    </dgm:pt>
    <dgm:pt modelId="{7881430A-8AFE-438A-AC67-EBE23A85A8D0}">
      <dgm:prSet phldrT="[Text]" custT="1"/>
      <dgm:spPr/>
      <dgm:t>
        <a:bodyPr/>
        <a:lstStyle/>
        <a:p>
          <a:r>
            <a:rPr lang="en-GB" sz="2000" b="1" noProof="0" dirty="0" smtClean="0"/>
            <a:t>3. Additional information:</a:t>
          </a:r>
          <a:br>
            <a:rPr lang="en-GB" sz="2000" b="1" noProof="0" dirty="0" smtClean="0"/>
          </a:br>
          <a:r>
            <a:rPr lang="en-GB" sz="2000" b="1" noProof="0" dirty="0" smtClean="0"/>
            <a:t>for those who are curious</a:t>
          </a:r>
        </a:p>
      </dgm:t>
    </dgm:pt>
    <dgm:pt modelId="{C1AF7307-AB9A-4BEE-B9F4-BD09D20590EC}" type="sibTrans" cxnId="{B153AEEC-6041-4FBF-81CD-948575D59996}">
      <dgm:prSet/>
      <dgm:spPr/>
      <dgm:t>
        <a:bodyPr/>
        <a:lstStyle/>
        <a:p>
          <a:endParaRPr lang="en-GB"/>
        </a:p>
      </dgm:t>
    </dgm:pt>
    <dgm:pt modelId="{8659AD68-43C1-405F-AE0F-0B64342ACB09}" type="parTrans" cxnId="{B153AEEC-6041-4FBF-81CD-948575D59996}">
      <dgm:prSet/>
      <dgm:spPr/>
      <dgm:t>
        <a:bodyPr/>
        <a:lstStyle/>
        <a:p>
          <a:endParaRPr lang="en-GB"/>
        </a:p>
      </dgm:t>
    </dgm:pt>
    <dgm:pt modelId="{EDA0D153-DC9F-4A5C-9F61-A13A656DD8CA}" type="pres">
      <dgm:prSet presAssocID="{B7E13A83-FE4B-4720-BA63-2FD6673ED48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IE"/>
        </a:p>
      </dgm:t>
    </dgm:pt>
    <dgm:pt modelId="{82DBE233-71F3-4ACB-A6A5-4F661728DA86}" type="pres">
      <dgm:prSet presAssocID="{7881430A-8AFE-438A-AC67-EBE23A85A8D0}" presName="boxAndChildren" presStyleCnt="0"/>
      <dgm:spPr/>
      <dgm:t>
        <a:bodyPr/>
        <a:lstStyle/>
        <a:p>
          <a:endParaRPr lang="en-GB"/>
        </a:p>
      </dgm:t>
    </dgm:pt>
    <dgm:pt modelId="{B56BF849-EBA8-4273-8D0F-8AE7C6D34710}" type="pres">
      <dgm:prSet presAssocID="{7881430A-8AFE-438A-AC67-EBE23A85A8D0}" presName="parentTextBox" presStyleLbl="node1" presStyleIdx="0" presStyleCnt="3"/>
      <dgm:spPr/>
      <dgm:t>
        <a:bodyPr/>
        <a:lstStyle/>
        <a:p>
          <a:endParaRPr lang="en-GB"/>
        </a:p>
      </dgm:t>
    </dgm:pt>
    <dgm:pt modelId="{FDBA4E45-C401-4F8F-9570-064ED5A14A24}" type="pres">
      <dgm:prSet presAssocID="{E18C391C-64EF-4540-8D78-CE5343755C63}" presName="sp" presStyleCnt="0"/>
      <dgm:spPr/>
      <dgm:t>
        <a:bodyPr/>
        <a:lstStyle/>
        <a:p>
          <a:endParaRPr lang="en-IE"/>
        </a:p>
      </dgm:t>
    </dgm:pt>
    <dgm:pt modelId="{BF148095-9A9F-43BD-842D-C3FC6975DFA5}" type="pres">
      <dgm:prSet presAssocID="{239D09C1-A4AB-4564-B223-2909562C0921}" presName="arrowAndChildren" presStyleCnt="0"/>
      <dgm:spPr/>
      <dgm:t>
        <a:bodyPr/>
        <a:lstStyle/>
        <a:p>
          <a:endParaRPr lang="en-IE"/>
        </a:p>
      </dgm:t>
    </dgm:pt>
    <dgm:pt modelId="{94D5814B-EC41-481C-8835-47B948EE8797}" type="pres">
      <dgm:prSet presAssocID="{239D09C1-A4AB-4564-B223-2909562C0921}" presName="parentTextArrow" presStyleLbl="node1" presStyleIdx="1" presStyleCnt="3"/>
      <dgm:spPr/>
      <dgm:t>
        <a:bodyPr/>
        <a:lstStyle/>
        <a:p>
          <a:endParaRPr lang="en-IE"/>
        </a:p>
      </dgm:t>
    </dgm:pt>
    <dgm:pt modelId="{0C94702B-A9EF-487F-AD8A-8C80E2885CC0}" type="pres">
      <dgm:prSet presAssocID="{E588472B-9DA3-4BD4-9FD4-64FE06AD3C38}" presName="sp" presStyleCnt="0"/>
      <dgm:spPr/>
      <dgm:t>
        <a:bodyPr/>
        <a:lstStyle/>
        <a:p>
          <a:endParaRPr lang="en-IE"/>
        </a:p>
      </dgm:t>
    </dgm:pt>
    <dgm:pt modelId="{E3985839-7446-4A71-B008-D3BBFF7666E2}" type="pres">
      <dgm:prSet presAssocID="{BB1159DF-45CA-4B26-9388-06AC449FCB03}" presName="arrowAndChildren" presStyleCnt="0"/>
      <dgm:spPr/>
      <dgm:t>
        <a:bodyPr/>
        <a:lstStyle/>
        <a:p>
          <a:endParaRPr lang="en-IE"/>
        </a:p>
      </dgm:t>
    </dgm:pt>
    <dgm:pt modelId="{5E6C6189-98A1-420D-B303-DF770E987491}" type="pres">
      <dgm:prSet presAssocID="{BB1159DF-45CA-4B26-9388-06AC449FCB03}" presName="parentTextArrow" presStyleLbl="node1" presStyleIdx="2" presStyleCnt="3" custLinFactNeighborY="-4224"/>
      <dgm:spPr/>
      <dgm:t>
        <a:bodyPr/>
        <a:lstStyle/>
        <a:p>
          <a:endParaRPr lang="en-IE"/>
        </a:p>
      </dgm:t>
    </dgm:pt>
  </dgm:ptLst>
  <dgm:cxnLst>
    <dgm:cxn modelId="{D3F4F2AB-FBFE-4383-AAEF-E58AB66EB806}" type="presOf" srcId="{BB1159DF-45CA-4B26-9388-06AC449FCB03}" destId="{5E6C6189-98A1-420D-B303-DF770E987491}" srcOrd="0" destOrd="0" presId="urn:microsoft.com/office/officeart/2005/8/layout/process4"/>
    <dgm:cxn modelId="{BAF73576-C635-46A2-B682-12F8B3B6450B}" srcId="{B7E13A83-FE4B-4720-BA63-2FD6673ED48F}" destId="{BB1159DF-45CA-4B26-9388-06AC449FCB03}" srcOrd="0" destOrd="0" parTransId="{5863DF4C-AB50-47B9-984D-39460B1F0970}" sibTransId="{E588472B-9DA3-4BD4-9FD4-64FE06AD3C38}"/>
    <dgm:cxn modelId="{849CAA94-D30E-41A6-9DE9-C2395436DD44}" type="presOf" srcId="{239D09C1-A4AB-4564-B223-2909562C0921}" destId="{94D5814B-EC41-481C-8835-47B948EE8797}" srcOrd="0" destOrd="0" presId="urn:microsoft.com/office/officeart/2005/8/layout/process4"/>
    <dgm:cxn modelId="{AD06E583-D2C9-4DE3-801F-412251FF1C70}" srcId="{B7E13A83-FE4B-4720-BA63-2FD6673ED48F}" destId="{239D09C1-A4AB-4564-B223-2909562C0921}" srcOrd="1" destOrd="0" parTransId="{45259709-1831-41EC-AF2C-2A087999CB21}" sibTransId="{E18C391C-64EF-4540-8D78-CE5343755C63}"/>
    <dgm:cxn modelId="{7CFF2A4B-C0BA-49CD-BF5E-2975FA95187A}" type="presOf" srcId="{B7E13A83-FE4B-4720-BA63-2FD6673ED48F}" destId="{EDA0D153-DC9F-4A5C-9F61-A13A656DD8CA}" srcOrd="0" destOrd="0" presId="urn:microsoft.com/office/officeart/2005/8/layout/process4"/>
    <dgm:cxn modelId="{B153AEEC-6041-4FBF-81CD-948575D59996}" srcId="{B7E13A83-FE4B-4720-BA63-2FD6673ED48F}" destId="{7881430A-8AFE-438A-AC67-EBE23A85A8D0}" srcOrd="2" destOrd="0" parTransId="{8659AD68-43C1-405F-AE0F-0B64342ACB09}" sibTransId="{C1AF7307-AB9A-4BEE-B9F4-BD09D20590EC}"/>
    <dgm:cxn modelId="{7306014B-4200-4D5B-8190-BCE2C08AACCC}" type="presOf" srcId="{7881430A-8AFE-438A-AC67-EBE23A85A8D0}" destId="{B56BF849-EBA8-4273-8D0F-8AE7C6D34710}" srcOrd="0" destOrd="0" presId="urn:microsoft.com/office/officeart/2005/8/layout/process4"/>
    <dgm:cxn modelId="{6793B238-9FEA-4F89-877A-9402B52F61FF}" type="presParOf" srcId="{EDA0D153-DC9F-4A5C-9F61-A13A656DD8CA}" destId="{82DBE233-71F3-4ACB-A6A5-4F661728DA86}" srcOrd="0" destOrd="0" presId="urn:microsoft.com/office/officeart/2005/8/layout/process4"/>
    <dgm:cxn modelId="{6683F33C-2164-4603-9B02-46D6DC354623}" type="presParOf" srcId="{82DBE233-71F3-4ACB-A6A5-4F661728DA86}" destId="{B56BF849-EBA8-4273-8D0F-8AE7C6D34710}" srcOrd="0" destOrd="0" presId="urn:microsoft.com/office/officeart/2005/8/layout/process4"/>
    <dgm:cxn modelId="{F96555EC-5306-47C2-8EA5-803E2A4BADAA}" type="presParOf" srcId="{EDA0D153-DC9F-4A5C-9F61-A13A656DD8CA}" destId="{FDBA4E45-C401-4F8F-9570-064ED5A14A24}" srcOrd="1" destOrd="0" presId="urn:microsoft.com/office/officeart/2005/8/layout/process4"/>
    <dgm:cxn modelId="{AA734D7D-5246-46A6-9D94-2AE2C8E6F3A6}" type="presParOf" srcId="{EDA0D153-DC9F-4A5C-9F61-A13A656DD8CA}" destId="{BF148095-9A9F-43BD-842D-C3FC6975DFA5}" srcOrd="2" destOrd="0" presId="urn:microsoft.com/office/officeart/2005/8/layout/process4"/>
    <dgm:cxn modelId="{CFF26E61-74B3-4C76-9651-45EE6AE34677}" type="presParOf" srcId="{BF148095-9A9F-43BD-842D-C3FC6975DFA5}" destId="{94D5814B-EC41-481C-8835-47B948EE8797}" srcOrd="0" destOrd="0" presId="urn:microsoft.com/office/officeart/2005/8/layout/process4"/>
    <dgm:cxn modelId="{F94BBAC0-183A-4934-A0E0-2EF7C673C97C}" type="presParOf" srcId="{EDA0D153-DC9F-4A5C-9F61-A13A656DD8CA}" destId="{0C94702B-A9EF-487F-AD8A-8C80E2885CC0}" srcOrd="3" destOrd="0" presId="urn:microsoft.com/office/officeart/2005/8/layout/process4"/>
    <dgm:cxn modelId="{44120A3C-739E-44F9-A22F-4030E4334070}" type="presParOf" srcId="{EDA0D153-DC9F-4A5C-9F61-A13A656DD8CA}" destId="{E3985839-7446-4A71-B008-D3BBFF7666E2}" srcOrd="4" destOrd="0" presId="urn:microsoft.com/office/officeart/2005/8/layout/process4"/>
    <dgm:cxn modelId="{5366369E-BAFB-4903-A1AB-E513F5CA10C1}" type="presParOf" srcId="{E3985839-7446-4A71-B008-D3BBFF7666E2}" destId="{5E6C6189-98A1-420D-B303-DF770E987491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B30B0D6-894C-4039-87BC-103B2026B506}" type="doc">
      <dgm:prSet loTypeId="urn:microsoft.com/office/officeart/2005/8/layout/arrow2" loCatId="process" qsTypeId="urn:microsoft.com/office/officeart/2005/8/quickstyle/3d1" qsCatId="3D" csTypeId="urn:microsoft.com/office/officeart/2005/8/colors/colorful5" csCatId="colorful" phldr="1"/>
      <dgm:spPr/>
    </dgm:pt>
    <dgm:pt modelId="{067EA308-44F9-4067-BB71-F2B87D3FE808}">
      <dgm:prSet phldrT="[Text]" custT="1"/>
      <dgm:spPr/>
      <dgm:t>
        <a:bodyPr/>
        <a:lstStyle/>
        <a:p>
          <a:r>
            <a:rPr lang="en-GB" sz="1400" dirty="0" smtClean="0"/>
            <a:t>…how such transmission and non-transmission tariffs </a:t>
          </a:r>
          <a:br>
            <a:rPr lang="en-GB" sz="1400" dirty="0" smtClean="0"/>
          </a:br>
          <a:r>
            <a:rPr lang="en-GB" sz="1400" dirty="0" smtClean="0"/>
            <a:t>are set, have changed and may change</a:t>
          </a:r>
          <a:endParaRPr lang="en-GB" sz="1400" dirty="0"/>
        </a:p>
      </dgm:t>
    </dgm:pt>
    <dgm:pt modelId="{2422C6C3-58A1-40D9-BE00-A590A8DB98F7}" type="parTrans" cxnId="{8E304700-9141-4EF5-9159-C014369E6E24}">
      <dgm:prSet/>
      <dgm:spPr/>
      <dgm:t>
        <a:bodyPr/>
        <a:lstStyle/>
        <a:p>
          <a:endParaRPr lang="en-GB"/>
        </a:p>
      </dgm:t>
    </dgm:pt>
    <dgm:pt modelId="{DFEBF49D-9DC5-4634-9B67-F760FDD009E9}" type="sibTrans" cxnId="{8E304700-9141-4EF5-9159-C014369E6E24}">
      <dgm:prSet/>
      <dgm:spPr/>
      <dgm:t>
        <a:bodyPr/>
        <a:lstStyle/>
        <a:p>
          <a:endParaRPr lang="en-GB"/>
        </a:p>
      </dgm:t>
    </dgm:pt>
    <dgm:pt modelId="{5550A076-BFD2-493B-803E-502AC3FD1A54}">
      <dgm:prSet phldrT="[Text]" custT="1"/>
      <dgm:spPr/>
      <dgm:t>
        <a:bodyPr/>
        <a:lstStyle/>
        <a:p>
          <a:r>
            <a:rPr lang="en-GB" sz="1400" dirty="0" smtClean="0"/>
            <a:t>…different types of transmission and </a:t>
          </a:r>
          <a:br>
            <a:rPr lang="en-GB" sz="1400" dirty="0" smtClean="0"/>
          </a:br>
          <a:r>
            <a:rPr lang="en-GB" sz="1400" dirty="0" smtClean="0"/>
            <a:t>non-transmission services</a:t>
          </a:r>
          <a:endParaRPr lang="en-GB" sz="1400" dirty="0"/>
        </a:p>
      </dgm:t>
    </dgm:pt>
    <dgm:pt modelId="{ABE5D10B-4D6C-43C4-8C26-B4E0A73780E8}" type="parTrans" cxnId="{D4189F01-18A9-48C4-B2E1-75FF314A9172}">
      <dgm:prSet/>
      <dgm:spPr/>
      <dgm:t>
        <a:bodyPr/>
        <a:lstStyle/>
        <a:p>
          <a:endParaRPr lang="en-GB"/>
        </a:p>
      </dgm:t>
    </dgm:pt>
    <dgm:pt modelId="{A21B3A11-90A5-4EAF-AF84-A7595FB9B266}" type="sibTrans" cxnId="{D4189F01-18A9-48C4-B2E1-75FF314A9172}">
      <dgm:prSet/>
      <dgm:spPr/>
      <dgm:t>
        <a:bodyPr/>
        <a:lstStyle/>
        <a:p>
          <a:endParaRPr lang="en-GB"/>
        </a:p>
      </dgm:t>
    </dgm:pt>
    <dgm:pt modelId="{A05E0F0C-3340-4769-AF4B-0F130E91C553}">
      <dgm:prSet phldrT="[Text]" custT="1"/>
      <dgm:spPr/>
      <dgm:t>
        <a:bodyPr/>
        <a:lstStyle/>
        <a:p>
          <a:r>
            <a:rPr lang="en-GB" sz="1400" dirty="0" smtClean="0"/>
            <a:t>…transmission and non-transmission tariffs corresponding to such services </a:t>
          </a:r>
          <a:endParaRPr lang="en-GB" sz="1400" dirty="0"/>
        </a:p>
      </dgm:t>
    </dgm:pt>
    <dgm:pt modelId="{C29DDDB7-36E3-4F21-A53A-67436159EE03}" type="parTrans" cxnId="{91368D92-0BF6-438D-9F8D-D2B9AC10BC3D}">
      <dgm:prSet/>
      <dgm:spPr/>
      <dgm:t>
        <a:bodyPr/>
        <a:lstStyle/>
        <a:p>
          <a:endParaRPr lang="en-GB"/>
        </a:p>
      </dgm:t>
    </dgm:pt>
    <dgm:pt modelId="{036F8C04-37EF-4358-8BD6-11BE2EB6425D}" type="sibTrans" cxnId="{91368D92-0BF6-438D-9F8D-D2B9AC10BC3D}">
      <dgm:prSet/>
      <dgm:spPr/>
      <dgm:t>
        <a:bodyPr/>
        <a:lstStyle/>
        <a:p>
          <a:endParaRPr lang="en-GB"/>
        </a:p>
      </dgm:t>
    </dgm:pt>
    <dgm:pt modelId="{6007F06F-71A8-41C0-B37C-B75F03E666AF}" type="pres">
      <dgm:prSet presAssocID="{FB30B0D6-894C-4039-87BC-103B2026B506}" presName="arrowDiagram" presStyleCnt="0">
        <dgm:presLayoutVars>
          <dgm:chMax val="5"/>
          <dgm:dir/>
          <dgm:resizeHandles val="exact"/>
        </dgm:presLayoutVars>
      </dgm:prSet>
      <dgm:spPr/>
    </dgm:pt>
    <dgm:pt modelId="{32FEDFE2-2F79-4F7D-91B7-54EB0797BD8B}" type="pres">
      <dgm:prSet presAssocID="{FB30B0D6-894C-4039-87BC-103B2026B506}" presName="arrow" presStyleLbl="bgShp" presStyleIdx="0" presStyleCnt="1" custAng="2704029" custFlipVert="1" custScaleX="106299" custScaleY="81488" custLinFactNeighborX="7402" custLinFactNeighborY="12161"/>
      <dgm:spPr>
        <a:solidFill>
          <a:schemeClr val="tx2">
            <a:lumMod val="20000"/>
            <a:lumOff val="80000"/>
          </a:schemeClr>
        </a:solidFill>
      </dgm:spPr>
    </dgm:pt>
    <dgm:pt modelId="{55ABD12A-1B0B-4E5D-B35E-1A3B71C79ECD}" type="pres">
      <dgm:prSet presAssocID="{FB30B0D6-894C-4039-87BC-103B2026B506}" presName="arrowDiagram3" presStyleCnt="0"/>
      <dgm:spPr/>
    </dgm:pt>
    <dgm:pt modelId="{CF065CA2-4153-406F-9243-4C0C5E3D2A9B}" type="pres">
      <dgm:prSet presAssocID="{5550A076-BFD2-493B-803E-502AC3FD1A54}" presName="bullet3a" presStyleLbl="node1" presStyleIdx="0" presStyleCnt="3" custLinFactX="239551" custLinFactY="100000" custLinFactNeighborX="300000" custLinFactNeighborY="108872"/>
      <dgm:spPr/>
    </dgm:pt>
    <dgm:pt modelId="{4F41C594-4723-4F5D-B033-DED0ADF287E8}" type="pres">
      <dgm:prSet presAssocID="{5550A076-BFD2-493B-803E-502AC3FD1A54}" presName="textBox3a" presStyleLbl="revTx" presStyleIdx="0" presStyleCnt="3" custScaleX="136374" custScaleY="61751" custLinFactNeighborX="-59019" custLinFactNeighborY="-6493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93BA0A9-07BC-458E-ACF0-A48C7D7BFFBC}" type="pres">
      <dgm:prSet presAssocID="{A05E0F0C-3340-4769-AF4B-0F130E91C553}" presName="bullet3b" presStyleLbl="node1" presStyleIdx="1" presStyleCnt="3" custLinFactX="116624" custLinFactY="100000" custLinFactNeighborX="200000" custLinFactNeighborY="127273"/>
      <dgm:spPr/>
    </dgm:pt>
    <dgm:pt modelId="{51813DC0-4BC5-4EAE-A146-AE44D2B4CAB7}" type="pres">
      <dgm:prSet presAssocID="{A05E0F0C-3340-4769-AF4B-0F130E91C553}" presName="textBox3b" presStyleLbl="revTx" presStyleIdx="1" presStyleCnt="3" custScaleX="158671" custScaleY="31372" custLinFactNeighborX="-35260" custLinFactNeighborY="-4937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2E77D69-5C08-4BA3-98C3-FAED48586739}" type="pres">
      <dgm:prSet presAssocID="{067EA308-44F9-4067-BB71-F2B87D3FE808}" presName="bullet3c" presStyleLbl="node1" presStyleIdx="2" presStyleCnt="3" custLinFactX="71809" custLinFactNeighborX="100000" custLinFactNeighborY="68967"/>
      <dgm:spPr/>
    </dgm:pt>
    <dgm:pt modelId="{0219340A-F784-455D-AAC9-05561D5D9D22}" type="pres">
      <dgm:prSet presAssocID="{067EA308-44F9-4067-BB71-F2B87D3FE808}" presName="textBox3c" presStyleLbl="revTx" presStyleIdx="2" presStyleCnt="3" custScaleX="150362" custScaleY="32309" custLinFactNeighborX="62211" custLinFactNeighborY="-422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8E304700-9141-4EF5-9159-C014369E6E24}" srcId="{FB30B0D6-894C-4039-87BC-103B2026B506}" destId="{067EA308-44F9-4067-BB71-F2B87D3FE808}" srcOrd="2" destOrd="0" parTransId="{2422C6C3-58A1-40D9-BE00-A590A8DB98F7}" sibTransId="{DFEBF49D-9DC5-4634-9B67-F760FDD009E9}"/>
    <dgm:cxn modelId="{2A4C8051-5BD5-4F52-8405-8A7DB61934B6}" type="presOf" srcId="{A05E0F0C-3340-4769-AF4B-0F130E91C553}" destId="{51813DC0-4BC5-4EAE-A146-AE44D2B4CAB7}" srcOrd="0" destOrd="0" presId="urn:microsoft.com/office/officeart/2005/8/layout/arrow2"/>
    <dgm:cxn modelId="{91368D92-0BF6-438D-9F8D-D2B9AC10BC3D}" srcId="{FB30B0D6-894C-4039-87BC-103B2026B506}" destId="{A05E0F0C-3340-4769-AF4B-0F130E91C553}" srcOrd="1" destOrd="0" parTransId="{C29DDDB7-36E3-4F21-A53A-67436159EE03}" sibTransId="{036F8C04-37EF-4358-8BD6-11BE2EB6425D}"/>
    <dgm:cxn modelId="{9083F35B-8490-4D59-8BC1-608BB3561526}" type="presOf" srcId="{067EA308-44F9-4067-BB71-F2B87D3FE808}" destId="{0219340A-F784-455D-AAC9-05561D5D9D22}" srcOrd="0" destOrd="0" presId="urn:microsoft.com/office/officeart/2005/8/layout/arrow2"/>
    <dgm:cxn modelId="{D4189F01-18A9-48C4-B2E1-75FF314A9172}" srcId="{FB30B0D6-894C-4039-87BC-103B2026B506}" destId="{5550A076-BFD2-493B-803E-502AC3FD1A54}" srcOrd="0" destOrd="0" parTransId="{ABE5D10B-4D6C-43C4-8C26-B4E0A73780E8}" sibTransId="{A21B3A11-90A5-4EAF-AF84-A7595FB9B266}"/>
    <dgm:cxn modelId="{B3FA0E5F-46FD-4C86-A52B-484CDAB64805}" type="presOf" srcId="{FB30B0D6-894C-4039-87BC-103B2026B506}" destId="{6007F06F-71A8-41C0-B37C-B75F03E666AF}" srcOrd="0" destOrd="0" presId="urn:microsoft.com/office/officeart/2005/8/layout/arrow2"/>
    <dgm:cxn modelId="{CE56713F-F2E2-452E-B0EC-337C28BFFE76}" type="presOf" srcId="{5550A076-BFD2-493B-803E-502AC3FD1A54}" destId="{4F41C594-4723-4F5D-B033-DED0ADF287E8}" srcOrd="0" destOrd="0" presId="urn:microsoft.com/office/officeart/2005/8/layout/arrow2"/>
    <dgm:cxn modelId="{F20E1908-048F-4F89-BCE5-88F40BC0BEF0}" type="presParOf" srcId="{6007F06F-71A8-41C0-B37C-B75F03E666AF}" destId="{32FEDFE2-2F79-4F7D-91B7-54EB0797BD8B}" srcOrd="0" destOrd="0" presId="urn:microsoft.com/office/officeart/2005/8/layout/arrow2"/>
    <dgm:cxn modelId="{F4589DE1-DF6E-4774-882D-6B9A3786F394}" type="presParOf" srcId="{6007F06F-71A8-41C0-B37C-B75F03E666AF}" destId="{55ABD12A-1B0B-4E5D-B35E-1A3B71C79ECD}" srcOrd="1" destOrd="0" presId="urn:microsoft.com/office/officeart/2005/8/layout/arrow2"/>
    <dgm:cxn modelId="{46B9A40D-1BC9-4C03-A938-9EAFAFE1A2D5}" type="presParOf" srcId="{55ABD12A-1B0B-4E5D-B35E-1A3B71C79ECD}" destId="{CF065CA2-4153-406F-9243-4C0C5E3D2A9B}" srcOrd="0" destOrd="0" presId="urn:microsoft.com/office/officeart/2005/8/layout/arrow2"/>
    <dgm:cxn modelId="{019C3156-F701-4CAE-B9E6-000A6125B11C}" type="presParOf" srcId="{55ABD12A-1B0B-4E5D-B35E-1A3B71C79ECD}" destId="{4F41C594-4723-4F5D-B033-DED0ADF287E8}" srcOrd="1" destOrd="0" presId="urn:microsoft.com/office/officeart/2005/8/layout/arrow2"/>
    <dgm:cxn modelId="{EC32AE36-C427-447F-89AA-661E37563F26}" type="presParOf" srcId="{55ABD12A-1B0B-4E5D-B35E-1A3B71C79ECD}" destId="{093BA0A9-07BC-458E-ACF0-A48C7D7BFFBC}" srcOrd="2" destOrd="0" presId="urn:microsoft.com/office/officeart/2005/8/layout/arrow2"/>
    <dgm:cxn modelId="{720967FD-E535-4BD2-A5EA-9DF38D3F0BFC}" type="presParOf" srcId="{55ABD12A-1B0B-4E5D-B35E-1A3B71C79ECD}" destId="{51813DC0-4BC5-4EAE-A146-AE44D2B4CAB7}" srcOrd="3" destOrd="0" presId="urn:microsoft.com/office/officeart/2005/8/layout/arrow2"/>
    <dgm:cxn modelId="{4ADCA491-23AD-4647-82E0-769EB81B2540}" type="presParOf" srcId="{55ABD12A-1B0B-4E5D-B35E-1A3B71C79ECD}" destId="{72E77D69-5C08-4BA3-98C3-FAED48586739}" srcOrd="4" destOrd="0" presId="urn:microsoft.com/office/officeart/2005/8/layout/arrow2"/>
    <dgm:cxn modelId="{4BB555D8-962D-4498-BB73-C643BEC398EA}" type="presParOf" srcId="{55ABD12A-1B0B-4E5D-B35E-1A3B71C79ECD}" destId="{0219340A-F784-455D-AAC9-05561D5D9D22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6BF849-EBA8-4273-8D0F-8AE7C6D34710}">
      <dsp:nvSpPr>
        <dsp:cNvPr id="0" name=""/>
        <dsp:cNvSpPr/>
      </dsp:nvSpPr>
      <dsp:spPr>
        <a:xfrm>
          <a:off x="0" y="3414866"/>
          <a:ext cx="5184576" cy="112083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kern="1200" noProof="0" dirty="0" smtClean="0"/>
            <a:t>3. Additional information:</a:t>
          </a:r>
          <a:br>
            <a:rPr lang="en-GB" sz="2000" b="1" kern="1200" noProof="0" dirty="0" smtClean="0"/>
          </a:br>
          <a:r>
            <a:rPr lang="en-GB" sz="2000" b="1" kern="1200" noProof="0" dirty="0" smtClean="0"/>
            <a:t>for those who are curious</a:t>
          </a:r>
        </a:p>
      </dsp:txBody>
      <dsp:txXfrm>
        <a:off x="0" y="3414866"/>
        <a:ext cx="5184576" cy="1120835"/>
      </dsp:txXfrm>
    </dsp:sp>
    <dsp:sp modelId="{94D5814B-EC41-481C-8835-47B948EE8797}">
      <dsp:nvSpPr>
        <dsp:cNvPr id="0" name=""/>
        <dsp:cNvSpPr/>
      </dsp:nvSpPr>
      <dsp:spPr>
        <a:xfrm rot="10800000">
          <a:off x="0" y="1707834"/>
          <a:ext cx="5184576" cy="1723844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kern="1200" noProof="0" dirty="0" smtClean="0"/>
            <a:t>2. Detailed overview of TRA requirements:</a:t>
          </a:r>
          <a:br>
            <a:rPr lang="en-GB" sz="2000" b="1" kern="1200" noProof="0" dirty="0" smtClean="0"/>
          </a:br>
          <a:r>
            <a:rPr lang="en-GB" sz="2000" b="1" kern="1200" noProof="0" dirty="0" smtClean="0"/>
            <a:t>why / what / how / when / who to publish</a:t>
          </a:r>
        </a:p>
      </dsp:txBody>
      <dsp:txXfrm rot="10800000">
        <a:off x="0" y="1707834"/>
        <a:ext cx="5184576" cy="1120102"/>
      </dsp:txXfrm>
    </dsp:sp>
    <dsp:sp modelId="{5E6C6189-98A1-420D-B303-DF770E987491}">
      <dsp:nvSpPr>
        <dsp:cNvPr id="0" name=""/>
        <dsp:cNvSpPr/>
      </dsp:nvSpPr>
      <dsp:spPr>
        <a:xfrm rot="10800000">
          <a:off x="0" y="0"/>
          <a:ext cx="5184576" cy="1723844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kern="1200" noProof="0" dirty="0" smtClean="0"/>
            <a:t>1. Changes after submission </a:t>
          </a:r>
          <a:br>
            <a:rPr lang="en-GB" sz="2000" b="1" kern="1200" noProof="0" dirty="0" smtClean="0"/>
          </a:br>
          <a:r>
            <a:rPr lang="en-GB" sz="2000" b="1" kern="1200" noProof="0" dirty="0" smtClean="0"/>
            <a:t>of the TAR NC of December 2014</a:t>
          </a:r>
          <a:endParaRPr lang="en-GB" sz="2000" b="1" kern="1200" noProof="0" dirty="0"/>
        </a:p>
      </dsp:txBody>
      <dsp:txXfrm rot="10800000">
        <a:off x="0" y="0"/>
        <a:ext cx="5184576" cy="112010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FEDFE2-2F79-4F7D-91B7-54EB0797BD8B}">
      <dsp:nvSpPr>
        <dsp:cNvPr id="0" name=""/>
        <dsp:cNvSpPr/>
      </dsp:nvSpPr>
      <dsp:spPr>
        <a:xfrm rot="18895971" flipV="1">
          <a:off x="1494336" y="314476"/>
          <a:ext cx="7236104" cy="3466964"/>
        </a:xfrm>
        <a:prstGeom prst="swooshArrow">
          <a:avLst>
            <a:gd name="adj1" fmla="val 25000"/>
            <a:gd name="adj2" fmla="val 25000"/>
          </a:avLst>
        </a:prstGeom>
        <a:solidFill>
          <a:schemeClr val="tx2">
            <a:lumMod val="20000"/>
            <a:lumOff val="80000"/>
          </a:schemeClr>
        </a:soli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CF065CA2-4153-406F-9243-4C0C5E3D2A9B}">
      <dsp:nvSpPr>
        <dsp:cNvPr id="0" name=""/>
        <dsp:cNvSpPr/>
      </dsp:nvSpPr>
      <dsp:spPr>
        <a:xfrm>
          <a:off x="3024336" y="3226860"/>
          <a:ext cx="176990" cy="176990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F41C594-4723-4F5D-B033-DED0ADF287E8}">
      <dsp:nvSpPr>
        <dsp:cNvPr id="0" name=""/>
        <dsp:cNvSpPr/>
      </dsp:nvSpPr>
      <dsp:spPr>
        <a:xfrm>
          <a:off x="933312" y="2382363"/>
          <a:ext cx="2163033" cy="7592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3783" tIns="0" rIns="0" bIns="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…different types of transmission and </a:t>
          </a:r>
          <a:br>
            <a:rPr lang="en-GB" sz="1400" kern="1200" dirty="0" smtClean="0"/>
          </a:br>
          <a:r>
            <a:rPr lang="en-GB" sz="1400" kern="1200" dirty="0" smtClean="0"/>
            <a:t>non-transmission services</a:t>
          </a:r>
          <a:endParaRPr lang="en-GB" sz="1400" kern="1200" dirty="0"/>
        </a:p>
      </dsp:txBody>
      <dsp:txXfrm>
        <a:off x="933312" y="2382363"/>
        <a:ext cx="2163033" cy="759272"/>
      </dsp:txXfrm>
    </dsp:sp>
    <dsp:sp modelId="{093BA0A9-07BC-458E-ACF0-A48C7D7BFFBC}">
      <dsp:nvSpPr>
        <dsp:cNvPr id="0" name=""/>
        <dsp:cNvSpPr/>
      </dsp:nvSpPr>
      <dsp:spPr>
        <a:xfrm>
          <a:off x="4644681" y="2427930"/>
          <a:ext cx="319943" cy="319943"/>
        </a:xfrm>
        <a:prstGeom prst="ellipse">
          <a:avLst/>
        </a:prstGeom>
        <a:gradFill rotWithShape="0">
          <a:gsLst>
            <a:gs pos="0">
              <a:schemeClr val="accent5">
                <a:hueOff val="858181"/>
                <a:satOff val="9260"/>
                <a:lumOff val="-5098"/>
                <a:alphaOff val="0"/>
                <a:shade val="51000"/>
                <a:satMod val="130000"/>
              </a:schemeClr>
            </a:gs>
            <a:gs pos="80000">
              <a:schemeClr val="accent5">
                <a:hueOff val="858181"/>
                <a:satOff val="9260"/>
                <a:lumOff val="-5098"/>
                <a:alphaOff val="0"/>
                <a:shade val="93000"/>
                <a:satMod val="130000"/>
              </a:schemeClr>
            </a:gs>
            <a:gs pos="100000">
              <a:schemeClr val="accent5">
                <a:hueOff val="858181"/>
                <a:satOff val="9260"/>
                <a:lumOff val="-509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1813DC0-4BC5-4EAE-A146-AE44D2B4CAB7}">
      <dsp:nvSpPr>
        <dsp:cNvPr id="0" name=""/>
        <dsp:cNvSpPr/>
      </dsp:nvSpPr>
      <dsp:spPr>
        <a:xfrm>
          <a:off x="2736302" y="1512241"/>
          <a:ext cx="2592295" cy="7261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9532" tIns="0" rIns="0" bIns="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…transmission and non-transmission tariffs corresponding to such services </a:t>
          </a:r>
          <a:endParaRPr lang="en-GB" sz="1400" kern="1200" dirty="0"/>
        </a:p>
      </dsp:txBody>
      <dsp:txXfrm>
        <a:off x="2736302" y="1512241"/>
        <a:ext cx="2592295" cy="726100"/>
      </dsp:txXfrm>
    </dsp:sp>
    <dsp:sp modelId="{72E77D69-5C08-4BA3-98C3-FAED48586739}">
      <dsp:nvSpPr>
        <dsp:cNvPr id="0" name=""/>
        <dsp:cNvSpPr/>
      </dsp:nvSpPr>
      <dsp:spPr>
        <a:xfrm>
          <a:off x="6270693" y="1302241"/>
          <a:ext cx="442475" cy="442475"/>
        </a:xfrm>
        <a:prstGeom prst="ellipse">
          <a:avLst/>
        </a:prstGeom>
        <a:gradFill rotWithShape="0">
          <a:gsLst>
            <a:gs pos="0">
              <a:schemeClr val="accent5">
                <a:hueOff val="1716362"/>
                <a:satOff val="18519"/>
                <a:lumOff val="-10197"/>
                <a:alphaOff val="0"/>
                <a:shade val="51000"/>
                <a:satMod val="130000"/>
              </a:schemeClr>
            </a:gs>
            <a:gs pos="80000">
              <a:schemeClr val="accent5">
                <a:hueOff val="1716362"/>
                <a:satOff val="18519"/>
                <a:lumOff val="-10197"/>
                <a:alphaOff val="0"/>
                <a:shade val="93000"/>
                <a:satMod val="130000"/>
              </a:schemeClr>
            </a:gs>
            <a:gs pos="100000">
              <a:schemeClr val="accent5">
                <a:hueOff val="1716362"/>
                <a:satOff val="18519"/>
                <a:lumOff val="-1019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219340A-F784-455D-AAC9-05561D5D9D22}">
      <dsp:nvSpPr>
        <dsp:cNvPr id="0" name=""/>
        <dsp:cNvSpPr/>
      </dsp:nvSpPr>
      <dsp:spPr>
        <a:xfrm>
          <a:off x="6336697" y="2094321"/>
          <a:ext cx="2456546" cy="9553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4458" tIns="0" rIns="0" bIns="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…how such transmission and non-transmission tariffs </a:t>
          </a:r>
          <a:br>
            <a:rPr lang="en-GB" sz="1400" kern="1200" dirty="0" smtClean="0"/>
          </a:br>
          <a:r>
            <a:rPr lang="en-GB" sz="1400" kern="1200" dirty="0" smtClean="0"/>
            <a:t>are set, have changed and may change</a:t>
          </a:r>
          <a:endParaRPr lang="en-GB" sz="1400" kern="1200" dirty="0"/>
        </a:p>
      </dsp:txBody>
      <dsp:txXfrm>
        <a:off x="6336697" y="2094321"/>
        <a:ext cx="2456546" cy="9553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fr-BE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8CFCF4F-E7B9-4B8E-ADF6-9028043023D1}" type="datetime1">
              <a:rPr lang="fr-FR"/>
              <a:pPr>
                <a:defRPr/>
              </a:pPr>
              <a:t>04/02/2016</a:t>
            </a:fld>
            <a:endParaRPr lang="fr-BE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fr-BE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4" y="9428583"/>
            <a:ext cx="2945659" cy="49633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79509CD-62CF-4D94-928B-D790620A6EA5}" type="slidenum">
              <a:rPr lang="fr-BE"/>
              <a:pPr>
                <a:defRPr/>
              </a:pPr>
              <a:t>‹#›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35116926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fr-BE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15DB1AA2-2630-437E-B348-6E2E9750D163}" type="datetime1">
              <a:rPr lang="fr-FR"/>
              <a:pPr>
                <a:defRPr/>
              </a:pPr>
              <a:t>04/02/2016</a:t>
            </a:fld>
            <a:endParaRPr lang="fr-BE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fr-BE" noProof="0" dirty="0" smtClean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9" y="4715153"/>
            <a:ext cx="5438140" cy="446698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BE" noProof="0" smtClean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fr-BE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4" y="9428583"/>
            <a:ext cx="2945659" cy="49633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B15D7753-1580-4264-89D1-13C02C8B185B}" type="slidenum">
              <a:rPr lang="fr-BE"/>
              <a:pPr>
                <a:defRPr/>
              </a:pPr>
              <a:t>‹#›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94234763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D9A69A-380F-42FF-8F19-6C441A89A4D9}" type="slidenum">
              <a:rPr lang="en-IE" smtClean="0"/>
              <a:t>2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5241670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5D7753-1580-4264-89D1-13C02C8B185B}" type="slidenum">
              <a:rPr lang="fr-BE" smtClean="0"/>
              <a:pPr>
                <a:defRPr/>
              </a:pPr>
              <a:t>14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7991108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5D7753-1580-4264-89D1-13C02C8B185B}" type="slidenum">
              <a:rPr lang="fr-BE" smtClean="0"/>
              <a:pPr>
                <a:defRPr/>
              </a:pPr>
              <a:t>15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52251938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5D7753-1580-4264-89D1-13C02C8B185B}" type="slidenum">
              <a:rPr lang="fr-BE" smtClean="0"/>
              <a:pPr>
                <a:defRPr/>
              </a:pPr>
              <a:t>16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522363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5D7753-1580-4264-89D1-13C02C8B185B}" type="slidenum">
              <a:rPr lang="fr-BE" smtClean="0"/>
              <a:pPr>
                <a:defRPr/>
              </a:pPr>
              <a:t>17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54691067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5D7753-1580-4264-89D1-13C02C8B185B}" type="slidenum">
              <a:rPr lang="fr-BE" smtClean="0"/>
              <a:pPr>
                <a:defRPr/>
              </a:pPr>
              <a:t>18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52707773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5D7753-1580-4264-89D1-13C02C8B185B}" type="slidenum">
              <a:rPr lang="fr-BE" smtClean="0"/>
              <a:pPr>
                <a:defRPr/>
              </a:pPr>
              <a:t>19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31324359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5D7753-1580-4264-89D1-13C02C8B185B}" type="slidenum">
              <a:rPr lang="fr-BE" smtClean="0"/>
              <a:pPr>
                <a:defRPr/>
              </a:pPr>
              <a:t>20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96946476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5D7753-1580-4264-89D1-13C02C8B185B}" type="slidenum">
              <a:rPr lang="fr-BE" smtClean="0"/>
              <a:pPr>
                <a:defRPr/>
              </a:pPr>
              <a:t>21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27243886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5D7753-1580-4264-89D1-13C02C8B185B}" type="slidenum">
              <a:rPr lang="fr-BE" smtClean="0"/>
              <a:pPr>
                <a:defRPr/>
              </a:pPr>
              <a:t>22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30043605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5D7753-1580-4264-89D1-13C02C8B185B}" type="slidenum">
              <a:rPr lang="fr-BE" smtClean="0"/>
              <a:pPr>
                <a:defRPr/>
              </a:pPr>
              <a:t>23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3743657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D9A69A-380F-42FF-8F19-6C441A89A4D9}" type="slidenum">
              <a:rPr lang="en-IE" smtClean="0"/>
              <a:t>5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5241670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5D7753-1580-4264-89D1-13C02C8B185B}" type="slidenum">
              <a:rPr lang="fr-BE" smtClean="0"/>
              <a:pPr>
                <a:defRPr/>
              </a:pPr>
              <a:t>24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963350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D9A69A-380F-42FF-8F19-6C441A89A4D9}" type="slidenum">
              <a:rPr lang="en-IE" smtClean="0"/>
              <a:t>6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5241670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5D7753-1580-4264-89D1-13C02C8B185B}" type="slidenum">
              <a:rPr lang="fr-BE" smtClean="0"/>
              <a:pPr>
                <a:defRPr/>
              </a:pPr>
              <a:t>8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9493867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5D7753-1580-4264-89D1-13C02C8B185B}" type="slidenum">
              <a:rPr lang="fr-BE" smtClean="0"/>
              <a:pPr>
                <a:defRPr/>
              </a:pPr>
              <a:t>9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6644481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5D7753-1580-4264-89D1-13C02C8B185B}" type="slidenum">
              <a:rPr lang="fr-BE" smtClean="0"/>
              <a:pPr>
                <a:defRPr/>
              </a:pPr>
              <a:t>10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0284372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5D7753-1580-4264-89D1-13C02C8B185B}" type="slidenum">
              <a:rPr lang="fr-BE" smtClean="0"/>
              <a:pPr>
                <a:defRPr/>
              </a:pPr>
              <a:t>11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6566729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5D7753-1580-4264-89D1-13C02C8B185B}" type="slidenum">
              <a:rPr lang="fr-BE" smtClean="0"/>
              <a:pPr>
                <a:defRPr/>
              </a:pPr>
              <a:t>12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6411588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5D7753-1580-4264-89D1-13C02C8B185B}" type="slidenum">
              <a:rPr lang="fr-BE" smtClean="0"/>
              <a:pPr>
                <a:defRPr/>
              </a:pPr>
              <a:t>13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8344560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 descr="l_entsog_ppt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4572"/>
            <a:ext cx="9235440" cy="6908109"/>
          </a:xfrm>
          <a:prstGeom prst="rect">
            <a:avLst/>
          </a:prstGeom>
        </p:spPr>
      </p:pic>
      <p:sp>
        <p:nvSpPr>
          <p:cNvPr id="13" name="Rechteck 12"/>
          <p:cNvSpPr/>
          <p:nvPr userDrawn="1"/>
        </p:nvSpPr>
        <p:spPr>
          <a:xfrm>
            <a:off x="1944000" y="2520000"/>
            <a:ext cx="7200000" cy="324000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6" name="Title 4"/>
          <p:cNvSpPr>
            <a:spLocks noGrp="1"/>
          </p:cNvSpPr>
          <p:nvPr>
            <p:ph type="ctrTitle" hasCustomPrompt="1"/>
          </p:nvPr>
        </p:nvSpPr>
        <p:spPr bwMode="auto">
          <a:xfrm>
            <a:off x="1944000" y="2637008"/>
            <a:ext cx="7200000" cy="864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algn="l">
              <a:defRPr b="1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sz="4400" noProof="0" dirty="0" smtClean="0">
                <a:solidFill>
                  <a:schemeClr val="tx1"/>
                </a:solidFill>
                <a:ea typeface="ＭＳ Ｐゴシック"/>
                <a:cs typeface="ＭＳ Ｐゴシック"/>
              </a:rPr>
              <a:t>Cover title</a:t>
            </a:r>
          </a:p>
        </p:txBody>
      </p:sp>
      <p:sp>
        <p:nvSpPr>
          <p:cNvPr id="7" name="Text Placeholder 17"/>
          <p:cNvSpPr>
            <a:spLocks noGrp="1"/>
          </p:cNvSpPr>
          <p:nvPr>
            <p:ph type="body" sz="quarter" idx="12" hasCustomPrompt="1"/>
          </p:nvPr>
        </p:nvSpPr>
        <p:spPr>
          <a:xfrm>
            <a:off x="1944000" y="4797152"/>
            <a:ext cx="4770169" cy="936104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18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GB" noProof="0" dirty="0" smtClean="0"/>
              <a:t>Name: ENTSOG representative</a:t>
            </a:r>
            <a:br>
              <a:rPr lang="en-GB" noProof="0" dirty="0" smtClean="0"/>
            </a:br>
            <a:r>
              <a:rPr lang="en-GB" noProof="0" dirty="0" smtClean="0"/>
              <a:t>Position: Adviser/EGM/President</a:t>
            </a:r>
            <a:endParaRPr lang="en-GB" noProof="0" dirty="0"/>
          </a:p>
        </p:txBody>
      </p:sp>
      <p:sp>
        <p:nvSpPr>
          <p:cNvPr id="8" name="Text Placeholder 19"/>
          <p:cNvSpPr>
            <a:spLocks noGrp="1"/>
          </p:cNvSpPr>
          <p:nvPr>
            <p:ph type="body" sz="quarter" idx="13" hasCustomPrompt="1"/>
          </p:nvPr>
        </p:nvSpPr>
        <p:spPr>
          <a:xfrm>
            <a:off x="1944000" y="3600000"/>
            <a:ext cx="6048672" cy="503733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GB" noProof="0" dirty="0" smtClean="0"/>
              <a:t>Cover subtitle</a:t>
            </a:r>
            <a:endParaRPr lang="en-GB" noProof="0" dirty="0"/>
          </a:p>
        </p:txBody>
      </p:sp>
      <p:sp>
        <p:nvSpPr>
          <p:cNvPr id="9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5940152" y="620688"/>
            <a:ext cx="2807568" cy="36006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1" baseline="0">
                <a:solidFill>
                  <a:srgbClr val="87888A"/>
                </a:solidFill>
              </a:defRPr>
            </a:lvl1pPr>
          </a:lstStyle>
          <a:p>
            <a:pPr lvl="0"/>
            <a:r>
              <a:rPr lang="en-GB" noProof="0" dirty="0" smtClean="0"/>
              <a:t>&lt;Place&gt; -- DD Month YYYY</a:t>
            </a:r>
            <a:endParaRPr lang="en-GB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of 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>
            <a:spLocks noGrp="1"/>
          </p:cNvSpPr>
          <p:nvPr>
            <p:ph type="title" hasCustomPrompt="1"/>
          </p:nvPr>
        </p:nvSpPr>
        <p:spPr>
          <a:xfrm>
            <a:off x="2267744" y="4149079"/>
            <a:ext cx="4680520" cy="432049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1200" b="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sz="1200" dirty="0" smtClean="0"/>
              <a:t>XY</a:t>
            </a:r>
            <a:br>
              <a:rPr lang="en-GB" sz="1200" dirty="0" smtClean="0"/>
            </a:br>
            <a:r>
              <a:rPr lang="en-GB" sz="1200" dirty="0" smtClean="0"/>
              <a:t>&lt;Position&gt;</a:t>
            </a:r>
            <a:endParaRPr lang="en-GB" noProof="0" dirty="0"/>
          </a:p>
        </p:txBody>
      </p:sp>
      <p:sp>
        <p:nvSpPr>
          <p:cNvPr id="5" name="Titre 1"/>
          <p:cNvSpPr txBox="1">
            <a:spLocks/>
          </p:cNvSpPr>
          <p:nvPr userDrawn="1"/>
        </p:nvSpPr>
        <p:spPr>
          <a:xfrm>
            <a:off x="468464" y="234888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dirty="0" smtClean="0"/>
              <a:t>Thank You for Your Attention</a:t>
            </a:r>
            <a:endParaRPr lang="en-GB" dirty="0"/>
          </a:p>
        </p:txBody>
      </p:sp>
      <p:sp>
        <p:nvSpPr>
          <p:cNvPr id="7" name="Titre 1"/>
          <p:cNvSpPr txBox="1">
            <a:spLocks/>
          </p:cNvSpPr>
          <p:nvPr userDrawn="1"/>
        </p:nvSpPr>
        <p:spPr>
          <a:xfrm>
            <a:off x="2267744" y="4581128"/>
            <a:ext cx="468052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en-GB" sz="1200" b="0" kern="1200" baseline="0" dirty="0" smtClean="0">
                <a:solidFill>
                  <a:srgbClr val="000000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  <a:t>ENTSOG -- European Network of Transmission System Operators for Gas</a:t>
            </a:r>
            <a:br>
              <a:rPr lang="en-GB" sz="1200" b="0" kern="1200" baseline="0" dirty="0" smtClean="0">
                <a:solidFill>
                  <a:srgbClr val="000000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</a:br>
            <a:r>
              <a:rPr lang="en-GB" sz="1200" b="0" kern="1200" baseline="0" dirty="0" smtClean="0">
                <a:solidFill>
                  <a:srgbClr val="000000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  <a:t>Avenue de Cortenbergh 100, B-1000 Brussels</a:t>
            </a:r>
            <a:endParaRPr lang="en-GB" sz="1200" b="0" kern="1200" baseline="0" dirty="0">
              <a:solidFill>
                <a:srgbClr val="000000"/>
              </a:solidFill>
              <a:latin typeface="Calibri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8" name="Titre 1"/>
          <p:cNvSpPr txBox="1">
            <a:spLocks/>
          </p:cNvSpPr>
          <p:nvPr userDrawn="1"/>
        </p:nvSpPr>
        <p:spPr>
          <a:xfrm>
            <a:off x="2267744" y="5193256"/>
            <a:ext cx="468052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en-GB" sz="1200" b="0" kern="1200" baseline="0" dirty="0" smtClean="0">
                <a:solidFill>
                  <a:srgbClr val="000000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  <a:t>EML:</a:t>
            </a:r>
          </a:p>
          <a:p>
            <a:pPr algn="l"/>
            <a:r>
              <a:rPr lang="de-DE" sz="1200" b="0" kern="1200" baseline="0" dirty="0" smtClean="0">
                <a:solidFill>
                  <a:srgbClr val="000000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  <a:t>WWW: </a:t>
            </a:r>
            <a:r>
              <a:rPr lang="de-DE" sz="1200" b="0" u="sng" kern="1200" baseline="0" dirty="0" smtClean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  <a:t>www.entsog.eu</a:t>
            </a:r>
            <a:endParaRPr lang="en-GB" sz="1200" b="0" u="sng" kern="1200" baseline="0" dirty="0">
              <a:solidFill>
                <a:schemeClr val="tx1"/>
              </a:solidFill>
              <a:latin typeface="Calibri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2743225" y="5185767"/>
            <a:ext cx="1152054" cy="2879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u="sng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GB" noProof="0" smtClean="0"/>
              <a:t>x.y@entsog.eu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9386659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1" descr="Fond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313" y="349250"/>
            <a:ext cx="5956300" cy="615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ENTSOG_LOGO_001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6038" y="6149975"/>
            <a:ext cx="1000125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 userDrawn="1"/>
        </p:nvSpPr>
        <p:spPr>
          <a:xfrm>
            <a:off x="4071938" y="6559550"/>
            <a:ext cx="857250" cy="1428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417514"/>
            <a:ext cx="8229600" cy="86834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rgbClr val="2A3F82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BE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1"/>
          </p:nvPr>
        </p:nvSpPr>
        <p:spPr>
          <a:xfrm>
            <a:off x="500063" y="1500174"/>
            <a:ext cx="8143903" cy="4500595"/>
          </a:xfrm>
          <a:prstGeom prst="rect">
            <a:avLst/>
          </a:prstGeom>
        </p:spPr>
        <p:txBody>
          <a:bodyPr/>
          <a:lstStyle>
            <a:lvl1pPr>
              <a:buNone/>
              <a:defRPr lang="fr-BE" sz="2200" smtClean="0">
                <a:solidFill>
                  <a:schemeClr val="tx1"/>
                </a:solidFill>
                <a:ea typeface="ＭＳ Ｐゴシック"/>
              </a:defRPr>
            </a:lvl1pPr>
            <a:lvl2pPr>
              <a:buNone/>
              <a:defRPr lang="fr-BE" sz="2000" smtClean="0">
                <a:solidFill>
                  <a:schemeClr val="tx1"/>
                </a:solidFill>
                <a:ea typeface="ＭＳ Ｐゴシック"/>
              </a:defRPr>
            </a:lvl2pPr>
            <a:lvl3pPr>
              <a:buFont typeface="Courier New" pitchFamily="49" charset="0"/>
              <a:buNone/>
              <a:defRPr lang="fr-BE" dirty="0" smtClean="0">
                <a:solidFill>
                  <a:schemeClr val="tx1"/>
                </a:solidFill>
                <a:ea typeface="ＭＳ Ｐゴシック"/>
              </a:defRPr>
            </a:lvl3pPr>
            <a:lvl4pPr>
              <a:defRPr sz="1800">
                <a:solidFill>
                  <a:srgbClr val="666666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800">
                <a:solidFill>
                  <a:srgbClr val="66666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 dirty="0" smtClean="0"/>
          </a:p>
        </p:txBody>
      </p:sp>
    </p:spTree>
    <p:extLst>
      <p:ext uri="{BB962C8B-B14F-4D97-AF65-F5344CB8AC3E}">
        <p14:creationId xmlns:p14="http://schemas.microsoft.com/office/powerpoint/2010/main" val="34487761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 descr="l_entsog_ppt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4572"/>
            <a:ext cx="9235440" cy="6908109"/>
          </a:xfrm>
          <a:prstGeom prst="rect">
            <a:avLst/>
          </a:prstGeom>
        </p:spPr>
      </p:pic>
      <p:sp>
        <p:nvSpPr>
          <p:cNvPr id="13" name="Rechteck 12"/>
          <p:cNvSpPr/>
          <p:nvPr userDrawn="1"/>
        </p:nvSpPr>
        <p:spPr>
          <a:xfrm>
            <a:off x="1944000" y="2520000"/>
            <a:ext cx="7200000" cy="324000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6" name="Title 4"/>
          <p:cNvSpPr>
            <a:spLocks noGrp="1"/>
          </p:cNvSpPr>
          <p:nvPr>
            <p:ph type="ctrTitle" hasCustomPrompt="1"/>
          </p:nvPr>
        </p:nvSpPr>
        <p:spPr bwMode="auto">
          <a:xfrm>
            <a:off x="1944000" y="2637008"/>
            <a:ext cx="7200000" cy="864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algn="l">
              <a:defRPr b="1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sz="4400" noProof="0" dirty="0" smtClean="0">
                <a:solidFill>
                  <a:schemeClr val="tx1"/>
                </a:solidFill>
                <a:ea typeface="ＭＳ Ｐゴシック"/>
                <a:cs typeface="ＭＳ Ｐゴシック"/>
              </a:rPr>
              <a:t>Cover title</a:t>
            </a:r>
          </a:p>
        </p:txBody>
      </p:sp>
      <p:sp>
        <p:nvSpPr>
          <p:cNvPr id="7" name="Text Placeholder 17"/>
          <p:cNvSpPr>
            <a:spLocks noGrp="1"/>
          </p:cNvSpPr>
          <p:nvPr>
            <p:ph type="body" sz="quarter" idx="12" hasCustomPrompt="1"/>
          </p:nvPr>
        </p:nvSpPr>
        <p:spPr>
          <a:xfrm>
            <a:off x="1944000" y="4797152"/>
            <a:ext cx="4770169" cy="936104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18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GB" noProof="0" dirty="0" smtClean="0"/>
              <a:t>Name: ENTSOG representative</a:t>
            </a:r>
            <a:br>
              <a:rPr lang="en-GB" noProof="0" dirty="0" smtClean="0"/>
            </a:br>
            <a:r>
              <a:rPr lang="en-GB" noProof="0" dirty="0" smtClean="0"/>
              <a:t>Position: Adviser/EGM/President</a:t>
            </a:r>
            <a:endParaRPr lang="en-GB" noProof="0" dirty="0"/>
          </a:p>
        </p:txBody>
      </p:sp>
      <p:sp>
        <p:nvSpPr>
          <p:cNvPr id="8" name="Text Placeholder 19"/>
          <p:cNvSpPr>
            <a:spLocks noGrp="1"/>
          </p:cNvSpPr>
          <p:nvPr>
            <p:ph type="body" sz="quarter" idx="13" hasCustomPrompt="1"/>
          </p:nvPr>
        </p:nvSpPr>
        <p:spPr>
          <a:xfrm>
            <a:off x="1944000" y="3600000"/>
            <a:ext cx="6048672" cy="503733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GB" noProof="0" dirty="0" smtClean="0"/>
              <a:t>Cover subtitle</a:t>
            </a:r>
            <a:endParaRPr lang="en-GB" noProof="0" dirty="0"/>
          </a:p>
        </p:txBody>
      </p:sp>
      <p:sp>
        <p:nvSpPr>
          <p:cNvPr id="9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5940152" y="620688"/>
            <a:ext cx="2807568" cy="36006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1" baseline="0">
                <a:solidFill>
                  <a:srgbClr val="87888A"/>
                </a:solidFill>
              </a:defRPr>
            </a:lvl1pPr>
          </a:lstStyle>
          <a:p>
            <a:pPr lvl="0"/>
            <a:r>
              <a:rPr lang="en-GB" noProof="0" dirty="0" smtClean="0"/>
              <a:t>&lt;Place&gt; -- DD Month YYYY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1727992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ur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861663451"/>
              </p:ext>
            </p:extLst>
          </p:nvPr>
        </p:nvGraphicFramePr>
        <p:xfrm>
          <a:off x="395536" y="1052736"/>
          <a:ext cx="7488832" cy="51125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2802"/>
                <a:gridCol w="458742"/>
                <a:gridCol w="458742"/>
                <a:gridCol w="458742"/>
                <a:gridCol w="1094372"/>
                <a:gridCol w="1094372"/>
                <a:gridCol w="1851060"/>
              </a:tblGrid>
              <a:tr h="597546">
                <a:tc>
                  <a:txBody>
                    <a:bodyPr/>
                    <a:lstStyle/>
                    <a:p>
                      <a:r>
                        <a:rPr lang="en-GB" sz="1600" b="1" i="1" noProof="0" dirty="0" smtClean="0">
                          <a:solidFill>
                            <a:srgbClr val="1F4484"/>
                          </a:solidFill>
                        </a:rPr>
                        <a:t>ENTSOG</a:t>
                      </a:r>
                      <a:r>
                        <a:rPr lang="en-GB" sz="1600" b="1" i="1" baseline="0" noProof="0" dirty="0" smtClean="0">
                          <a:solidFill>
                            <a:srgbClr val="1F4484"/>
                          </a:solidFill>
                        </a:rPr>
                        <a:t> </a:t>
                      </a:r>
                      <a:r>
                        <a:rPr lang="en-GB" sz="1600" b="1" i="1" noProof="0" dirty="0" smtClean="0">
                          <a:solidFill>
                            <a:srgbClr val="1F4484"/>
                          </a:solidFill>
                        </a:rPr>
                        <a:t>Colour chart</a:t>
                      </a:r>
                      <a:endParaRPr lang="en-GB" sz="16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40414" marB="4041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i="1" noProof="0" dirty="0" smtClean="0">
                          <a:solidFill>
                            <a:srgbClr val="1F4484"/>
                          </a:solidFill>
                        </a:rPr>
                        <a:t>R</a:t>
                      </a:r>
                      <a:endParaRPr lang="en-GB" sz="16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40414" marB="4041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i="1" noProof="0" dirty="0" smtClean="0">
                          <a:solidFill>
                            <a:srgbClr val="1F4484"/>
                          </a:solidFill>
                        </a:rPr>
                        <a:t>G</a:t>
                      </a:r>
                      <a:endParaRPr lang="en-GB" sz="16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40414" marB="4041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i="1" noProof="0" dirty="0" smtClean="0">
                          <a:solidFill>
                            <a:srgbClr val="1F4484"/>
                          </a:solidFill>
                        </a:rPr>
                        <a:t>B</a:t>
                      </a:r>
                      <a:endParaRPr lang="en-GB" sz="16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40414" marB="4041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noProof="0" dirty="0" smtClean="0">
                          <a:solidFill>
                            <a:srgbClr val="1F4484"/>
                          </a:solidFill>
                        </a:rPr>
                        <a:t>CMYK</a:t>
                      </a:r>
                      <a:endParaRPr lang="en-GB" sz="16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40414" marB="4041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40414" marB="4041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1" noProof="0" dirty="0" smtClean="0">
                          <a:solidFill>
                            <a:srgbClr val="1F4484"/>
                          </a:solidFill>
                        </a:rPr>
                        <a:t>used in (eg. NeMo)</a:t>
                      </a:r>
                      <a:endParaRPr lang="en-GB" sz="16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40414" marB="4041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96305"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Dark Grey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128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130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133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0/0/0/60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28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(NP)</a:t>
                      </a:r>
                      <a:endParaRPr lang="en-GB" sz="12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Grey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25/20/20/0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Light Grey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14/10/11/0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r>
                        <a:rPr lang="de-DE" sz="1200" b="1" baseline="0" noProof="0" dirty="0" smtClean="0">
                          <a:solidFill>
                            <a:srgbClr val="D9D9D9"/>
                          </a:solidFill>
                        </a:rPr>
                        <a:t>Grey</a:t>
                      </a:r>
                      <a:endParaRPr lang="en-GB" sz="12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baseline="0" noProof="0" dirty="0" smtClean="0">
                          <a:solidFill>
                            <a:srgbClr val="D9D9D9"/>
                          </a:solidFill>
                        </a:rPr>
                        <a:t>234</a:t>
                      </a:r>
                      <a:endParaRPr lang="en-GB" sz="12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baseline="0" noProof="0" dirty="0" smtClean="0">
                          <a:solidFill>
                            <a:srgbClr val="D9D9D9"/>
                          </a:solidFill>
                        </a:rPr>
                        <a:t>231</a:t>
                      </a:r>
                      <a:endParaRPr lang="en-GB" sz="12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baseline="0" noProof="0" dirty="0" smtClean="0">
                          <a:solidFill>
                            <a:srgbClr val="D9D9D9"/>
                          </a:solidFill>
                        </a:rPr>
                        <a:t>222</a:t>
                      </a:r>
                      <a:endParaRPr lang="en-GB" sz="12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7/6/11/0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7D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2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Dark Blue (ENTSOG)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31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68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132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99/84/18/6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48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</a:t>
                      </a:r>
                      <a:r>
                        <a:rPr lang="de-DE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 (LNG)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Blue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156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216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D9D9D9"/>
                          </a:solidFill>
                        </a:rPr>
                        <a:t>75/23/0/0</a:t>
                      </a:r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39C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2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Blue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62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108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164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82/57/12/1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E6CA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Middle Blue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107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149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199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0/34/4/0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5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Light Blue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177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199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225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29/14/3/0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1C7E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Bluish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217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233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247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13/3/0/0</a:t>
                      </a:r>
                      <a:endParaRPr lang="en-GB" sz="12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9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2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Green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130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152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36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54/25/100/5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2982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(Libya)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Green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128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195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66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D9D9D9"/>
                          </a:solidFill>
                        </a:rPr>
                        <a:t>55/0/100/0</a:t>
                      </a:r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C34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2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Middle Green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159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186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43/10/100/0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FBA2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(Algeria)</a:t>
                      </a:r>
                      <a:r>
                        <a:rPr lang="de-DE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Green (ENTSOG)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193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213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55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29/1/96/0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1D53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Greenish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205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228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174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D9D9D9"/>
                          </a:solidFill>
                        </a:rPr>
                        <a:t>21/0/40/0</a:t>
                      </a:r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DE4A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2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Light</a:t>
                      </a:r>
                      <a:r>
                        <a:rPr lang="de-DE" sz="1200" b="1" baseline="0" noProof="0" dirty="0" smtClean="0">
                          <a:solidFill>
                            <a:srgbClr val="1F4484"/>
                          </a:solidFill>
                        </a:rPr>
                        <a:t> Purple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141</a:t>
                      </a:r>
                      <a:endParaRPr lang="en-GB" sz="1200" b="1" kern="120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117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171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49/58/7/0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75A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(UGS)</a:t>
                      </a:r>
                      <a:endParaRPr lang="en-GB" sz="12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Pink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204</a:t>
                      </a:r>
                      <a:endParaRPr lang="en-GB" sz="1200" b="1" kern="1200" baseline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72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152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D9D9D9"/>
                          </a:solidFill>
                        </a:rPr>
                        <a:t>17/86/1/0</a:t>
                      </a:r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48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2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Red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232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38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44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2/98/93/0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26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(Russia)</a:t>
                      </a:r>
                      <a:endParaRPr lang="en-GB" sz="12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Orange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235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122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59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4/64/87/0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7A3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(Caspia)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Orange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249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180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41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D9D9D9"/>
                          </a:solidFill>
                        </a:rPr>
                        <a:t>1/32/94/0</a:t>
                      </a:r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B42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2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Yellow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242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202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6/18/100/0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CA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(Norway)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Yellow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248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234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D9D9D9"/>
                          </a:solidFill>
                        </a:rPr>
                        <a:t>5/1/90/0</a:t>
                      </a:r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EA3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2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Light Yellow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251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247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194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D9D9D9"/>
                          </a:solidFill>
                        </a:rPr>
                        <a:t>2/0/30/0</a:t>
                      </a:r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F7C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2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99209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611560" y="612000"/>
            <a:ext cx="6732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6507659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l_entsog_ppt4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1780032"/>
            <a:ext cx="7973568" cy="5077968"/>
          </a:xfrm>
          <a:prstGeom prst="rect">
            <a:avLst/>
          </a:prstGeom>
        </p:spPr>
      </p:pic>
      <p:sp>
        <p:nvSpPr>
          <p:cNvPr id="4" name="Rechteck 3"/>
          <p:cNvSpPr/>
          <p:nvPr userDrawn="1"/>
        </p:nvSpPr>
        <p:spPr>
          <a:xfrm>
            <a:off x="1944000" y="2564904"/>
            <a:ext cx="7200000" cy="2591928"/>
          </a:xfrm>
          <a:prstGeom prst="rect">
            <a:avLst/>
          </a:prstGeom>
          <a:solidFill>
            <a:schemeClr val="accent3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000" y="6336000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7" name="Titre 1"/>
          <p:cNvSpPr>
            <a:spLocks noGrp="1"/>
          </p:cNvSpPr>
          <p:nvPr>
            <p:ph type="title" hasCustomPrompt="1"/>
          </p:nvPr>
        </p:nvSpPr>
        <p:spPr>
          <a:xfrm>
            <a:off x="2124648" y="3501008"/>
            <a:ext cx="7019352" cy="540000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 smtClean="0"/>
              <a:t>Chapter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4959758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: Shift+Alt+right Ar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610442" y="1244704"/>
            <a:ext cx="8280920" cy="433000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 lang="en-GB" sz="2200" b="1" i="1" kern="100" noProof="0" smtClean="0">
                <a:solidFill>
                  <a:srgbClr val="000000"/>
                </a:solidFill>
                <a:latin typeface="+mn-lt"/>
                <a:sym typeface="Wingdings" pitchFamily="2" charset="2"/>
              </a:defRPr>
            </a:lvl1pPr>
            <a:lvl2pPr marL="171450" indent="-171450">
              <a:spcBef>
                <a:spcPts val="60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</a:defRPr>
            </a:lvl2pPr>
            <a:lvl3pPr marL="400050" indent="-171450">
              <a:spcBef>
                <a:spcPts val="300"/>
              </a:spcBef>
              <a:buClr>
                <a:schemeClr val="accent3"/>
              </a:buClr>
              <a:buFont typeface="Wingdings" pitchFamily="2" charset="2"/>
              <a:buChar char="§"/>
              <a:defRPr sz="1800" baseline="0">
                <a:solidFill>
                  <a:srgbClr val="000000"/>
                </a:solidFill>
              </a:defRPr>
            </a:lvl3pPr>
            <a:lvl4pPr marL="628650" indent="-171450">
              <a:spcBef>
                <a:spcPts val="300"/>
              </a:spcBef>
              <a:buClr>
                <a:schemeClr val="accent3"/>
              </a:buClr>
              <a:buFont typeface="Courier New" pitchFamily="49" charset="0"/>
              <a:buChar char="o"/>
              <a:defRPr sz="1600">
                <a:solidFill>
                  <a:srgbClr val="000000"/>
                </a:solidFill>
              </a:defRPr>
            </a:lvl4pPr>
            <a:lvl5pPr marL="857250" indent="-171450">
              <a:spcBef>
                <a:spcPts val="300"/>
              </a:spcBef>
              <a:buClr>
                <a:schemeClr val="accent3"/>
              </a:buClr>
              <a:buFont typeface="Arial" pitchFamily="34" charset="0"/>
              <a:buChar char="-"/>
              <a:defRPr sz="1600">
                <a:solidFill>
                  <a:srgbClr val="000000"/>
                </a:solidFill>
              </a:defRPr>
            </a:lvl5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/>
            </a:pPr>
            <a:r>
              <a:rPr lang="en-GB" b="1" i="1" kern="100" noProof="0" dirty="0" smtClean="0">
                <a:solidFill>
                  <a:srgbClr val="000000"/>
                </a:solidFill>
                <a:latin typeface="+mj-lt"/>
              </a:rPr>
              <a:t>Diff. bullet levels with: Shift + Alt + </a:t>
            </a:r>
            <a:r>
              <a:rPr lang="en-GB" b="1" i="1" kern="100" noProof="0" dirty="0" err="1" smtClean="0">
                <a:solidFill>
                  <a:srgbClr val="000000"/>
                </a:solidFill>
                <a:latin typeface="+mj-lt"/>
              </a:rPr>
              <a:t>rightArrow</a:t>
            </a:r>
            <a:endParaRPr lang="en-GB" noProof="0" dirty="0" smtClean="0"/>
          </a:p>
          <a:p>
            <a:pPr lvl="1"/>
            <a:r>
              <a:rPr lang="de-DE" noProof="0" dirty="0" smtClean="0"/>
              <a:t>Second level (Calibri, 18, black)</a:t>
            </a:r>
            <a:endParaRPr lang="en-GB" noProof="0" dirty="0" smtClean="0"/>
          </a:p>
          <a:p>
            <a:pPr lvl="2"/>
            <a:r>
              <a:rPr lang="en-GB" noProof="0" dirty="0" smtClean="0"/>
              <a:t>Third level (Calibri, 18, black)</a:t>
            </a:r>
          </a:p>
          <a:p>
            <a:pPr lvl="3"/>
            <a:r>
              <a:rPr lang="en-GB" noProof="0" dirty="0" smtClean="0"/>
              <a:t>Fourth level (Calibri, 16, black)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0"/>
            <a:endParaRPr lang="en-GB" noProof="0" dirty="0" smtClean="0"/>
          </a:p>
        </p:txBody>
      </p:sp>
      <p:sp>
        <p:nvSpPr>
          <p:cNvPr id="10" name="Titre 1"/>
          <p:cNvSpPr>
            <a:spLocks noGrp="1"/>
          </p:cNvSpPr>
          <p:nvPr>
            <p:ph type="title" hasCustomPrompt="1"/>
          </p:nvPr>
        </p:nvSpPr>
        <p:spPr>
          <a:xfrm>
            <a:off x="612480" y="604709"/>
            <a:ext cx="6695824" cy="540000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660924" y="5718725"/>
            <a:ext cx="8168079" cy="374571"/>
          </a:xfrm>
          <a:prstGeom prst="roundRect">
            <a:avLst/>
          </a:prstGeom>
          <a:noFill/>
          <a:ln w="50800" cap="rnd" cmpd="sng">
            <a:solidFill>
              <a:srgbClr val="B1C7E1"/>
            </a:solidFill>
            <a:prstDash val="solid"/>
            <a:miter lim="800000"/>
            <a:headEnd/>
            <a:tailEnd/>
          </a:ln>
          <a:scene3d>
            <a:camera prst="orthographicFront"/>
            <a:lightRig rig="threePt" dir="t">
              <a:rot lat="0" lon="0" rev="6600000"/>
            </a:lightRig>
          </a:scene3d>
          <a:sp3d>
            <a:bevelT/>
          </a:sp3d>
        </p:spPr>
        <p:txBody>
          <a:bodyPr>
            <a:spAutoFit/>
          </a:bodyPr>
          <a:lstStyle>
            <a:lvl1pPr marL="0" indent="0" algn="ctr">
              <a:buFontTx/>
              <a:buNone/>
              <a:defRPr lang="en-GB" sz="1600" i="1" dirty="0">
                <a:solidFill>
                  <a:schemeClr val="tx1"/>
                </a:solidFill>
                <a:ea typeface="+mn-ea"/>
                <a:cs typeface="Arial" pitchFamily="34" charset="0"/>
              </a:defRPr>
            </a:lvl1pPr>
          </a:lstStyle>
          <a:p>
            <a:pPr lvl="0" algn="ctr">
              <a:spcBef>
                <a:spcPct val="0"/>
              </a:spcBef>
            </a:pPr>
            <a:r>
              <a:rPr lang="en-GB" sz="1600" i="1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&lt;…&gt; (Calibri, Italic, 16, black, </a:t>
            </a:r>
            <a:r>
              <a:rPr lang="en-GB" sz="1600" i="1" dirty="0" err="1" smtClean="0">
                <a:solidFill>
                  <a:srgbClr val="000000"/>
                </a:solidFill>
                <a:latin typeface="+mn-lt"/>
                <a:cs typeface="Arial" pitchFamily="34" charset="0"/>
              </a:rPr>
              <a:t>center</a:t>
            </a:r>
            <a:r>
              <a:rPr lang="en-GB" sz="1600" i="1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7293340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: Tabul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610492" y="604709"/>
            <a:ext cx="64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658936" y="5718725"/>
            <a:ext cx="8168079" cy="374571"/>
          </a:xfrm>
          <a:prstGeom prst="roundRect">
            <a:avLst/>
          </a:prstGeom>
          <a:noFill/>
          <a:ln w="50800" cmpd="sng">
            <a:solidFill>
              <a:srgbClr val="B1C7E1"/>
            </a:solidFill>
            <a:prstDash val="solid"/>
            <a:miter lim="800000"/>
            <a:headEnd/>
            <a:tailEnd/>
          </a:ln>
          <a:scene3d>
            <a:camera prst="orthographicFront"/>
            <a:lightRig rig="threePt" dir="t">
              <a:rot lat="0" lon="0" rev="6600000"/>
            </a:lightRig>
          </a:scene3d>
          <a:sp3d>
            <a:bevelT/>
          </a:sp3d>
        </p:spPr>
        <p:txBody>
          <a:bodyPr>
            <a:spAutoFit/>
          </a:bodyPr>
          <a:lstStyle>
            <a:lvl1pPr marL="0" indent="0" algn="ctr">
              <a:buFontTx/>
              <a:buNone/>
              <a:defRPr lang="en-GB" sz="1600" i="1" dirty="0">
                <a:solidFill>
                  <a:schemeClr val="tx1"/>
                </a:solidFill>
                <a:ea typeface="+mn-ea"/>
                <a:cs typeface="Arial" pitchFamily="34" charset="0"/>
              </a:defRPr>
            </a:lvl1pPr>
          </a:lstStyle>
          <a:p>
            <a:pPr lvl="0" algn="ctr">
              <a:spcBef>
                <a:spcPct val="0"/>
              </a:spcBef>
            </a:pPr>
            <a:r>
              <a:rPr lang="en-GB" sz="1600" i="1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&lt;…&gt; (Calibri, Italic, 16, black, </a:t>
            </a:r>
            <a:r>
              <a:rPr lang="en-GB" sz="1600" i="1" dirty="0" err="1" smtClean="0">
                <a:solidFill>
                  <a:srgbClr val="000000"/>
                </a:solidFill>
                <a:latin typeface="+mn-lt"/>
                <a:cs typeface="Arial" pitchFamily="34" charset="0"/>
              </a:rPr>
              <a:t>center</a:t>
            </a:r>
            <a:r>
              <a:rPr lang="en-GB" sz="1600" i="1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)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608454" y="1758285"/>
            <a:ext cx="8280920" cy="3816424"/>
          </a:xfrm>
          <a:prstGeom prst="rect">
            <a:avLst/>
          </a:prstGeom>
        </p:spPr>
        <p:txBody>
          <a:bodyPr/>
          <a:lstStyle>
            <a:lvl1pPr marL="171450" indent="-171450">
              <a:spcBef>
                <a:spcPts val="60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  <a:sym typeface="Wingdings" pitchFamily="2" charset="2"/>
              </a:defRPr>
            </a:lvl1pPr>
            <a:lvl2pPr marL="400050" indent="-171450">
              <a:spcBef>
                <a:spcPts val="300"/>
              </a:spcBef>
              <a:buClr>
                <a:schemeClr val="accent3"/>
              </a:buClr>
              <a:buFont typeface="Wingdings" pitchFamily="2" charset="2"/>
              <a:buChar char="§"/>
              <a:defRPr sz="1800" baseline="0">
                <a:solidFill>
                  <a:srgbClr val="000000"/>
                </a:solidFill>
              </a:defRPr>
            </a:lvl2pPr>
            <a:lvl3pPr marL="628650" indent="-171450">
              <a:spcBef>
                <a:spcPts val="300"/>
              </a:spcBef>
              <a:buClr>
                <a:schemeClr val="accent3"/>
              </a:buClr>
              <a:buFont typeface="Courier New" pitchFamily="49" charset="0"/>
              <a:buChar char="o"/>
              <a:defRPr sz="1600" baseline="0">
                <a:solidFill>
                  <a:srgbClr val="000000"/>
                </a:solidFill>
              </a:defRPr>
            </a:lvl3pPr>
            <a:lvl4pPr marL="857250" indent="-171450">
              <a:spcBef>
                <a:spcPts val="300"/>
              </a:spcBef>
              <a:buClr>
                <a:schemeClr val="accent3"/>
              </a:buClr>
              <a:defRPr sz="1600"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GB" noProof="0" dirty="0" smtClean="0"/>
              <a:t>Diff. bullet levels with “tabulator”</a:t>
            </a:r>
          </a:p>
          <a:p>
            <a:pPr lvl="1"/>
            <a:r>
              <a:rPr lang="en-GB" noProof="0" dirty="0" smtClean="0"/>
              <a:t>Third level (Calibri, 18, black)</a:t>
            </a:r>
          </a:p>
          <a:p>
            <a:pPr lvl="2"/>
            <a:r>
              <a:rPr lang="en-GB" noProof="0" dirty="0" smtClean="0"/>
              <a:t>Fourth level (Calibri, 16, black)</a:t>
            </a:r>
          </a:p>
          <a:p>
            <a:pPr lvl="3"/>
            <a:r>
              <a:rPr lang="en-GB" noProof="0" dirty="0" smtClean="0"/>
              <a:t>Fifth level</a:t>
            </a:r>
          </a:p>
        </p:txBody>
      </p:sp>
      <p:sp>
        <p:nvSpPr>
          <p:cNvPr id="15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611311" y="1245582"/>
            <a:ext cx="8281169" cy="440695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First Level 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</p:spTree>
    <p:extLst>
      <p:ext uri="{BB962C8B-B14F-4D97-AF65-F5344CB8AC3E}">
        <p14:creationId xmlns:p14="http://schemas.microsoft.com/office/powerpoint/2010/main" val="19521738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Chart: Tabul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613598" y="590665"/>
            <a:ext cx="64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5088438" y="2032273"/>
            <a:ext cx="3816424" cy="420503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en-GB" sz="2200" b="1" i="1" u="none" strike="noStrike" kern="1200" baseline="0" noProof="0">
                <a:solidFill>
                  <a:prstClr val="black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Click icon to add chart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611560" y="2032272"/>
            <a:ext cx="4417762" cy="4205039"/>
          </a:xfrm>
          <a:prstGeom prst="rect">
            <a:avLst/>
          </a:prstGeom>
        </p:spPr>
        <p:txBody>
          <a:bodyPr/>
          <a:lstStyle>
            <a:lvl1pPr marL="171450" indent="-171450">
              <a:spcBef>
                <a:spcPts val="60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</a:defRPr>
            </a:lvl1pPr>
            <a:lvl2pPr marL="400050" indent="-171450">
              <a:spcBef>
                <a:spcPts val="300"/>
              </a:spcBef>
              <a:buClr>
                <a:schemeClr val="accent3"/>
              </a:buClr>
              <a:buFont typeface="Wingdings" pitchFamily="2" charset="2"/>
              <a:buChar char="§"/>
              <a:defRPr lang="en-US" sz="1800" kern="1200" baseline="0" dirty="0" smtClean="0">
                <a:solidFill>
                  <a:srgbClr val="000000"/>
                </a:solidFill>
                <a:latin typeface="+mn-lt"/>
                <a:ea typeface="ＭＳ Ｐゴシック" pitchFamily="-111" charset="-128"/>
                <a:cs typeface="ＭＳ Ｐゴシック"/>
              </a:defRPr>
            </a:lvl2pPr>
            <a:lvl3pPr marL="628650" indent="-171450">
              <a:spcBef>
                <a:spcPts val="300"/>
              </a:spcBef>
              <a:buClr>
                <a:schemeClr val="accent3"/>
              </a:buClr>
              <a:buFont typeface="Courier New" pitchFamily="49" charset="0"/>
              <a:buChar char="o"/>
              <a:defRPr sz="1600" baseline="0">
                <a:solidFill>
                  <a:srgbClr val="000000"/>
                </a:solidFill>
              </a:defRPr>
            </a:lvl3pPr>
            <a:lvl4pPr marL="857250" indent="-171450">
              <a:spcBef>
                <a:spcPts val="300"/>
              </a:spcBef>
              <a:buClr>
                <a:schemeClr val="accent3"/>
              </a:buClr>
              <a:defRPr sz="1600"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Diff. bullet levels with “tabulator”</a:t>
            </a:r>
          </a:p>
          <a:p>
            <a:pPr lvl="1"/>
            <a:r>
              <a:rPr lang="en-US" dirty="0" smtClean="0"/>
              <a:t>Third level (Calibri, 18, black)</a:t>
            </a:r>
          </a:p>
          <a:p>
            <a:pPr lvl="2"/>
            <a:r>
              <a:rPr lang="en-US" dirty="0" smtClean="0"/>
              <a:t>Fourth level (Calibri, 16, black)</a:t>
            </a:r>
          </a:p>
          <a:p>
            <a:pPr lvl="3"/>
            <a:r>
              <a:rPr lang="en-US" dirty="0" smtClean="0"/>
              <a:t>Fifth level</a:t>
            </a:r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614417" y="1231538"/>
            <a:ext cx="4417895" cy="728727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First Level 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088439" y="1221135"/>
            <a:ext cx="3816424" cy="7287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Chart Title </a:t>
            </a:r>
            <a:br>
              <a:rPr lang="en-GB" b="1" i="1" kern="100" dirty="0" smtClean="0">
                <a:solidFill>
                  <a:srgbClr val="000000"/>
                </a:solidFill>
                <a:latin typeface="+mj-lt"/>
              </a:rPr>
            </a:b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</p:spTree>
    <p:extLst>
      <p:ext uri="{BB962C8B-B14F-4D97-AF65-F5344CB8AC3E}">
        <p14:creationId xmlns:p14="http://schemas.microsoft.com/office/powerpoint/2010/main" val="29124799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1"/>
          <p:cNvSpPr>
            <a:spLocks noGrp="1"/>
          </p:cNvSpPr>
          <p:nvPr>
            <p:ph type="title" hasCustomPrompt="1"/>
          </p:nvPr>
        </p:nvSpPr>
        <p:spPr>
          <a:xfrm>
            <a:off x="610740" y="590665"/>
            <a:ext cx="64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5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611559" y="2032273"/>
            <a:ext cx="8280920" cy="420503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en-GB" sz="2200" b="1" i="1" u="none" strike="noStrike" kern="1200" baseline="0" noProof="0">
                <a:solidFill>
                  <a:prstClr val="black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Click icon to add chart</a:t>
            </a:r>
            <a:endParaRPr lang="en-GB" dirty="0"/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611560" y="1221135"/>
            <a:ext cx="8280920" cy="7287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Chart Title 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</p:spTree>
    <p:extLst>
      <p:ext uri="{BB962C8B-B14F-4D97-AF65-F5344CB8AC3E}">
        <p14:creationId xmlns:p14="http://schemas.microsoft.com/office/powerpoint/2010/main" val="18987995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ur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912130545"/>
              </p:ext>
            </p:extLst>
          </p:nvPr>
        </p:nvGraphicFramePr>
        <p:xfrm>
          <a:off x="395536" y="1052736"/>
          <a:ext cx="7488832" cy="51125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2802"/>
                <a:gridCol w="458742"/>
                <a:gridCol w="458742"/>
                <a:gridCol w="458742"/>
                <a:gridCol w="1094372"/>
                <a:gridCol w="1094372"/>
                <a:gridCol w="1851060"/>
              </a:tblGrid>
              <a:tr h="597546">
                <a:tc>
                  <a:txBody>
                    <a:bodyPr/>
                    <a:lstStyle/>
                    <a:p>
                      <a:r>
                        <a:rPr lang="en-GB" sz="1600" b="1" i="1" noProof="0" dirty="0" smtClean="0">
                          <a:solidFill>
                            <a:srgbClr val="1F4484"/>
                          </a:solidFill>
                        </a:rPr>
                        <a:t>ENTSOG</a:t>
                      </a:r>
                      <a:r>
                        <a:rPr lang="en-GB" sz="1600" b="1" i="1" baseline="0" noProof="0" dirty="0" smtClean="0">
                          <a:solidFill>
                            <a:srgbClr val="1F4484"/>
                          </a:solidFill>
                        </a:rPr>
                        <a:t> </a:t>
                      </a:r>
                      <a:r>
                        <a:rPr lang="en-GB" sz="1600" b="1" i="1" noProof="0" dirty="0" smtClean="0">
                          <a:solidFill>
                            <a:srgbClr val="1F4484"/>
                          </a:solidFill>
                        </a:rPr>
                        <a:t>Colour chart</a:t>
                      </a:r>
                      <a:endParaRPr lang="en-GB" sz="16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40414" marB="4041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i="1" noProof="0" dirty="0" smtClean="0">
                          <a:solidFill>
                            <a:srgbClr val="1F4484"/>
                          </a:solidFill>
                        </a:rPr>
                        <a:t>R</a:t>
                      </a:r>
                      <a:endParaRPr lang="en-GB" sz="16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40414" marB="4041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i="1" noProof="0" dirty="0" smtClean="0">
                          <a:solidFill>
                            <a:srgbClr val="1F4484"/>
                          </a:solidFill>
                        </a:rPr>
                        <a:t>G</a:t>
                      </a:r>
                      <a:endParaRPr lang="en-GB" sz="16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40414" marB="4041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i="1" noProof="0" dirty="0" smtClean="0">
                          <a:solidFill>
                            <a:srgbClr val="1F4484"/>
                          </a:solidFill>
                        </a:rPr>
                        <a:t>B</a:t>
                      </a:r>
                      <a:endParaRPr lang="en-GB" sz="16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40414" marB="4041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noProof="0" dirty="0" smtClean="0">
                          <a:solidFill>
                            <a:srgbClr val="1F4484"/>
                          </a:solidFill>
                        </a:rPr>
                        <a:t>CMYK</a:t>
                      </a:r>
                      <a:endParaRPr lang="en-GB" sz="16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40414" marB="4041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40414" marB="4041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1" noProof="0" dirty="0" smtClean="0">
                          <a:solidFill>
                            <a:srgbClr val="1F4484"/>
                          </a:solidFill>
                        </a:rPr>
                        <a:t>used in (eg. NeMo)</a:t>
                      </a:r>
                      <a:endParaRPr lang="en-GB" sz="16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40414" marB="4041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96305"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Dark Grey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128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130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133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0/0/0/60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28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(NP)</a:t>
                      </a:r>
                      <a:endParaRPr lang="en-GB" sz="12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Grey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25/20/20/0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Light Grey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14/10/11/0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r>
                        <a:rPr lang="de-DE" sz="1200" b="1" baseline="0" noProof="0" dirty="0" smtClean="0">
                          <a:solidFill>
                            <a:srgbClr val="D9D9D9"/>
                          </a:solidFill>
                        </a:rPr>
                        <a:t>Grey</a:t>
                      </a:r>
                      <a:endParaRPr lang="en-GB" sz="12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baseline="0" noProof="0" dirty="0" smtClean="0">
                          <a:solidFill>
                            <a:srgbClr val="D9D9D9"/>
                          </a:solidFill>
                        </a:rPr>
                        <a:t>234</a:t>
                      </a:r>
                      <a:endParaRPr lang="en-GB" sz="12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baseline="0" noProof="0" dirty="0" smtClean="0">
                          <a:solidFill>
                            <a:srgbClr val="D9D9D9"/>
                          </a:solidFill>
                        </a:rPr>
                        <a:t>231</a:t>
                      </a:r>
                      <a:endParaRPr lang="en-GB" sz="12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baseline="0" noProof="0" dirty="0" smtClean="0">
                          <a:solidFill>
                            <a:srgbClr val="D9D9D9"/>
                          </a:solidFill>
                        </a:rPr>
                        <a:t>222</a:t>
                      </a:r>
                      <a:endParaRPr lang="en-GB" sz="12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7/6/11/0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7D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2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Dark Blue (ENTSOG)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31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68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132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99/84/18/6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48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</a:t>
                      </a:r>
                      <a:r>
                        <a:rPr lang="de-DE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 (LNG)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Blue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156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216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D9D9D9"/>
                          </a:solidFill>
                        </a:rPr>
                        <a:t>75/23/0/0</a:t>
                      </a:r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39C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2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Blue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62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108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164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82/57/12/1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E6CA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Middle Blue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107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149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199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0/34/4/0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5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Light Blue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177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199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225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29/14/3/0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1C7E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Bluish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217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233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247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13/3/0/0</a:t>
                      </a:r>
                      <a:endParaRPr lang="en-GB" sz="12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9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2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Green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130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152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36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54/25/100/5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2982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(Libya)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Green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128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195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66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D9D9D9"/>
                          </a:solidFill>
                        </a:rPr>
                        <a:t>55/0/100/0</a:t>
                      </a:r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C34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2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Middle Green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159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186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43/10/100/0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FBA2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(Algeria)</a:t>
                      </a:r>
                      <a:r>
                        <a:rPr lang="de-DE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Green (ENTSOG)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193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213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55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29/1/96/0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1D53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Greenish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205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228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174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D9D9D9"/>
                          </a:solidFill>
                        </a:rPr>
                        <a:t>21/0/40/0</a:t>
                      </a:r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DE4A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2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Light</a:t>
                      </a:r>
                      <a:r>
                        <a:rPr lang="de-DE" sz="1200" b="1" baseline="0" noProof="0" dirty="0" smtClean="0">
                          <a:solidFill>
                            <a:srgbClr val="1F4484"/>
                          </a:solidFill>
                        </a:rPr>
                        <a:t> Purple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141</a:t>
                      </a:r>
                      <a:endParaRPr lang="en-GB" sz="1200" b="1" kern="120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117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171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49/58/7/0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75A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(UGS)</a:t>
                      </a:r>
                      <a:endParaRPr lang="en-GB" sz="12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Pink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204</a:t>
                      </a:r>
                      <a:endParaRPr lang="en-GB" sz="1200" b="1" kern="1200" baseline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72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152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D9D9D9"/>
                          </a:solidFill>
                        </a:rPr>
                        <a:t>17/86/1/0</a:t>
                      </a:r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48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2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Red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232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38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44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2/98/93/0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26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(Russia)</a:t>
                      </a:r>
                      <a:endParaRPr lang="en-GB" sz="12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Orange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235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122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59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4/64/87/0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7A3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(Caspia)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Orange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249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180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41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D9D9D9"/>
                          </a:solidFill>
                        </a:rPr>
                        <a:t>1/32/94/0</a:t>
                      </a:r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B42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2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Yellow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242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202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6/18/100/0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CA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(Norway)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Yellow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248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234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D9D9D9"/>
                          </a:solidFill>
                        </a:rPr>
                        <a:t>5/1/90/0</a:t>
                      </a:r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EA3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2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Light Yellow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251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247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194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D9D9D9"/>
                          </a:solidFill>
                        </a:rPr>
                        <a:t>2/0/30/0</a:t>
                      </a:r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F7C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2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re 1"/>
          <p:cNvSpPr>
            <a:spLocks noGrp="1"/>
          </p:cNvSpPr>
          <p:nvPr>
            <p:ph type="title" hasCustomPrompt="1"/>
          </p:nvPr>
        </p:nvSpPr>
        <p:spPr>
          <a:xfrm>
            <a:off x="601216" y="595424"/>
            <a:ext cx="64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sp>
        <p:nvSpPr>
          <p:cNvPr id="15" name="Espace réservé du numéro de diapositive 5"/>
          <p:cNvSpPr>
            <a:spLocks noGrp="1"/>
          </p:cNvSpPr>
          <p:nvPr>
            <p:ph type="sldNum" sz="quarter" idx="13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3" name="Table Placeholder 2"/>
          <p:cNvSpPr>
            <a:spLocks noGrp="1"/>
          </p:cNvSpPr>
          <p:nvPr>
            <p:ph type="tbl" sz="quarter" idx="14"/>
          </p:nvPr>
        </p:nvSpPr>
        <p:spPr>
          <a:xfrm>
            <a:off x="611560" y="1316952"/>
            <a:ext cx="8280920" cy="506437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</a:lstStyle>
          <a:p>
            <a:r>
              <a:rPr lang="en-US" dirty="0" smtClean="0"/>
              <a:t>Click icon to add table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86547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of 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>
            <a:spLocks noGrp="1"/>
          </p:cNvSpPr>
          <p:nvPr>
            <p:ph type="title" hasCustomPrompt="1"/>
          </p:nvPr>
        </p:nvSpPr>
        <p:spPr>
          <a:xfrm>
            <a:off x="2267744" y="4149079"/>
            <a:ext cx="4680520" cy="432049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1200" b="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sz="1200" dirty="0" smtClean="0"/>
              <a:t>XY</a:t>
            </a:r>
            <a:br>
              <a:rPr lang="en-GB" sz="1200" dirty="0" smtClean="0"/>
            </a:br>
            <a:r>
              <a:rPr lang="en-GB" sz="1200" dirty="0" smtClean="0"/>
              <a:t>&lt;Position&gt;</a:t>
            </a:r>
            <a:endParaRPr lang="en-GB" noProof="0" dirty="0"/>
          </a:p>
        </p:txBody>
      </p:sp>
      <p:sp>
        <p:nvSpPr>
          <p:cNvPr id="5" name="Titre 1"/>
          <p:cNvSpPr txBox="1">
            <a:spLocks/>
          </p:cNvSpPr>
          <p:nvPr userDrawn="1"/>
        </p:nvSpPr>
        <p:spPr>
          <a:xfrm>
            <a:off x="468464" y="234888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dirty="0" smtClean="0">
                <a:solidFill>
                  <a:srgbClr val="1F4484"/>
                </a:solidFill>
              </a:rPr>
              <a:t>Thank You for Your Attention</a:t>
            </a:r>
            <a:endParaRPr lang="en-GB" dirty="0">
              <a:solidFill>
                <a:srgbClr val="1F4484"/>
              </a:solidFill>
            </a:endParaRPr>
          </a:p>
        </p:txBody>
      </p:sp>
      <p:sp>
        <p:nvSpPr>
          <p:cNvPr id="7" name="Titre 1"/>
          <p:cNvSpPr txBox="1">
            <a:spLocks/>
          </p:cNvSpPr>
          <p:nvPr userDrawn="1"/>
        </p:nvSpPr>
        <p:spPr>
          <a:xfrm>
            <a:off x="2267744" y="4581128"/>
            <a:ext cx="468052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en-GB" sz="1200" b="0" dirty="0" smtClean="0">
                <a:solidFill>
                  <a:srgbClr val="000000"/>
                </a:solidFill>
              </a:rPr>
              <a:t>ENTSOG -- European Network of Transmission System Operators for Gas</a:t>
            </a:r>
            <a:br>
              <a:rPr lang="en-GB" sz="1200" b="0" dirty="0" smtClean="0">
                <a:solidFill>
                  <a:srgbClr val="000000"/>
                </a:solidFill>
              </a:rPr>
            </a:br>
            <a:r>
              <a:rPr lang="en-GB" sz="1200" b="0" dirty="0" smtClean="0">
                <a:solidFill>
                  <a:srgbClr val="000000"/>
                </a:solidFill>
              </a:rPr>
              <a:t>Avenue de Cortenbergh 100, B-1000 Brussels</a:t>
            </a:r>
            <a:endParaRPr lang="en-GB" sz="1200" b="0" dirty="0">
              <a:solidFill>
                <a:srgbClr val="000000"/>
              </a:solidFill>
            </a:endParaRPr>
          </a:p>
        </p:txBody>
      </p:sp>
      <p:sp>
        <p:nvSpPr>
          <p:cNvPr id="8" name="Titre 1"/>
          <p:cNvSpPr txBox="1">
            <a:spLocks/>
          </p:cNvSpPr>
          <p:nvPr userDrawn="1"/>
        </p:nvSpPr>
        <p:spPr>
          <a:xfrm>
            <a:off x="2267744" y="5193256"/>
            <a:ext cx="468052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en-GB" sz="1200" b="0" dirty="0" smtClean="0">
                <a:solidFill>
                  <a:srgbClr val="000000"/>
                </a:solidFill>
              </a:rPr>
              <a:t>EML:</a:t>
            </a:r>
          </a:p>
          <a:p>
            <a:pPr algn="l"/>
            <a:r>
              <a:rPr lang="de-DE" sz="1200" b="0" dirty="0" smtClean="0">
                <a:solidFill>
                  <a:srgbClr val="000000"/>
                </a:solidFill>
              </a:rPr>
              <a:t>WWW: </a:t>
            </a:r>
            <a:r>
              <a:rPr lang="de-DE" sz="1200" b="0" u="sng" dirty="0" smtClean="0">
                <a:solidFill>
                  <a:srgbClr val="1F4484"/>
                </a:solidFill>
              </a:rPr>
              <a:t>www.entsog.eu</a:t>
            </a:r>
            <a:endParaRPr lang="en-GB" sz="1200" b="0" u="sng" dirty="0">
              <a:solidFill>
                <a:srgbClr val="1F4484"/>
              </a:solidFill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2743225" y="5185767"/>
            <a:ext cx="1152054" cy="2879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u="sng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GB" noProof="0" smtClean="0"/>
              <a:t>x.y@entsog.eu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6678407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1" descr="Fond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313" y="349250"/>
            <a:ext cx="5956300" cy="615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ENTSOG_LOGO_001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6038" y="6149975"/>
            <a:ext cx="1000125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 userDrawn="1"/>
        </p:nvSpPr>
        <p:spPr>
          <a:xfrm>
            <a:off x="4071938" y="6559550"/>
            <a:ext cx="857250" cy="1428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417514"/>
            <a:ext cx="8229600" cy="86834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rgbClr val="2A3F82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BE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1"/>
          </p:nvPr>
        </p:nvSpPr>
        <p:spPr>
          <a:xfrm>
            <a:off x="500063" y="1500174"/>
            <a:ext cx="8143903" cy="4500595"/>
          </a:xfrm>
          <a:prstGeom prst="rect">
            <a:avLst/>
          </a:prstGeom>
        </p:spPr>
        <p:txBody>
          <a:bodyPr/>
          <a:lstStyle>
            <a:lvl1pPr>
              <a:buNone/>
              <a:defRPr lang="fr-BE" sz="2200" smtClean="0">
                <a:solidFill>
                  <a:schemeClr val="tx1"/>
                </a:solidFill>
                <a:ea typeface="ＭＳ Ｐゴシック"/>
              </a:defRPr>
            </a:lvl1pPr>
            <a:lvl2pPr>
              <a:buNone/>
              <a:defRPr lang="fr-BE" sz="2000" smtClean="0">
                <a:solidFill>
                  <a:schemeClr val="tx1"/>
                </a:solidFill>
                <a:ea typeface="ＭＳ Ｐゴシック"/>
              </a:defRPr>
            </a:lvl2pPr>
            <a:lvl3pPr>
              <a:buFont typeface="Courier New" pitchFamily="49" charset="0"/>
              <a:buNone/>
              <a:defRPr lang="fr-BE" dirty="0" smtClean="0">
                <a:solidFill>
                  <a:schemeClr val="tx1"/>
                </a:solidFill>
                <a:ea typeface="ＭＳ Ｐゴシック"/>
              </a:defRPr>
            </a:lvl3pPr>
            <a:lvl4pPr>
              <a:defRPr sz="1800">
                <a:solidFill>
                  <a:srgbClr val="666666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800">
                <a:solidFill>
                  <a:srgbClr val="66666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 dirty="0" smtClean="0"/>
          </a:p>
        </p:txBody>
      </p:sp>
    </p:spTree>
    <p:extLst>
      <p:ext uri="{BB962C8B-B14F-4D97-AF65-F5344CB8AC3E}">
        <p14:creationId xmlns:p14="http://schemas.microsoft.com/office/powerpoint/2010/main" val="317749162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1" descr="Fond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3" y="0"/>
            <a:ext cx="91217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530479"/>
            <a:ext cx="7772400" cy="147002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600" b="1" i="0" baseline="0">
                <a:solidFill>
                  <a:srgbClr val="2A3F82"/>
                </a:solidFill>
                <a:latin typeface="Calibri" pitchFamily="34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BE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4533920"/>
            <a:ext cx="6400800" cy="118109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100" baseline="0">
                <a:solidFill>
                  <a:srgbClr val="666666"/>
                </a:solidFill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Cliquez pour modifier le style des sous-titres du masque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0220280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1" descr="Fond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313" y="349250"/>
            <a:ext cx="5956300" cy="615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ENTSOG_LOGO_001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6038" y="6149975"/>
            <a:ext cx="1000125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 userDrawn="1"/>
        </p:nvSpPr>
        <p:spPr>
          <a:xfrm>
            <a:off x="4071938" y="6559550"/>
            <a:ext cx="857250" cy="1428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417514"/>
            <a:ext cx="8229600" cy="86834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rgbClr val="2A3F82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BE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1"/>
          </p:nvPr>
        </p:nvSpPr>
        <p:spPr>
          <a:xfrm>
            <a:off x="500063" y="1500174"/>
            <a:ext cx="8143903" cy="4500595"/>
          </a:xfrm>
          <a:prstGeom prst="rect">
            <a:avLst/>
          </a:prstGeom>
        </p:spPr>
        <p:txBody>
          <a:bodyPr/>
          <a:lstStyle>
            <a:lvl1pPr>
              <a:buNone/>
              <a:defRPr lang="fr-BE" sz="2200" smtClean="0">
                <a:solidFill>
                  <a:schemeClr val="tx1"/>
                </a:solidFill>
                <a:ea typeface="ＭＳ Ｐゴシック"/>
              </a:defRPr>
            </a:lvl1pPr>
            <a:lvl2pPr>
              <a:buNone/>
              <a:defRPr lang="fr-BE" sz="2000" smtClean="0">
                <a:solidFill>
                  <a:schemeClr val="tx1"/>
                </a:solidFill>
                <a:ea typeface="ＭＳ Ｐゴシック"/>
              </a:defRPr>
            </a:lvl2pPr>
            <a:lvl3pPr>
              <a:buFont typeface="Courier New" pitchFamily="49" charset="0"/>
              <a:buNone/>
              <a:defRPr lang="fr-BE" dirty="0" smtClean="0">
                <a:solidFill>
                  <a:schemeClr val="tx1"/>
                </a:solidFill>
                <a:ea typeface="ＭＳ Ｐゴシック"/>
              </a:defRPr>
            </a:lvl3pPr>
            <a:lvl4pPr>
              <a:defRPr sz="1800">
                <a:solidFill>
                  <a:srgbClr val="666666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800">
                <a:solidFill>
                  <a:srgbClr val="66666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 dirty="0" smtClean="0"/>
          </a:p>
        </p:txBody>
      </p:sp>
    </p:spTree>
    <p:extLst>
      <p:ext uri="{BB962C8B-B14F-4D97-AF65-F5344CB8AC3E}">
        <p14:creationId xmlns:p14="http://schemas.microsoft.com/office/powerpoint/2010/main" val="19919675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1" descr="Fond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313" y="349250"/>
            <a:ext cx="5956300" cy="615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2"/>
          <p:cNvGrpSpPr>
            <a:grpSpLocks/>
          </p:cNvGrpSpPr>
          <p:nvPr userDrawn="1"/>
        </p:nvGrpSpPr>
        <p:grpSpPr bwMode="auto">
          <a:xfrm>
            <a:off x="3929063" y="6091238"/>
            <a:ext cx="1000125" cy="758825"/>
            <a:chOff x="4143372" y="6072206"/>
            <a:chExt cx="1000132" cy="758272"/>
          </a:xfrm>
        </p:grpSpPr>
        <p:pic>
          <p:nvPicPr>
            <p:cNvPr id="7" name="Picture 2" descr="ENTSOG_LOGO_001.pn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43372" y="6072206"/>
              <a:ext cx="1000125" cy="571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Box 7"/>
            <p:cNvSpPr txBox="1">
              <a:spLocks noChangeArrowheads="1"/>
            </p:cNvSpPr>
            <p:nvPr userDrawn="1"/>
          </p:nvSpPr>
          <p:spPr bwMode="auto">
            <a:xfrm>
              <a:off x="4364036" y="6460860"/>
              <a:ext cx="779468" cy="3696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dirty="0" smtClean="0">
                <a:solidFill>
                  <a:prstClr val="black"/>
                </a:solidFill>
              </a:endParaRPr>
            </a:p>
          </p:txBody>
        </p:sp>
      </p:grpSp>
      <p:sp>
        <p:nvSpPr>
          <p:cNvPr id="4" name="Chart Placeholder 3"/>
          <p:cNvSpPr>
            <a:spLocks noGrp="1"/>
          </p:cNvSpPr>
          <p:nvPr>
            <p:ph type="chart" sz="quarter" idx="10"/>
          </p:nvPr>
        </p:nvSpPr>
        <p:spPr>
          <a:xfrm>
            <a:off x="500034" y="1571612"/>
            <a:ext cx="8215370" cy="4214826"/>
          </a:xfrm>
          <a:prstGeom prst="rect">
            <a:avLst/>
          </a:prstGeom>
        </p:spPr>
        <p:txBody>
          <a:bodyPr/>
          <a:lstStyle/>
          <a:p>
            <a:pPr lvl="0"/>
            <a:endParaRPr lang="en-GB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sz="3200" b="1" i="0" baseline="0">
                <a:solidFill>
                  <a:srgbClr val="2A3F82"/>
                </a:solidFill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AC9F5EDE-CFCF-41B7-AC37-4846F15E22BD}" type="slidenum">
              <a:rPr lang="fr-BE"/>
              <a:pPr>
                <a:defRPr/>
              </a:pPr>
              <a:t>‹#›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36336443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1" descr="Fond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313" y="349250"/>
            <a:ext cx="5956300" cy="615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2"/>
          <p:cNvGrpSpPr>
            <a:grpSpLocks/>
          </p:cNvGrpSpPr>
          <p:nvPr userDrawn="1"/>
        </p:nvGrpSpPr>
        <p:grpSpPr bwMode="auto">
          <a:xfrm>
            <a:off x="4000500" y="6170613"/>
            <a:ext cx="1087438" cy="571500"/>
            <a:chOff x="4000496" y="6171190"/>
            <a:chExt cx="1087445" cy="571500"/>
          </a:xfrm>
        </p:grpSpPr>
        <p:pic>
          <p:nvPicPr>
            <p:cNvPr id="5" name="Picture 2" descr="ENTSOG_LOGO_001.pn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00496" y="6171190"/>
              <a:ext cx="1000125" cy="571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5"/>
            <p:cNvSpPr/>
            <p:nvPr userDrawn="1"/>
          </p:nvSpPr>
          <p:spPr>
            <a:xfrm>
              <a:off x="4230685" y="6576002"/>
              <a:ext cx="857256" cy="1428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sz="3200" b="1">
                <a:solidFill>
                  <a:srgbClr val="2A3F8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0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9F237826-063E-48F6-A2E1-A927115DD3EE}" type="slidenum">
              <a:rPr lang="fr-BE"/>
              <a:pPr>
                <a:defRPr/>
              </a:pPr>
              <a:t>‹#›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15172592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1" descr="Fond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313" y="349250"/>
            <a:ext cx="5956300" cy="615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2"/>
          <p:cNvGrpSpPr>
            <a:grpSpLocks/>
          </p:cNvGrpSpPr>
          <p:nvPr userDrawn="1"/>
        </p:nvGrpSpPr>
        <p:grpSpPr bwMode="auto">
          <a:xfrm>
            <a:off x="4143375" y="6170613"/>
            <a:ext cx="1071563" cy="571500"/>
            <a:chOff x="4143372" y="6171190"/>
            <a:chExt cx="1071570" cy="571500"/>
          </a:xfrm>
        </p:grpSpPr>
        <p:pic>
          <p:nvPicPr>
            <p:cNvPr id="8" name="Picture 2" descr="ENTSOG_LOGO_001.pn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43372" y="6171190"/>
              <a:ext cx="1000125" cy="571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Rectangle 8"/>
            <p:cNvSpPr/>
            <p:nvPr userDrawn="1"/>
          </p:nvSpPr>
          <p:spPr>
            <a:xfrm>
              <a:off x="4357686" y="6576002"/>
              <a:ext cx="857256" cy="1428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00063" y="2071688"/>
            <a:ext cx="4000500" cy="3571875"/>
          </a:xfrm>
          <a:prstGeom prst="rect">
            <a:avLst/>
          </a:prstGeom>
        </p:spPr>
        <p:txBody>
          <a:bodyPr/>
          <a:lstStyle>
            <a:lvl1pPr>
              <a:defRPr sz="2000" baseline="0">
                <a:latin typeface="Calibri" pitchFamily="34" charset="0"/>
              </a:defRPr>
            </a:lvl1pPr>
            <a:lvl2pPr>
              <a:defRPr sz="1800" baseline="0">
                <a:latin typeface="Calibri" pitchFamily="34" charset="0"/>
              </a:defRPr>
            </a:lvl2pPr>
            <a:lvl3pPr>
              <a:defRPr sz="1800" baseline="0">
                <a:latin typeface="Calibri" pitchFamily="34" charset="0"/>
              </a:defRPr>
            </a:lvl3pPr>
            <a:lvl4pPr>
              <a:defRPr sz="1800" baseline="0">
                <a:latin typeface="Calibri" pitchFamily="34" charset="0"/>
              </a:defRPr>
            </a:lvl4pPr>
            <a:lvl5pPr>
              <a:defRPr sz="1800" baseline="0"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Chart Placeholder 5"/>
          <p:cNvSpPr>
            <a:spLocks noGrp="1"/>
          </p:cNvSpPr>
          <p:nvPr>
            <p:ph type="chart" sz="quarter" idx="11"/>
          </p:nvPr>
        </p:nvSpPr>
        <p:spPr>
          <a:xfrm>
            <a:off x="4714875" y="2071688"/>
            <a:ext cx="4143375" cy="3571875"/>
          </a:xfrm>
          <a:prstGeom prst="rect">
            <a:avLst/>
          </a:prstGeom>
        </p:spPr>
        <p:txBody>
          <a:bodyPr/>
          <a:lstStyle/>
          <a:p>
            <a:pPr lvl="0"/>
            <a:endParaRPr lang="en-GB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sz="3200" b="1" i="0" baseline="0">
                <a:solidFill>
                  <a:srgbClr val="2A3F82"/>
                </a:solidFill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097895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0"/>
          </p:nvPr>
        </p:nvSpPr>
        <p:spPr>
          <a:xfrm>
            <a:off x="928688" y="1928813"/>
            <a:ext cx="2571750" cy="3929062"/>
          </a:xfrm>
          <a:prstGeom prst="rect">
            <a:avLst/>
          </a:prstGeo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6" name="Table Placeholder 5"/>
          <p:cNvSpPr>
            <a:spLocks noGrp="1"/>
          </p:cNvSpPr>
          <p:nvPr>
            <p:ph type="tbl" sz="quarter" idx="11"/>
          </p:nvPr>
        </p:nvSpPr>
        <p:spPr>
          <a:xfrm>
            <a:off x="3857624" y="2000250"/>
            <a:ext cx="4500589" cy="1643064"/>
          </a:xfrm>
          <a:prstGeom prst="rect">
            <a:avLst/>
          </a:prstGeo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3857625" y="3857625"/>
            <a:ext cx="4572000" cy="20002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10425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5500" y="-12700"/>
            <a:ext cx="8229600" cy="8255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5500" y="1181100"/>
            <a:ext cx="8229600" cy="48942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xfrm>
            <a:off x="3203575" y="6169025"/>
            <a:ext cx="3960813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1"/>
          </p:nvPr>
        </p:nvSpPr>
        <p:spPr>
          <a:xfrm>
            <a:off x="825500" y="61690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150813" y="6408738"/>
            <a:ext cx="339725" cy="2444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65543-6F17-4F27-8504-43CFB5EF940C}" type="slidenum">
              <a:rPr lang="en-US">
                <a:solidFill>
                  <a:prstClr val="black"/>
                </a:solidFill>
                <a:latin typeface="Arial" charset="0"/>
                <a:cs typeface="Arial" charset="0"/>
              </a:rPr>
              <a:pPr>
                <a:defRPr/>
              </a:pPr>
              <a:t>‹#›</a:t>
            </a:fld>
            <a:endParaRPr lang="en-US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3263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611560" y="612000"/>
            <a:ext cx="6732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55" y="0"/>
            <a:ext cx="9098089" cy="6858000"/>
          </a:xfrm>
          <a:prstGeom prst="rect">
            <a:avLst/>
          </a:prstGeom>
        </p:spPr>
      </p:pic>
      <p:sp>
        <p:nvSpPr>
          <p:cNvPr id="6" name="Title 4"/>
          <p:cNvSpPr>
            <a:spLocks noGrp="1"/>
          </p:cNvSpPr>
          <p:nvPr>
            <p:ph type="ctrTitle" hasCustomPrompt="1"/>
          </p:nvPr>
        </p:nvSpPr>
        <p:spPr bwMode="auto">
          <a:xfrm>
            <a:off x="611560" y="2530800"/>
            <a:ext cx="7929618" cy="85725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>
              <a:defRPr b="1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sz="4400" noProof="0" smtClean="0">
                <a:solidFill>
                  <a:schemeClr val="tx1"/>
                </a:solidFill>
                <a:ea typeface="ＭＳ Ｐゴシック"/>
                <a:cs typeface="ＭＳ Ｐゴシック"/>
              </a:rPr>
              <a:t>Cover title</a:t>
            </a:r>
          </a:p>
        </p:txBody>
      </p:sp>
      <p:sp>
        <p:nvSpPr>
          <p:cNvPr id="7" name="Text Placeholder 17"/>
          <p:cNvSpPr>
            <a:spLocks noGrp="1"/>
          </p:cNvSpPr>
          <p:nvPr>
            <p:ph type="body" sz="quarter" idx="12" hasCustomPrompt="1"/>
          </p:nvPr>
        </p:nvSpPr>
        <p:spPr>
          <a:xfrm>
            <a:off x="2178095" y="4941168"/>
            <a:ext cx="4770169" cy="936104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4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GB" noProof="0" smtClean="0"/>
              <a:t>Name: ENTSOG representative</a:t>
            </a:r>
            <a:br>
              <a:rPr lang="en-GB" noProof="0" smtClean="0"/>
            </a:br>
            <a:r>
              <a:rPr lang="en-GB" noProof="0" smtClean="0"/>
              <a:t>Position: Adviser/EGM/President</a:t>
            </a:r>
            <a:endParaRPr lang="en-GB" noProof="0"/>
          </a:p>
        </p:txBody>
      </p:sp>
      <p:sp>
        <p:nvSpPr>
          <p:cNvPr id="8" name="Text Placeholder 19"/>
          <p:cNvSpPr>
            <a:spLocks noGrp="1"/>
          </p:cNvSpPr>
          <p:nvPr>
            <p:ph type="body" sz="quarter" idx="13" hasCustomPrompt="1"/>
          </p:nvPr>
        </p:nvSpPr>
        <p:spPr>
          <a:xfrm>
            <a:off x="1259632" y="3789363"/>
            <a:ext cx="6768752" cy="503733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800" b="1">
                <a:solidFill>
                  <a:schemeClr val="accent3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GB" noProof="0" dirty="0" smtClean="0"/>
              <a:t>Cover subtitle</a:t>
            </a:r>
            <a:endParaRPr lang="en-GB" noProof="0" dirty="0"/>
          </a:p>
        </p:txBody>
      </p:sp>
      <p:sp>
        <p:nvSpPr>
          <p:cNvPr id="9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3166492" y="6237289"/>
            <a:ext cx="2807568" cy="36006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1" baseline="0">
                <a:solidFill>
                  <a:srgbClr val="87888A"/>
                </a:solidFill>
              </a:defRPr>
            </a:lvl1pPr>
          </a:lstStyle>
          <a:p>
            <a:pPr lvl="0"/>
            <a:r>
              <a:rPr lang="en-GB" noProof="0" smtClean="0"/>
              <a:t>&lt;Place&gt; -- DD Month YYYY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40931113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l_entsog_ppt4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1780032"/>
            <a:ext cx="7973568" cy="5077968"/>
          </a:xfrm>
          <a:prstGeom prst="rect">
            <a:avLst/>
          </a:prstGeom>
        </p:spPr>
      </p:pic>
      <p:sp>
        <p:nvSpPr>
          <p:cNvPr id="4" name="Rechteck 3"/>
          <p:cNvSpPr/>
          <p:nvPr userDrawn="1"/>
        </p:nvSpPr>
        <p:spPr>
          <a:xfrm>
            <a:off x="1944000" y="2564904"/>
            <a:ext cx="7200000" cy="2591928"/>
          </a:xfrm>
          <a:prstGeom prst="rect">
            <a:avLst/>
          </a:prstGeom>
          <a:solidFill>
            <a:schemeClr val="accent3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000" y="6336000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sp>
        <p:nvSpPr>
          <p:cNvPr id="7" name="Titre 1"/>
          <p:cNvSpPr>
            <a:spLocks noGrp="1"/>
          </p:cNvSpPr>
          <p:nvPr>
            <p:ph type="title" hasCustomPrompt="1"/>
          </p:nvPr>
        </p:nvSpPr>
        <p:spPr>
          <a:xfrm>
            <a:off x="2124648" y="3501008"/>
            <a:ext cx="7019352" cy="540000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 smtClean="0"/>
              <a:t>Chapter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41392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: Shift+Alt+right Ar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610442" y="1244704"/>
            <a:ext cx="8280920" cy="433000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 lang="en-GB" sz="2200" b="1" i="1" kern="100" noProof="0" smtClean="0">
                <a:solidFill>
                  <a:srgbClr val="000000"/>
                </a:solidFill>
                <a:latin typeface="+mn-lt"/>
                <a:sym typeface="Wingdings" pitchFamily="2" charset="2"/>
              </a:defRPr>
            </a:lvl1pPr>
            <a:lvl2pPr marL="171450" indent="-171450">
              <a:spcBef>
                <a:spcPts val="60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</a:defRPr>
            </a:lvl2pPr>
            <a:lvl3pPr marL="400050" indent="-171450">
              <a:spcBef>
                <a:spcPts val="300"/>
              </a:spcBef>
              <a:buClr>
                <a:schemeClr val="accent3"/>
              </a:buClr>
              <a:buFont typeface="Wingdings" pitchFamily="2" charset="2"/>
              <a:buChar char="§"/>
              <a:defRPr sz="1800" baseline="0">
                <a:solidFill>
                  <a:srgbClr val="000000"/>
                </a:solidFill>
              </a:defRPr>
            </a:lvl3pPr>
            <a:lvl4pPr marL="628650" indent="-171450">
              <a:spcBef>
                <a:spcPts val="300"/>
              </a:spcBef>
              <a:buClr>
                <a:schemeClr val="accent3"/>
              </a:buClr>
              <a:buFont typeface="Courier New" pitchFamily="49" charset="0"/>
              <a:buChar char="o"/>
              <a:defRPr sz="1600">
                <a:solidFill>
                  <a:srgbClr val="000000"/>
                </a:solidFill>
              </a:defRPr>
            </a:lvl4pPr>
            <a:lvl5pPr marL="857250" indent="-171450">
              <a:spcBef>
                <a:spcPts val="300"/>
              </a:spcBef>
              <a:buClr>
                <a:schemeClr val="accent3"/>
              </a:buClr>
              <a:buFont typeface="Arial" pitchFamily="34" charset="0"/>
              <a:buChar char="-"/>
              <a:defRPr sz="1600">
                <a:solidFill>
                  <a:srgbClr val="000000"/>
                </a:solidFill>
              </a:defRPr>
            </a:lvl5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/>
            </a:pPr>
            <a:r>
              <a:rPr lang="en-GB" b="1" i="1" kern="100" noProof="0" dirty="0" smtClean="0">
                <a:solidFill>
                  <a:srgbClr val="000000"/>
                </a:solidFill>
                <a:latin typeface="+mj-lt"/>
              </a:rPr>
              <a:t>Diff. bullet levels with: Shift + Alt + </a:t>
            </a:r>
            <a:r>
              <a:rPr lang="en-GB" b="1" i="1" kern="100" noProof="0" dirty="0" err="1" smtClean="0">
                <a:solidFill>
                  <a:srgbClr val="000000"/>
                </a:solidFill>
                <a:latin typeface="+mj-lt"/>
              </a:rPr>
              <a:t>rightArrow</a:t>
            </a:r>
            <a:endParaRPr lang="en-GB" noProof="0" dirty="0" smtClean="0"/>
          </a:p>
          <a:p>
            <a:pPr lvl="1"/>
            <a:r>
              <a:rPr lang="de-DE" noProof="0" dirty="0" smtClean="0"/>
              <a:t>Second level (Calibri, 18, black)</a:t>
            </a:r>
            <a:endParaRPr lang="en-GB" noProof="0" dirty="0" smtClean="0"/>
          </a:p>
          <a:p>
            <a:pPr lvl="2"/>
            <a:r>
              <a:rPr lang="en-GB" noProof="0" dirty="0" smtClean="0"/>
              <a:t>Third level (Calibri, 18, black)</a:t>
            </a:r>
          </a:p>
          <a:p>
            <a:pPr lvl="3"/>
            <a:r>
              <a:rPr lang="en-GB" noProof="0" dirty="0" smtClean="0"/>
              <a:t>Fourth level (Calibri, 16, black)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0"/>
            <a:endParaRPr lang="en-GB" noProof="0" dirty="0" smtClean="0"/>
          </a:p>
        </p:txBody>
      </p:sp>
      <p:sp>
        <p:nvSpPr>
          <p:cNvPr id="10" name="Titre 1"/>
          <p:cNvSpPr>
            <a:spLocks noGrp="1"/>
          </p:cNvSpPr>
          <p:nvPr>
            <p:ph type="title" hasCustomPrompt="1"/>
          </p:nvPr>
        </p:nvSpPr>
        <p:spPr>
          <a:xfrm>
            <a:off x="612480" y="604709"/>
            <a:ext cx="6695824" cy="540000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660924" y="5718725"/>
            <a:ext cx="8168079" cy="374571"/>
          </a:xfrm>
          <a:prstGeom prst="roundRect">
            <a:avLst/>
          </a:prstGeom>
          <a:noFill/>
          <a:ln w="50800" cap="rnd" cmpd="sng">
            <a:solidFill>
              <a:srgbClr val="B1C7E1"/>
            </a:solidFill>
            <a:prstDash val="solid"/>
            <a:miter lim="800000"/>
            <a:headEnd/>
            <a:tailEnd/>
          </a:ln>
          <a:scene3d>
            <a:camera prst="orthographicFront"/>
            <a:lightRig rig="threePt" dir="t">
              <a:rot lat="0" lon="0" rev="6600000"/>
            </a:lightRig>
          </a:scene3d>
          <a:sp3d>
            <a:bevelT/>
          </a:sp3d>
        </p:spPr>
        <p:txBody>
          <a:bodyPr>
            <a:spAutoFit/>
          </a:bodyPr>
          <a:lstStyle>
            <a:lvl1pPr marL="0" indent="0" algn="ctr">
              <a:buFontTx/>
              <a:buNone/>
              <a:defRPr lang="en-GB" sz="1600" i="1" dirty="0">
                <a:solidFill>
                  <a:schemeClr val="tx1"/>
                </a:solidFill>
                <a:ea typeface="+mn-ea"/>
                <a:cs typeface="Arial" pitchFamily="34" charset="0"/>
              </a:defRPr>
            </a:lvl1pPr>
          </a:lstStyle>
          <a:p>
            <a:pPr lvl="0" algn="ctr">
              <a:spcBef>
                <a:spcPct val="0"/>
              </a:spcBef>
            </a:pPr>
            <a:r>
              <a:rPr lang="en-GB" sz="1600" i="1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&lt;…&gt; (Calibri, Italic, 16, black, </a:t>
            </a:r>
            <a:r>
              <a:rPr lang="en-GB" sz="1600" i="1" dirty="0" err="1" smtClean="0">
                <a:solidFill>
                  <a:srgbClr val="000000"/>
                </a:solidFill>
                <a:latin typeface="+mn-lt"/>
                <a:cs typeface="Arial" pitchFamily="34" charset="0"/>
              </a:rPr>
              <a:t>center</a:t>
            </a:r>
            <a:r>
              <a:rPr lang="en-GB" sz="1600" i="1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: Tabul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610492" y="604709"/>
            <a:ext cx="64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658936" y="5718725"/>
            <a:ext cx="8168079" cy="374571"/>
          </a:xfrm>
          <a:prstGeom prst="roundRect">
            <a:avLst/>
          </a:prstGeom>
          <a:noFill/>
          <a:ln w="50800" cmpd="sng">
            <a:solidFill>
              <a:srgbClr val="B1C7E1"/>
            </a:solidFill>
            <a:prstDash val="solid"/>
            <a:miter lim="800000"/>
            <a:headEnd/>
            <a:tailEnd/>
          </a:ln>
          <a:scene3d>
            <a:camera prst="orthographicFront"/>
            <a:lightRig rig="threePt" dir="t">
              <a:rot lat="0" lon="0" rev="6600000"/>
            </a:lightRig>
          </a:scene3d>
          <a:sp3d>
            <a:bevelT/>
          </a:sp3d>
        </p:spPr>
        <p:txBody>
          <a:bodyPr>
            <a:spAutoFit/>
          </a:bodyPr>
          <a:lstStyle>
            <a:lvl1pPr marL="0" indent="0" algn="ctr">
              <a:buFontTx/>
              <a:buNone/>
              <a:defRPr lang="en-GB" sz="1600" i="1" dirty="0">
                <a:solidFill>
                  <a:schemeClr val="tx1"/>
                </a:solidFill>
                <a:ea typeface="+mn-ea"/>
                <a:cs typeface="Arial" pitchFamily="34" charset="0"/>
              </a:defRPr>
            </a:lvl1pPr>
          </a:lstStyle>
          <a:p>
            <a:pPr lvl="0" algn="ctr">
              <a:spcBef>
                <a:spcPct val="0"/>
              </a:spcBef>
            </a:pPr>
            <a:r>
              <a:rPr lang="en-GB" sz="1600" i="1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&lt;…&gt; (Calibri, Italic, 16, black, </a:t>
            </a:r>
            <a:r>
              <a:rPr lang="en-GB" sz="1600" i="1" dirty="0" err="1" smtClean="0">
                <a:solidFill>
                  <a:srgbClr val="000000"/>
                </a:solidFill>
                <a:latin typeface="+mn-lt"/>
                <a:cs typeface="Arial" pitchFamily="34" charset="0"/>
              </a:rPr>
              <a:t>center</a:t>
            </a:r>
            <a:r>
              <a:rPr lang="en-GB" sz="1600" i="1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)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608454" y="1758285"/>
            <a:ext cx="8280920" cy="3816424"/>
          </a:xfrm>
          <a:prstGeom prst="rect">
            <a:avLst/>
          </a:prstGeom>
        </p:spPr>
        <p:txBody>
          <a:bodyPr/>
          <a:lstStyle>
            <a:lvl1pPr marL="171450" indent="-171450">
              <a:spcBef>
                <a:spcPts val="60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  <a:sym typeface="Wingdings" pitchFamily="2" charset="2"/>
              </a:defRPr>
            </a:lvl1pPr>
            <a:lvl2pPr marL="400050" indent="-171450">
              <a:spcBef>
                <a:spcPts val="300"/>
              </a:spcBef>
              <a:buClr>
                <a:schemeClr val="accent3"/>
              </a:buClr>
              <a:buFont typeface="Wingdings" pitchFamily="2" charset="2"/>
              <a:buChar char="§"/>
              <a:defRPr sz="1800" baseline="0">
                <a:solidFill>
                  <a:srgbClr val="000000"/>
                </a:solidFill>
              </a:defRPr>
            </a:lvl2pPr>
            <a:lvl3pPr marL="628650" indent="-171450">
              <a:spcBef>
                <a:spcPts val="300"/>
              </a:spcBef>
              <a:buClr>
                <a:schemeClr val="accent3"/>
              </a:buClr>
              <a:buFont typeface="Courier New" pitchFamily="49" charset="0"/>
              <a:buChar char="o"/>
              <a:defRPr sz="1600" baseline="0">
                <a:solidFill>
                  <a:srgbClr val="000000"/>
                </a:solidFill>
              </a:defRPr>
            </a:lvl3pPr>
            <a:lvl4pPr marL="857250" indent="-171450">
              <a:spcBef>
                <a:spcPts val="300"/>
              </a:spcBef>
              <a:buClr>
                <a:schemeClr val="accent3"/>
              </a:buClr>
              <a:defRPr sz="1600"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GB" noProof="0" dirty="0" smtClean="0"/>
              <a:t>Diff. bullet levels with “tabulator”</a:t>
            </a:r>
          </a:p>
          <a:p>
            <a:pPr lvl="1"/>
            <a:r>
              <a:rPr lang="en-GB" noProof="0" dirty="0" smtClean="0"/>
              <a:t>Third level (Calibri, 18, black)</a:t>
            </a:r>
          </a:p>
          <a:p>
            <a:pPr lvl="2"/>
            <a:r>
              <a:rPr lang="en-GB" noProof="0" dirty="0" smtClean="0"/>
              <a:t>Fourth level (Calibri, 16, black)</a:t>
            </a:r>
          </a:p>
          <a:p>
            <a:pPr lvl="3"/>
            <a:r>
              <a:rPr lang="en-GB" noProof="0" dirty="0" smtClean="0"/>
              <a:t>Fifth level</a:t>
            </a:r>
          </a:p>
        </p:txBody>
      </p:sp>
      <p:sp>
        <p:nvSpPr>
          <p:cNvPr id="15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611311" y="1245582"/>
            <a:ext cx="8281169" cy="440695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First Level 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Chart: Tabul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613598" y="590665"/>
            <a:ext cx="64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5088438" y="2032273"/>
            <a:ext cx="3816424" cy="420503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en-GB" sz="2200" b="1" i="1" u="none" strike="noStrike" kern="1200" baseline="0" noProof="0">
                <a:solidFill>
                  <a:prstClr val="black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Click icon to add chart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611560" y="2032272"/>
            <a:ext cx="4417762" cy="4205039"/>
          </a:xfrm>
          <a:prstGeom prst="rect">
            <a:avLst/>
          </a:prstGeom>
        </p:spPr>
        <p:txBody>
          <a:bodyPr/>
          <a:lstStyle>
            <a:lvl1pPr marL="171450" indent="-171450">
              <a:spcBef>
                <a:spcPts val="60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</a:defRPr>
            </a:lvl1pPr>
            <a:lvl2pPr marL="400050" indent="-171450">
              <a:spcBef>
                <a:spcPts val="300"/>
              </a:spcBef>
              <a:buClr>
                <a:schemeClr val="accent3"/>
              </a:buClr>
              <a:buFont typeface="Wingdings" pitchFamily="2" charset="2"/>
              <a:buChar char="§"/>
              <a:defRPr lang="en-US" sz="1800" kern="1200" baseline="0" dirty="0" smtClean="0">
                <a:solidFill>
                  <a:srgbClr val="000000"/>
                </a:solidFill>
                <a:latin typeface="+mn-lt"/>
                <a:ea typeface="ＭＳ Ｐゴシック" pitchFamily="-111" charset="-128"/>
                <a:cs typeface="ＭＳ Ｐゴシック"/>
              </a:defRPr>
            </a:lvl2pPr>
            <a:lvl3pPr marL="628650" indent="-171450">
              <a:spcBef>
                <a:spcPts val="300"/>
              </a:spcBef>
              <a:buClr>
                <a:schemeClr val="accent3"/>
              </a:buClr>
              <a:buFont typeface="Courier New" pitchFamily="49" charset="0"/>
              <a:buChar char="o"/>
              <a:defRPr sz="1600" baseline="0">
                <a:solidFill>
                  <a:srgbClr val="000000"/>
                </a:solidFill>
              </a:defRPr>
            </a:lvl3pPr>
            <a:lvl4pPr marL="857250" indent="-171450">
              <a:spcBef>
                <a:spcPts val="300"/>
              </a:spcBef>
              <a:buClr>
                <a:schemeClr val="accent3"/>
              </a:buClr>
              <a:defRPr sz="1600"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Diff. bullet levels with “tabulator”</a:t>
            </a:r>
          </a:p>
          <a:p>
            <a:pPr lvl="1"/>
            <a:r>
              <a:rPr lang="en-US" dirty="0" smtClean="0"/>
              <a:t>Third level (Calibri, 18, black)</a:t>
            </a:r>
          </a:p>
          <a:p>
            <a:pPr lvl="2"/>
            <a:r>
              <a:rPr lang="en-US" dirty="0" smtClean="0"/>
              <a:t>Fourth level (Calibri, 16, black)</a:t>
            </a:r>
          </a:p>
          <a:p>
            <a:pPr lvl="3"/>
            <a:r>
              <a:rPr lang="en-US" dirty="0" smtClean="0"/>
              <a:t>Fifth level</a:t>
            </a:r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614417" y="1231538"/>
            <a:ext cx="4417895" cy="728727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First Level 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088439" y="1221135"/>
            <a:ext cx="3816424" cy="7287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Chart Title </a:t>
            </a:r>
            <a:br>
              <a:rPr lang="en-GB" b="1" i="1" kern="100" dirty="0" smtClean="0">
                <a:solidFill>
                  <a:srgbClr val="000000"/>
                </a:solidFill>
                <a:latin typeface="+mj-lt"/>
              </a:rPr>
            </a:b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</p:spTree>
    <p:extLst>
      <p:ext uri="{BB962C8B-B14F-4D97-AF65-F5344CB8AC3E}">
        <p14:creationId xmlns:p14="http://schemas.microsoft.com/office/powerpoint/2010/main" val="11251495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1"/>
          <p:cNvSpPr>
            <a:spLocks noGrp="1"/>
          </p:cNvSpPr>
          <p:nvPr>
            <p:ph type="title" hasCustomPrompt="1"/>
          </p:nvPr>
        </p:nvSpPr>
        <p:spPr>
          <a:xfrm>
            <a:off x="610740" y="590665"/>
            <a:ext cx="64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sp>
        <p:nvSpPr>
          <p:cNvPr id="15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611559" y="2032273"/>
            <a:ext cx="8280920" cy="420503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en-GB" sz="2200" b="1" i="1" u="none" strike="noStrike" kern="1200" baseline="0" noProof="0">
                <a:solidFill>
                  <a:prstClr val="black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Click icon to add chart</a:t>
            </a:r>
            <a:endParaRPr lang="en-GB" dirty="0"/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611560" y="1221135"/>
            <a:ext cx="8280920" cy="7287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Chart Title 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</p:spTree>
    <p:extLst>
      <p:ext uri="{BB962C8B-B14F-4D97-AF65-F5344CB8AC3E}">
        <p14:creationId xmlns:p14="http://schemas.microsoft.com/office/powerpoint/2010/main" val="216648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re 1"/>
          <p:cNvSpPr>
            <a:spLocks noGrp="1"/>
          </p:cNvSpPr>
          <p:nvPr>
            <p:ph type="title" hasCustomPrompt="1"/>
          </p:nvPr>
        </p:nvSpPr>
        <p:spPr>
          <a:xfrm>
            <a:off x="601216" y="595424"/>
            <a:ext cx="64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sp>
        <p:nvSpPr>
          <p:cNvPr id="15" name="Espace réservé du numéro de diapositive 5"/>
          <p:cNvSpPr>
            <a:spLocks noGrp="1"/>
          </p:cNvSpPr>
          <p:nvPr>
            <p:ph type="sldNum" sz="quarter" idx="13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sp>
        <p:nvSpPr>
          <p:cNvPr id="3" name="Table Placeholder 2"/>
          <p:cNvSpPr>
            <a:spLocks noGrp="1"/>
          </p:cNvSpPr>
          <p:nvPr>
            <p:ph type="tbl" sz="quarter" idx="14"/>
          </p:nvPr>
        </p:nvSpPr>
        <p:spPr>
          <a:xfrm>
            <a:off x="611560" y="1316952"/>
            <a:ext cx="8280920" cy="506437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</a:lstStyle>
          <a:p>
            <a:r>
              <a:rPr lang="en-US" dirty="0" smtClean="0"/>
              <a:t>Click icon to add table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6709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streifen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6370320"/>
            <a:ext cx="7949184" cy="487680"/>
          </a:xfrm>
          <a:prstGeom prst="rect">
            <a:avLst/>
          </a:prstGeom>
        </p:spPr>
      </p:pic>
      <p:pic>
        <p:nvPicPr>
          <p:cNvPr id="6" name="Grafik 5" descr="ecke.jp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360000" y="360000"/>
            <a:ext cx="457200" cy="457200"/>
          </a:xfrm>
          <a:prstGeom prst="rect">
            <a:avLst/>
          </a:prstGeom>
        </p:spPr>
      </p:pic>
      <p:pic>
        <p:nvPicPr>
          <p:cNvPr id="7" name="Grafik 6" descr="entsog_logo_4c.jp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7560060" y="360000"/>
            <a:ext cx="1147564" cy="62072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98" r:id="rId4"/>
    <p:sldLayoutId id="2147483685" r:id="rId5"/>
    <p:sldLayoutId id="2147483684" r:id="rId6"/>
    <p:sldLayoutId id="2147483694" r:id="rId7"/>
    <p:sldLayoutId id="2147483695" r:id="rId8"/>
    <p:sldLayoutId id="2147483696" r:id="rId9"/>
    <p:sldLayoutId id="2147483697" r:id="rId10"/>
    <p:sldLayoutId id="214748369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streifen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6370320"/>
            <a:ext cx="7949184" cy="487680"/>
          </a:xfrm>
          <a:prstGeom prst="rect">
            <a:avLst/>
          </a:prstGeom>
        </p:spPr>
      </p:pic>
      <p:pic>
        <p:nvPicPr>
          <p:cNvPr id="6" name="Grafik 5" descr="ecke.jp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360000" y="360000"/>
            <a:ext cx="457200" cy="457200"/>
          </a:xfrm>
          <a:prstGeom prst="rect">
            <a:avLst/>
          </a:prstGeom>
        </p:spPr>
      </p:pic>
      <p:pic>
        <p:nvPicPr>
          <p:cNvPr id="7" name="Grafik 6" descr="entsog_logo_4c.jp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7560060" y="360000"/>
            <a:ext cx="1147564" cy="620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2681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1611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entsog.eu/public/uploads/files/publications/Tariffs/2014/TAR0350_141107_Refined%20Draft%20TAR%20NC_for%20SSP.pdf" TargetMode="External"/><Relationship Id="rId13" Type="http://schemas.openxmlformats.org/officeDocument/2006/relationships/hyperlink" Target="http://www.entsog.eu/public/uploads/files/publications/Tariffs/2014/TAR0466_141226_Comparison%20of%20Refined%20Draft%20and%20TAR%20NC.pdf" TargetMode="External"/><Relationship Id="rId3" Type="http://schemas.openxmlformats.org/officeDocument/2006/relationships/hyperlink" Target="http://www.entsog.eu/public/uploads/files/publications/Tariffs/2013/TAR136-13_140122_TAR%20NC%20Launch%20Documentation.pdf" TargetMode="External"/><Relationship Id="rId7" Type="http://schemas.openxmlformats.org/officeDocument/2006/relationships/hyperlink" Target="http://www.entsog.eu/public/uploads/files/publications/Tariffs/2014/TAR300-14_Initial%20Draft%20TAR%20NC%20Supporting%20Document_for%20consultation.pdf" TargetMode="External"/><Relationship Id="rId12" Type="http://schemas.openxmlformats.org/officeDocument/2006/relationships/hyperlink" Target="http://www.entsog.eu/public/uploads/files/publications/Tariffs/2014/TAR0451_141226_Accompanying%20Document_Final.pdf" TargetMode="External"/><Relationship Id="rId17" Type="http://schemas.openxmlformats.org/officeDocument/2006/relationships/image" Target="../media/image19.wmf"/><Relationship Id="rId2" Type="http://schemas.openxmlformats.org/officeDocument/2006/relationships/notesSlide" Target="../notesSlides/notesSlide20.xml"/><Relationship Id="rId16" Type="http://schemas.openxmlformats.org/officeDocument/2006/relationships/hyperlink" Target="http://www.entsog.eu/public/uploads/files/publications/Tariffs/2015/TAR0569_150731_Comparison%20of%20Submitted%20and%20Re-Submitted%20TAR%20NC.pdf" TargetMode="External"/><Relationship Id="rId1" Type="http://schemas.openxmlformats.org/officeDocument/2006/relationships/slideLayout" Target="../slideLayouts/slideLayout16.xml"/><Relationship Id="rId6" Type="http://schemas.openxmlformats.org/officeDocument/2006/relationships/hyperlink" Target="http://www.entsog.eu/public/uploads/files/publications/Tariffs/2014/TAR200-14_Initial%20Draft%20TAR%20NC_for%20consultation.pdf" TargetMode="External"/><Relationship Id="rId11" Type="http://schemas.openxmlformats.org/officeDocument/2006/relationships/hyperlink" Target="http://www.entsog.eu/public/uploads/files/publications/Tariffs/2014/TAR0450_141226_TAR%20NC_Final.pdf" TargetMode="External"/><Relationship Id="rId5" Type="http://schemas.openxmlformats.org/officeDocument/2006/relationships/hyperlink" Target="http://www.entsog.eu/public/uploads/files/publications/Events/2014/SJWS%204_TAR%20NC%20Presentations_26.03.14.pdf" TargetMode="External"/><Relationship Id="rId15" Type="http://schemas.openxmlformats.org/officeDocument/2006/relationships/hyperlink" Target="http://www.entsog.eu/public/uploads/files/publications/Tariffs/2015/TAR0501_150731_TAR-NC_Explanatory%20Document_ACER.pdf" TargetMode="External"/><Relationship Id="rId10" Type="http://schemas.openxmlformats.org/officeDocument/2006/relationships/hyperlink" Target="http://www.entsog.eu/public/uploads/files/publications/Tariffs/2014/TAR0426_141112_Comparison%20of%20Initial%20and%20Refined%20Draft%20TAR%20NC.pdf" TargetMode="External"/><Relationship Id="rId4" Type="http://schemas.openxmlformats.org/officeDocument/2006/relationships/hyperlink" Target="http://www.entsog.eu/public/uploads/files/publications/Tariffs/2014/TAR%20NC%20SJWS%202%20-%20All%20Presentations.pdf" TargetMode="External"/><Relationship Id="rId9" Type="http://schemas.openxmlformats.org/officeDocument/2006/relationships/hyperlink" Target="http://www.entsog.eu/public/uploads/files/publications/Tariffs/2014/TAR0351_141107_Analysis%20of%20Decisions%20Document_for%20SSP.pdf" TargetMode="External"/><Relationship Id="rId14" Type="http://schemas.openxmlformats.org/officeDocument/2006/relationships/hyperlink" Target="http://www.entsog.eu/public/uploads/files/publications/Tariffs/2015/TAR0500_150731_TAR-NC%20for%20Re-Submission_ACER.pdf" TargetMode="Externa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GB" sz="2800" dirty="0" smtClean="0"/>
              <a:t>Network Code on Harmonised Transmission Tariff Structures for Gas</a:t>
            </a:r>
            <a:endParaRPr lang="en-GB" sz="280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smtClean="0"/>
              <a:t>Malcolm Arthur</a:t>
            </a:r>
          </a:p>
          <a:p>
            <a:r>
              <a:rPr lang="en-GB" dirty="0"/>
              <a:t>Subject Manager, </a:t>
            </a:r>
            <a:r>
              <a:rPr lang="en-GB" dirty="0" smtClean="0"/>
              <a:t>Markets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4067944" y="620688"/>
            <a:ext cx="4679776" cy="360064"/>
          </a:xfrm>
        </p:spPr>
        <p:txBody>
          <a:bodyPr/>
          <a:lstStyle/>
          <a:p>
            <a:pPr algn="r"/>
            <a:r>
              <a:rPr lang="en-GB" dirty="0"/>
              <a:t>9</a:t>
            </a:r>
            <a:r>
              <a:rPr lang="en-GB" baseline="30000" dirty="0"/>
              <a:t>th</a:t>
            </a:r>
            <a:r>
              <a:rPr lang="en-GB" dirty="0"/>
              <a:t> Transparency Workshop</a:t>
            </a:r>
            <a:r>
              <a:rPr lang="ru-RU" dirty="0"/>
              <a:t> </a:t>
            </a:r>
            <a:r>
              <a:rPr lang="en-GB" dirty="0"/>
              <a:t> </a:t>
            </a:r>
            <a:r>
              <a:rPr lang="ru-RU" dirty="0"/>
              <a:t>– </a:t>
            </a:r>
            <a:r>
              <a:rPr lang="en-GB" dirty="0"/>
              <a:t>4 February </a:t>
            </a:r>
            <a:r>
              <a:rPr lang="ru-RU" dirty="0"/>
              <a:t>201</a:t>
            </a:r>
            <a:r>
              <a:rPr lang="en-GB" dirty="0"/>
              <a:t>6</a:t>
            </a:r>
          </a:p>
        </p:txBody>
      </p:sp>
      <p:sp>
        <p:nvSpPr>
          <p:cNvPr id="6" name="Text Placeholder 8"/>
          <p:cNvSpPr txBox="1">
            <a:spLocks/>
          </p:cNvSpPr>
          <p:nvPr/>
        </p:nvSpPr>
        <p:spPr>
          <a:xfrm>
            <a:off x="1944000" y="4005064"/>
            <a:ext cx="6048672" cy="503733"/>
          </a:xfrm>
          <a:prstGeom prst="rect">
            <a:avLst/>
          </a:prstGeom>
        </p:spPr>
        <p:txBody>
          <a:bodyPr/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accent2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457200" indent="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2800" kern="1200">
                <a:solidFill>
                  <a:schemeClr val="tx1"/>
                </a:solidFill>
                <a:latin typeface="+mn-lt"/>
                <a:ea typeface="ＭＳ Ｐゴシック" pitchFamily="-111" charset="-128"/>
                <a:cs typeface="ＭＳ Ｐゴシック"/>
              </a:defRPr>
            </a:lvl2pPr>
            <a:lvl3pPr marL="914400" indent="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2400" kern="1200">
                <a:solidFill>
                  <a:schemeClr val="tx1"/>
                </a:solidFill>
                <a:latin typeface="+mn-lt"/>
                <a:ea typeface="ＭＳ Ｐゴシック" pitchFamily="-111" charset="-128"/>
                <a:cs typeface="ＭＳ Ｐゴシック"/>
              </a:defRPr>
            </a:lvl3pPr>
            <a:lvl4pPr marL="1371600" indent="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ＭＳ Ｐゴシック" pitchFamily="-111" charset="-128"/>
                <a:cs typeface="ＭＳ Ｐゴシック"/>
              </a:defRPr>
            </a:lvl4pPr>
            <a:lvl5pPr marL="1828800" indent="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ＭＳ Ｐゴシック" pitchFamily="-111" charset="-128"/>
                <a:cs typeface="ＭＳ Ｐゴシック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/>
              <a:t>Process Update</a:t>
            </a:r>
          </a:p>
        </p:txBody>
      </p:sp>
    </p:spTree>
    <p:extLst>
      <p:ext uri="{BB962C8B-B14F-4D97-AF65-F5344CB8AC3E}">
        <p14:creationId xmlns:p14="http://schemas.microsoft.com/office/powerpoint/2010/main" val="3677648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10</a:t>
            </a:fld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755576" y="1628800"/>
            <a:ext cx="3744416" cy="1017637"/>
          </a:xfrm>
        </p:spPr>
        <p:txBody>
          <a:bodyPr/>
          <a:lstStyle/>
          <a:p>
            <a:r>
              <a:rPr lang="en-GB" sz="2000" b="0" i="0" dirty="0" smtClean="0"/>
              <a:t>ENTSOG </a:t>
            </a:r>
            <a:r>
              <a:rPr lang="en-GB" sz="2000" b="0" i="0" u="sng" dirty="0" smtClean="0"/>
              <a:t>re-submitted</a:t>
            </a:r>
            <a:r>
              <a:rPr lang="en-GB" sz="2000" b="0" i="0" dirty="0" smtClean="0"/>
              <a:t> the NC </a:t>
            </a:r>
            <a:br>
              <a:rPr lang="en-GB" sz="2000" b="0" i="0" dirty="0" smtClean="0"/>
            </a:br>
            <a:r>
              <a:rPr lang="en-GB" sz="2000" b="0" i="0" dirty="0" smtClean="0"/>
              <a:t>after ACER reasoned opinion </a:t>
            </a:r>
            <a:br>
              <a:rPr lang="en-GB" sz="2000" b="0" i="0" dirty="0" smtClean="0"/>
            </a:br>
            <a:r>
              <a:rPr lang="en-GB" sz="2000" b="0" i="0" dirty="0" smtClean="0"/>
              <a:t>in July 2015</a:t>
            </a:r>
            <a:endParaRPr lang="en-US" sz="2000" b="0" i="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As from the 8</a:t>
            </a:r>
            <a:r>
              <a:rPr lang="en-GB" baseline="30000" dirty="0" smtClean="0"/>
              <a:t>th</a:t>
            </a:r>
            <a:r>
              <a:rPr lang="en-GB" dirty="0" smtClean="0"/>
              <a:t> TRA WS…</a:t>
            </a:r>
            <a:endParaRPr lang="en-US" dirty="0"/>
          </a:p>
        </p:txBody>
      </p:sp>
      <p:pic>
        <p:nvPicPr>
          <p:cNvPr id="2050" name="Picture 2" descr="H:\WG_TARIFF\TReRe KG\! Misc on TReRe KG issues\Submission + Resubmissio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980625"/>
            <a:ext cx="4042253" cy="5850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ight Arrow 5"/>
          <p:cNvSpPr/>
          <p:nvPr/>
        </p:nvSpPr>
        <p:spPr>
          <a:xfrm>
            <a:off x="4067944" y="186424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755576" y="4139555"/>
            <a:ext cx="3456384" cy="1017637"/>
          </a:xfrm>
        </p:spPr>
        <p:txBody>
          <a:bodyPr/>
          <a:lstStyle/>
          <a:p>
            <a:r>
              <a:rPr lang="en-GB" sz="2000" b="0" i="0" dirty="0" smtClean="0"/>
              <a:t>ENTSOG </a:t>
            </a:r>
            <a:r>
              <a:rPr lang="en-GB" sz="2000" b="0" i="0" u="sng" dirty="0" smtClean="0"/>
              <a:t>submitted</a:t>
            </a:r>
            <a:r>
              <a:rPr lang="en-GB" sz="2000" b="0" i="0" dirty="0" smtClean="0"/>
              <a:t> the NC </a:t>
            </a:r>
            <a:br>
              <a:rPr lang="en-GB" sz="2000" b="0" i="0" dirty="0" smtClean="0"/>
            </a:br>
            <a:r>
              <a:rPr lang="en-GB" sz="2000" b="0" i="0" dirty="0" smtClean="0"/>
              <a:t>for ACER reasoned opinion </a:t>
            </a:r>
            <a:br>
              <a:rPr lang="en-GB" sz="2000" b="0" i="0" dirty="0" smtClean="0"/>
            </a:br>
            <a:r>
              <a:rPr lang="en-GB" sz="2000" b="0" i="0" dirty="0" smtClean="0"/>
              <a:t>in December 2014</a:t>
            </a:r>
            <a:endParaRPr lang="en-US" sz="2000" b="0" i="0" dirty="0"/>
          </a:p>
        </p:txBody>
      </p:sp>
      <p:sp>
        <p:nvSpPr>
          <p:cNvPr id="9" name="Right Arrow 8"/>
          <p:cNvSpPr/>
          <p:nvPr/>
        </p:nvSpPr>
        <p:spPr>
          <a:xfrm>
            <a:off x="4067944" y="4375003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357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11</a:t>
            </a:fld>
            <a:endParaRPr lang="en-GB" noProof="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12480" y="604709"/>
            <a:ext cx="7631928" cy="540000"/>
          </a:xfrm>
        </p:spPr>
        <p:txBody>
          <a:bodyPr/>
          <a:lstStyle/>
          <a:p>
            <a:r>
              <a:rPr lang="en-GB" dirty="0" smtClean="0"/>
              <a:t>December 2014 </a:t>
            </a:r>
            <a:r>
              <a:rPr lang="en-GB" dirty="0" err="1" smtClean="0"/>
              <a:t>vs</a:t>
            </a:r>
            <a:r>
              <a:rPr lang="en-GB" dirty="0" smtClean="0"/>
              <a:t> July 2015: Illustration</a:t>
            </a:r>
            <a:endParaRPr lang="en-US" dirty="0"/>
          </a:p>
        </p:txBody>
      </p:sp>
      <p:pic>
        <p:nvPicPr>
          <p:cNvPr id="3074" name="Picture 2" descr="H:\WG_TARIFF\TReRe KG\! Misc on TReRe KG issues\Submitted vs Resubmitte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6752"/>
            <a:ext cx="9144000" cy="465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1259632" y="6022374"/>
            <a:ext cx="6624736" cy="646986"/>
          </a:xfrm>
        </p:spPr>
        <p:txBody>
          <a:bodyPr/>
          <a:lstStyle/>
          <a:p>
            <a:r>
              <a:rPr lang="en-GB" dirty="0" smtClean="0"/>
              <a:t>The full comparison between the submitted TAR NC (Dec’14) </a:t>
            </a:r>
            <a:br>
              <a:rPr lang="en-GB" dirty="0" smtClean="0"/>
            </a:br>
            <a:r>
              <a:rPr lang="en-GB" dirty="0" smtClean="0"/>
              <a:t>and the re-submitted TAR NC (Jul’15) is available on ENTSOG’s website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2194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12</a:t>
            </a:fld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971600" y="1244704"/>
            <a:ext cx="7920880" cy="4776584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i="0" dirty="0" smtClean="0"/>
              <a:t>Obligation to publish binding reserve prices for IPs min. 7 days before the annual yearly </a:t>
            </a:r>
            <a:r>
              <a:rPr lang="en-GB" b="0" i="0" smtClean="0"/>
              <a:t>capacity </a:t>
            </a:r>
            <a:r>
              <a:rPr lang="en-GB" b="0" i="0" smtClean="0"/>
              <a:t>auctions</a:t>
            </a:r>
            <a:endParaRPr lang="en-GB" b="0" i="0" dirty="0" smtClean="0"/>
          </a:p>
          <a:p>
            <a:pPr marL="742950" lvl="2" indent="-342900">
              <a:buFont typeface="Wingdings" panose="05000000000000000000" pitchFamily="2" charset="2"/>
              <a:buChar char="q"/>
            </a:pPr>
            <a:r>
              <a:rPr lang="en-GB" dirty="0"/>
              <a:t>‘binding</a:t>
            </a:r>
            <a:r>
              <a:rPr lang="en-GB" dirty="0" smtClean="0"/>
              <a:t>’ covers: </a:t>
            </a:r>
            <a:r>
              <a:rPr lang="en-GB" dirty="0"/>
              <a:t>reference prices, multipliers, seasonal factors, interruptible discounts</a:t>
            </a:r>
          </a:p>
          <a:p>
            <a:pPr marL="742950" lvl="2" indent="-342900">
              <a:buFont typeface="Wingdings" panose="05000000000000000000" pitchFamily="2" charset="2"/>
              <a:buChar char="q"/>
            </a:pPr>
            <a:r>
              <a:rPr lang="en-GB" dirty="0" smtClean="0"/>
              <a:t>+ for non-IPs where NRA took a decision to apply the CAM NC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000" b="0" i="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i="0" dirty="0" smtClean="0"/>
              <a:t>Structural changes to the overall Chapter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000" b="0" i="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i="0" dirty="0" smtClean="0"/>
              <a:t>Clarification re standardised format for publication </a:t>
            </a:r>
            <a:br>
              <a:rPr lang="en-GB" b="0" i="0" dirty="0" smtClean="0"/>
            </a:br>
            <a:r>
              <a:rPr lang="en-GB" b="0" i="0" dirty="0" smtClean="0"/>
              <a:t>of tariff-related information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000" b="0" i="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i="0" dirty="0" smtClean="0"/>
              <a:t>Removal of an ‘inappropriately broad disclaimer’ re confidentiality of commercially sensitive information:</a:t>
            </a:r>
          </a:p>
          <a:p>
            <a:pPr marL="742950" lvl="2" indent="-342900">
              <a:buFont typeface="Wingdings" panose="05000000000000000000" pitchFamily="2" charset="2"/>
              <a:buChar char="q"/>
            </a:pPr>
            <a:r>
              <a:rPr lang="en-GB" b="0" i="0" dirty="0" smtClean="0"/>
              <a:t>same granularity at points excluded from the definition of relevant points </a:t>
            </a:r>
            <a:endParaRPr lang="en-US" b="0" i="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 What’s New in July 2015 Version?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876948" y="6094382"/>
            <a:ext cx="7511476" cy="646986"/>
          </a:xfrm>
        </p:spPr>
        <p:txBody>
          <a:bodyPr/>
          <a:lstStyle/>
          <a:p>
            <a:r>
              <a:rPr lang="en-GB" dirty="0" smtClean="0"/>
              <a:t>The detailed explanation for each such change is provided in the Explanatory Document </a:t>
            </a:r>
            <a:br>
              <a:rPr lang="en-GB" dirty="0" smtClean="0"/>
            </a:br>
            <a:r>
              <a:rPr lang="en-GB" dirty="0" smtClean="0"/>
              <a:t>which is available </a:t>
            </a:r>
            <a:r>
              <a:rPr lang="en-GB" dirty="0"/>
              <a:t>on ENTSOG’s website </a:t>
            </a:r>
            <a:endParaRPr lang="en-US" dirty="0"/>
          </a:p>
        </p:txBody>
      </p:sp>
      <p:pic>
        <p:nvPicPr>
          <p:cNvPr id="4098" name="Picture 2" descr="C:\Users\irina.oshchepkova\AppData\Local\Microsoft\Windows\Temporary Internet Files\Content.IE5\9LCEBMTY\1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646" y="1196752"/>
            <a:ext cx="800994" cy="7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irina.oshchepkova\AppData\Local\Microsoft\Windows\Temporary Internet Files\Content.IE5\9LCEBMTY\1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646" y="2780928"/>
            <a:ext cx="800994" cy="7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irina.oshchepkova\AppData\Local\Microsoft\Windows\Temporary Internet Files\Content.IE5\9LCEBMTY\1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646" y="3501008"/>
            <a:ext cx="800994" cy="7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irina.oshchepkova\AppData\Local\Microsoft\Windows\Temporary Internet Files\Content.IE5\9LCEBMTY\1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941" y="4293096"/>
            <a:ext cx="800994" cy="7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3449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13</a:t>
            </a:fld>
            <a:endParaRPr lang="en-GB" noProof="0" dirty="0"/>
          </a:p>
        </p:txBody>
      </p:sp>
      <p:pic>
        <p:nvPicPr>
          <p:cNvPr id="5122" name="Picture 2" descr="C:\Users\irina.oshchepkova\AppData\Local\Microsoft\Windows\Temporary Internet Files\Content.IE5\PEFRBG0K\why3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1512" y="1844823"/>
            <a:ext cx="3356992" cy="335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494928" y="1628800"/>
            <a:ext cx="5832648" cy="4032448"/>
          </a:xfrm>
        </p:spPr>
        <p:txBody>
          <a:bodyPr/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GB" sz="2000" b="0" i="0" dirty="0" smtClean="0"/>
              <a:t>overall aims of publication requirements </a:t>
            </a:r>
            <a:r>
              <a:rPr lang="en-GB" sz="2000" b="0" i="0" dirty="0"/>
              <a:t>– </a:t>
            </a:r>
            <a:r>
              <a:rPr lang="en-GB" sz="2000" b="0" i="0" dirty="0" smtClean="0"/>
              <a:t/>
            </a:r>
            <a:br>
              <a:rPr lang="en-GB" sz="2000" b="0" i="0" dirty="0" smtClean="0"/>
            </a:br>
            <a:r>
              <a:rPr lang="en-GB" sz="2000" b="0" i="0" dirty="0" smtClean="0"/>
              <a:t>‘</a:t>
            </a:r>
            <a:r>
              <a:rPr lang="en-GB" sz="2000" dirty="0" smtClean="0"/>
              <a:t>why?</a:t>
            </a:r>
            <a:r>
              <a:rPr lang="en-GB" sz="2000" b="0" i="0" dirty="0" smtClean="0"/>
              <a:t>’ (Article 17)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GB" sz="2000" b="0" i="0" dirty="0" smtClean="0"/>
              <a:t>information to publish before the annual yearly capacity auctions  </a:t>
            </a:r>
            <a:r>
              <a:rPr lang="en-GB" sz="2000" b="0" i="0" dirty="0"/>
              <a:t>– </a:t>
            </a:r>
            <a:r>
              <a:rPr lang="en-GB" sz="2000" b="0" i="0" dirty="0" smtClean="0"/>
              <a:t/>
            </a:r>
            <a:br>
              <a:rPr lang="en-GB" sz="2000" b="0" i="0" dirty="0" smtClean="0"/>
            </a:br>
            <a:r>
              <a:rPr lang="en-GB" sz="2000" b="0" i="0" dirty="0" smtClean="0"/>
              <a:t>‘</a:t>
            </a:r>
            <a:r>
              <a:rPr lang="en-GB" sz="2000" dirty="0" smtClean="0"/>
              <a:t>what? (part 1)</a:t>
            </a:r>
            <a:r>
              <a:rPr lang="en-GB" sz="2000" b="0" i="0" dirty="0" smtClean="0"/>
              <a:t>’ (Article 18)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GB" sz="2000" b="0" i="0" dirty="0"/>
              <a:t>i</a:t>
            </a:r>
            <a:r>
              <a:rPr lang="en-GB" sz="2000" b="0" i="0" dirty="0" smtClean="0"/>
              <a:t>nformation to publish before the tariff period </a:t>
            </a:r>
            <a:r>
              <a:rPr lang="en-GB" sz="2000" b="0" i="0" dirty="0"/>
              <a:t>– </a:t>
            </a:r>
            <a:r>
              <a:rPr lang="en-GB" sz="2000" b="0" i="0" dirty="0" smtClean="0"/>
              <a:t/>
            </a:r>
            <a:br>
              <a:rPr lang="en-GB" sz="2000" b="0" i="0" dirty="0" smtClean="0"/>
            </a:br>
            <a:r>
              <a:rPr lang="en-GB" sz="2000" dirty="0" smtClean="0"/>
              <a:t>‘what? (part 2)’</a:t>
            </a:r>
            <a:r>
              <a:rPr lang="en-GB" sz="2000" b="0" i="0" dirty="0" smtClean="0"/>
              <a:t> (Article 19)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GB" sz="2000" b="0" i="0" dirty="0" smtClean="0"/>
              <a:t>standardised </a:t>
            </a:r>
            <a:r>
              <a:rPr lang="en-GB" sz="2000" b="0" i="0" dirty="0"/>
              <a:t>format for publishing </a:t>
            </a:r>
            <a:r>
              <a:rPr lang="en-GB" sz="2000" b="0" i="0" dirty="0" smtClean="0"/>
              <a:t>such – </a:t>
            </a:r>
            <a:br>
              <a:rPr lang="en-GB" sz="2000" b="0" i="0" dirty="0" smtClean="0"/>
            </a:br>
            <a:r>
              <a:rPr lang="en-GB" sz="2000" b="0" i="0" dirty="0" smtClean="0"/>
              <a:t>‘</a:t>
            </a:r>
            <a:r>
              <a:rPr lang="en-GB" sz="2000" dirty="0" smtClean="0"/>
              <a:t>how?</a:t>
            </a:r>
            <a:r>
              <a:rPr lang="en-GB" sz="2000" b="0" i="0" dirty="0" smtClean="0"/>
              <a:t>’ (Article 20)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GB" sz="2000" b="0" i="0" dirty="0" smtClean="0"/>
              <a:t>duration of the publication notice period </a:t>
            </a:r>
            <a:r>
              <a:rPr lang="en-GB" sz="2000" b="0" i="0" dirty="0"/>
              <a:t/>
            </a:r>
            <a:br>
              <a:rPr lang="en-GB" sz="2000" b="0" i="0" dirty="0"/>
            </a:br>
            <a:r>
              <a:rPr lang="en-GB" sz="2000" b="0" i="0" dirty="0" smtClean="0"/>
              <a:t>and </a:t>
            </a:r>
            <a:r>
              <a:rPr lang="en-GB" sz="2000" b="0" i="0" dirty="0"/>
              <a:t>the party responsible </a:t>
            </a:r>
            <a:r>
              <a:rPr lang="en-GB" sz="2000" b="0" i="0" dirty="0" smtClean="0"/>
              <a:t>for publication –</a:t>
            </a:r>
            <a:br>
              <a:rPr lang="en-GB" sz="2000" b="0" i="0" dirty="0" smtClean="0"/>
            </a:br>
            <a:r>
              <a:rPr lang="en-GB" sz="2000" b="0" i="0" dirty="0" smtClean="0"/>
              <a:t>‘</a:t>
            </a:r>
            <a:r>
              <a:rPr lang="en-GB" sz="2000" dirty="0" smtClean="0"/>
              <a:t>when?</a:t>
            </a:r>
            <a:r>
              <a:rPr lang="en-GB" sz="2000" b="0" i="0" dirty="0" smtClean="0"/>
              <a:t>’ and </a:t>
            </a:r>
            <a:r>
              <a:rPr lang="en-GB" sz="2000" dirty="0" smtClean="0"/>
              <a:t>‘who?’</a:t>
            </a:r>
            <a:r>
              <a:rPr lang="en-GB" sz="2000" b="0" i="0" dirty="0" smtClean="0"/>
              <a:t> (Article 21)</a:t>
            </a:r>
          </a:p>
        </p:txBody>
      </p:sp>
      <p:sp>
        <p:nvSpPr>
          <p:cNvPr id="12" name="Title 3"/>
          <p:cNvSpPr>
            <a:spLocks noGrp="1"/>
          </p:cNvSpPr>
          <p:nvPr>
            <p:ph type="title"/>
          </p:nvPr>
        </p:nvSpPr>
        <p:spPr>
          <a:xfrm>
            <a:off x="612480" y="604709"/>
            <a:ext cx="7343896" cy="540000"/>
          </a:xfrm>
        </p:spPr>
        <p:txBody>
          <a:bodyPr/>
          <a:lstStyle/>
          <a:p>
            <a:r>
              <a:rPr lang="en-US" dirty="0"/>
              <a:t>TRA Chapter in the TAR NC: New Structure</a:t>
            </a:r>
          </a:p>
        </p:txBody>
      </p:sp>
    </p:spTree>
    <p:extLst>
      <p:ext uri="{BB962C8B-B14F-4D97-AF65-F5344CB8AC3E}">
        <p14:creationId xmlns:p14="http://schemas.microsoft.com/office/powerpoint/2010/main" val="3494014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14</a:t>
            </a:fld>
            <a:endParaRPr lang="en-GB" noProof="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Detailed </a:t>
            </a:r>
            <a:r>
              <a:rPr lang="en-US" dirty="0"/>
              <a:t>overview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of </a:t>
            </a:r>
            <a:r>
              <a:rPr lang="en-US" dirty="0"/>
              <a:t>TRA </a:t>
            </a:r>
            <a:r>
              <a:rPr lang="en-US" dirty="0" smtClean="0"/>
              <a:t>requirements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5948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15</a:t>
            </a:fld>
            <a:endParaRPr lang="en-GB" noProof="0" dirty="0"/>
          </a:p>
        </p:txBody>
      </p:sp>
      <p:graphicFrame>
        <p:nvGraphicFramePr>
          <p:cNvPr id="6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76860797"/>
              </p:ext>
            </p:extLst>
          </p:nvPr>
        </p:nvGraphicFramePr>
        <p:xfrm>
          <a:off x="-612576" y="2342782"/>
          <a:ext cx="9217024" cy="42545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Picture 3" descr="C:\Users\irina.oshchepkova\AppData\Local\Microsoft\Windows\Temporary Internet Files\Content.IE5\JUHKSPJ1\MC900383600[1].wm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2075" y="1268760"/>
            <a:ext cx="3774121" cy="2243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39552" y="1628800"/>
            <a:ext cx="309634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chemeClr val="accent2"/>
                </a:solidFill>
                <a:latin typeface="+mn-lt"/>
              </a:rPr>
              <a:t>Network users are to be able to understand…</a:t>
            </a:r>
            <a:endParaRPr lang="en-GB" sz="2000" b="1" u="sng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9" name="Title 3"/>
          <p:cNvSpPr txBox="1">
            <a:spLocks/>
          </p:cNvSpPr>
          <p:nvPr/>
        </p:nvSpPr>
        <p:spPr>
          <a:xfrm>
            <a:off x="612480" y="604709"/>
            <a:ext cx="7343896" cy="540000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dirty="0"/>
              <a:t>Question 1</a:t>
            </a:r>
            <a:r>
              <a:rPr lang="en-GB" dirty="0" smtClean="0"/>
              <a:t>: Why</a:t>
            </a:r>
            <a:r>
              <a:rPr lang="en-GB" dirty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0404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16</a:t>
            </a:fld>
            <a:endParaRPr lang="en-GB" noProof="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Question 2: What?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4716824"/>
              </p:ext>
            </p:extLst>
          </p:nvPr>
        </p:nvGraphicFramePr>
        <p:xfrm>
          <a:off x="611560" y="1268760"/>
          <a:ext cx="8064896" cy="408432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4032448"/>
                <a:gridCol w="4032448"/>
              </a:tblGrid>
              <a:tr h="360040">
                <a:tc>
                  <a:txBody>
                    <a:bodyPr/>
                    <a:lstStyle/>
                    <a:p>
                      <a:r>
                        <a:rPr lang="en-GB" dirty="0" smtClean="0"/>
                        <a:t>Before annual yearly capacity auctions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Before tariff period</a:t>
                      </a:r>
                      <a:endParaRPr lang="en-US" dirty="0"/>
                    </a:p>
                  </a:txBody>
                  <a:tcPr/>
                </a:tc>
              </a:tr>
              <a:tr h="417883">
                <a:tc>
                  <a:txBody>
                    <a:bodyPr/>
                    <a:lstStyle/>
                    <a:p>
                      <a:r>
                        <a:rPr lang="en-GB" b="1" dirty="0" smtClean="0"/>
                        <a:t>For</a:t>
                      </a:r>
                      <a:r>
                        <a:rPr lang="en-GB" b="1" baseline="0" dirty="0" smtClean="0"/>
                        <a:t> IPs + non-IPs where CAM NC applies:</a:t>
                      </a:r>
                    </a:p>
                    <a:p>
                      <a:endParaRPr lang="en-GB" sz="1000" baseline="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baseline="0" dirty="0" smtClean="0"/>
                        <a:t>reserve prices for firm and interruptible products</a:t>
                      </a:r>
                    </a:p>
                    <a:p>
                      <a:endParaRPr lang="en-GB" sz="1000" baseline="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baseline="0" dirty="0" smtClean="0"/>
                        <a:t>information related to such prices (formulas, justifications, report on the probability of interruption)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/>
                        <a:t>For IPs</a:t>
                      </a:r>
                      <a:r>
                        <a:rPr lang="en-GB" b="1" baseline="0" dirty="0" smtClean="0"/>
                        <a:t> + non-IPs:</a:t>
                      </a:r>
                    </a:p>
                    <a:p>
                      <a:endParaRPr lang="en-GB" sz="1000" baseline="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 smtClean="0"/>
                        <a:t>transmission and </a:t>
                      </a:r>
                      <a:br>
                        <a:rPr lang="en-GB" dirty="0" smtClean="0"/>
                      </a:br>
                      <a:r>
                        <a:rPr lang="en-GB" dirty="0" smtClean="0"/>
                        <a:t>non-transmission tariffs</a:t>
                      </a:r>
                    </a:p>
                    <a:p>
                      <a:endParaRPr lang="en-GB" sz="100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baseline="0" dirty="0" smtClean="0"/>
                        <a:t>information on the allowed/target revenue</a:t>
                      </a:r>
                    </a:p>
                    <a:p>
                      <a:endParaRPr lang="en-GB" sz="1000" baseline="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baseline="0" dirty="0" smtClean="0"/>
                        <a:t>information on the applied reference price methodology</a:t>
                      </a:r>
                    </a:p>
                    <a:p>
                      <a:endParaRPr lang="en-GB" baseline="0" dirty="0" smtClean="0"/>
                    </a:p>
                    <a:p>
                      <a:r>
                        <a:rPr lang="en-GB" b="1" baseline="0" dirty="0" smtClean="0"/>
                        <a:t>For transmission tariffs:</a:t>
                      </a:r>
                    </a:p>
                    <a:p>
                      <a:endParaRPr lang="en-GB" sz="1000" baseline="0" dirty="0" smtClean="0"/>
                    </a:p>
                    <a:p>
                      <a:r>
                        <a:rPr lang="en-GB" baseline="0" dirty="0" smtClean="0"/>
                        <a:t>tariff changes and trends, </a:t>
                      </a:r>
                      <a:br>
                        <a:rPr lang="en-GB" baseline="0" dirty="0" smtClean="0"/>
                      </a:br>
                      <a:r>
                        <a:rPr lang="en-GB" baseline="0" dirty="0" smtClean="0"/>
                        <a:t>tariff model/sensitivity analyses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827584" y="5589240"/>
            <a:ext cx="7560840" cy="432048"/>
          </a:xfrm>
        </p:spPr>
        <p:txBody>
          <a:bodyPr/>
          <a:lstStyle/>
          <a:p>
            <a:r>
              <a:rPr lang="en-GB" dirty="0" smtClean="0"/>
              <a:t>Under each bullet point above, the detailed requirements are provided in the legal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6958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17</a:t>
            </a:fld>
            <a:endParaRPr lang="en-GB" noProof="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Question 3: How?</a:t>
            </a:r>
            <a:endParaRPr lang="en-US" dirty="0"/>
          </a:p>
        </p:txBody>
      </p:sp>
      <p:pic>
        <p:nvPicPr>
          <p:cNvPr id="6" name="Picture 5" descr="H:\WG_TARIFF\Tariff Network Code\! Schemes\Standardised Format_1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9" y="1268760"/>
            <a:ext cx="6264696" cy="504056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1475656" y="6366797"/>
            <a:ext cx="6215331" cy="374571"/>
          </a:xfrm>
        </p:spPr>
        <p:txBody>
          <a:bodyPr/>
          <a:lstStyle/>
          <a:p>
            <a:r>
              <a:rPr lang="en-GB" dirty="0" smtClean="0"/>
              <a:t>This approach may change in the next TAR NC version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5813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18</a:t>
            </a:fld>
            <a:endParaRPr lang="en-GB" noProof="0" dirty="0"/>
          </a:p>
        </p:txBody>
      </p:sp>
      <p:sp>
        <p:nvSpPr>
          <p:cNvPr id="7" name="Right Arrow 6"/>
          <p:cNvSpPr/>
          <p:nvPr/>
        </p:nvSpPr>
        <p:spPr>
          <a:xfrm>
            <a:off x="207517" y="4110857"/>
            <a:ext cx="8708268" cy="126014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2233124" y="1196754"/>
            <a:ext cx="394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rgbClr val="00B0F0"/>
                </a:solidFill>
                <a:latin typeface="+mn-lt"/>
              </a:rPr>
              <a:t>Jan</a:t>
            </a:r>
            <a:endParaRPr lang="en-GB" sz="1200" b="1" dirty="0">
              <a:solidFill>
                <a:srgbClr val="00B0F0"/>
              </a:solidFill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716016" y="1196753"/>
            <a:ext cx="4219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rgbClr val="00B0F0"/>
                </a:solidFill>
                <a:latin typeface="+mn-lt"/>
              </a:rPr>
              <a:t>Dec</a:t>
            </a:r>
            <a:endParaRPr lang="en-GB" sz="1200" b="1" dirty="0">
              <a:solidFill>
                <a:srgbClr val="00B0F0"/>
              </a:solidFill>
              <a:latin typeface="+mn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998082" y="2085431"/>
            <a:ext cx="2767551" cy="30889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000000"/>
                </a:solidFill>
              </a:rPr>
              <a:t>Tariff Setting Year 1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302687" y="1473753"/>
            <a:ext cx="2766046" cy="3340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000000"/>
                </a:solidFill>
              </a:rPr>
              <a:t>Tariff Setting Year 1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41436" y="1196754"/>
            <a:ext cx="394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>
                <a:solidFill>
                  <a:srgbClr val="00B0F0"/>
                </a:solidFill>
                <a:latin typeface="+mn-lt"/>
              </a:rPr>
              <a:t>Jan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915816" y="1805065"/>
            <a:ext cx="4154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chemeClr val="accent3"/>
                </a:solidFill>
                <a:latin typeface="+mn-lt"/>
              </a:rPr>
              <a:t>Apr</a:t>
            </a:r>
            <a:endParaRPr lang="en-GB" sz="1200" b="1" dirty="0">
              <a:solidFill>
                <a:schemeClr val="accent3"/>
              </a:solidFill>
              <a:latin typeface="+mn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452320" y="1196752"/>
            <a:ext cx="4219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>
                <a:solidFill>
                  <a:srgbClr val="00B0F0"/>
                </a:solidFill>
                <a:latin typeface="+mn-lt"/>
              </a:rPr>
              <a:t>Dec</a:t>
            </a:r>
          </a:p>
        </p:txBody>
      </p:sp>
      <p:sp>
        <p:nvSpPr>
          <p:cNvPr id="18" name="Rectangle 17"/>
          <p:cNvSpPr/>
          <p:nvPr/>
        </p:nvSpPr>
        <p:spPr>
          <a:xfrm>
            <a:off x="5137926" y="1473753"/>
            <a:ext cx="2674433" cy="3340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000000"/>
                </a:solidFill>
              </a:rPr>
              <a:t>TSY 2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813251" y="2082065"/>
            <a:ext cx="2791198" cy="31225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000000"/>
                </a:solidFill>
              </a:rPr>
              <a:t>TSY 2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372429" y="3319998"/>
            <a:ext cx="2765826" cy="3037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000000"/>
                </a:solidFill>
              </a:rPr>
              <a:t>Tariff Setting Year 1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208849" y="3319998"/>
            <a:ext cx="1395599" cy="3037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000000"/>
                </a:solidFill>
              </a:rPr>
              <a:t>TSY 2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23" name="Flowchart: Punched Tape 22"/>
          <p:cNvSpPr/>
          <p:nvPr/>
        </p:nvSpPr>
        <p:spPr>
          <a:xfrm rot="16200000">
            <a:off x="8250304" y="3398314"/>
            <a:ext cx="341063" cy="184432"/>
          </a:xfrm>
          <a:prstGeom prst="flowChartPunchedTap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" name="Rectangle 23"/>
          <p:cNvSpPr/>
          <p:nvPr/>
        </p:nvSpPr>
        <p:spPr>
          <a:xfrm>
            <a:off x="3685258" y="2707522"/>
            <a:ext cx="2765821" cy="31812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000000"/>
                </a:solidFill>
              </a:rPr>
              <a:t>Tariff Setting Year 1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6497451" y="2711741"/>
            <a:ext cx="2106997" cy="31391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000000"/>
                </a:solidFill>
              </a:rPr>
              <a:t>TSY 2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26" name="Flowchart: Punched Tape 25"/>
          <p:cNvSpPr/>
          <p:nvPr/>
        </p:nvSpPr>
        <p:spPr>
          <a:xfrm rot="16200000">
            <a:off x="8246410" y="2777529"/>
            <a:ext cx="324443" cy="184430"/>
          </a:xfrm>
          <a:prstGeom prst="flowChartPunchedTap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Rectangle 26"/>
          <p:cNvSpPr/>
          <p:nvPr/>
        </p:nvSpPr>
        <p:spPr>
          <a:xfrm>
            <a:off x="4410104" y="5095491"/>
            <a:ext cx="2754184" cy="294235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Gas Year 1</a:t>
            </a:r>
            <a:endParaRPr lang="en-GB" dirty="0">
              <a:solidFill>
                <a:schemeClr val="bg1"/>
              </a:solidFill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 flipV="1">
            <a:off x="6156176" y="4170040"/>
            <a:ext cx="155778" cy="334442"/>
          </a:xfrm>
          <a:prstGeom prst="straightConnector1">
            <a:avLst/>
          </a:prstGeom>
          <a:ln w="28575"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3635896" y="2434742"/>
            <a:ext cx="3577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</a:rPr>
              <a:t>Jul</a:t>
            </a:r>
            <a:endParaRPr lang="en-GB" sz="1200" b="1" dirty="0">
              <a:solidFill>
                <a:schemeClr val="accent5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283968" y="3035927"/>
            <a:ext cx="4042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chemeClr val="accent6"/>
                </a:solidFill>
                <a:latin typeface="+mn-lt"/>
              </a:rPr>
              <a:t>Oct</a:t>
            </a:r>
            <a:endParaRPr lang="en-GB" sz="1200" b="1" dirty="0">
              <a:solidFill>
                <a:schemeClr val="accent6"/>
              </a:solidFill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2546320"/>
            <a:ext cx="194421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+mn-lt"/>
              </a:rPr>
              <a:t>Consultations on methodology;</a:t>
            </a:r>
          </a:p>
          <a:p>
            <a:r>
              <a:rPr lang="en-US" sz="1050" dirty="0">
                <a:latin typeface="+mn-lt"/>
              </a:rPr>
              <a:t>multipliers, seasonal factors, </a:t>
            </a:r>
            <a:r>
              <a:rPr lang="en-US" sz="1050" dirty="0" smtClean="0">
                <a:latin typeface="+mn-lt"/>
              </a:rPr>
              <a:t/>
            </a:r>
            <a:br>
              <a:rPr lang="en-US" sz="1050" dirty="0" smtClean="0">
                <a:latin typeface="+mn-lt"/>
              </a:rPr>
            </a:br>
            <a:r>
              <a:rPr lang="en-US" sz="1050" dirty="0" smtClean="0">
                <a:latin typeface="+mn-lt"/>
              </a:rPr>
              <a:t>int</a:t>
            </a:r>
            <a:r>
              <a:rPr lang="en-US" sz="1050" dirty="0">
                <a:latin typeface="+mn-lt"/>
              </a:rPr>
              <a:t>. </a:t>
            </a:r>
            <a:r>
              <a:rPr lang="en-US" sz="1050" dirty="0" smtClean="0">
                <a:latin typeface="+mn-lt"/>
              </a:rPr>
              <a:t>discounts;</a:t>
            </a:r>
          </a:p>
          <a:p>
            <a:r>
              <a:rPr lang="en-US" sz="1050" dirty="0" smtClean="0">
                <a:latin typeface="+mn-lt"/>
              </a:rPr>
              <a:t>ITC</a:t>
            </a:r>
            <a:r>
              <a:rPr lang="en-US" sz="1050" dirty="0">
                <a:latin typeface="+mn-lt"/>
              </a:rPr>
              <a:t>, impact on tariff </a:t>
            </a:r>
            <a:r>
              <a:rPr lang="en-US" sz="1050" dirty="0" smtClean="0">
                <a:latin typeface="+mn-lt"/>
              </a:rPr>
              <a:t>level</a:t>
            </a:r>
            <a:endParaRPr lang="en-US" sz="1050" dirty="0">
              <a:latin typeface="+mn-lt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Question 4: When? Who</a:t>
            </a:r>
            <a:r>
              <a:rPr lang="en-GB" dirty="0" smtClean="0"/>
              <a:t>? [1]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5418982" y="1807830"/>
            <a:ext cx="4491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chemeClr val="accent3"/>
                </a:solidFill>
                <a:latin typeface="+mn-lt"/>
              </a:rPr>
              <a:t>Mar</a:t>
            </a:r>
            <a:endParaRPr lang="en-GB" sz="1200" b="1" dirty="0">
              <a:solidFill>
                <a:schemeClr val="accent3"/>
              </a:solidFill>
              <a:latin typeface="+mn-lt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40678" y="1807830"/>
            <a:ext cx="4154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chemeClr val="accent3"/>
                </a:solidFill>
                <a:latin typeface="+mn-lt"/>
              </a:rPr>
              <a:t>Apr</a:t>
            </a:r>
            <a:endParaRPr lang="en-GB" sz="1200" b="1" dirty="0">
              <a:solidFill>
                <a:schemeClr val="accent3"/>
              </a:solidFill>
              <a:latin typeface="+mn-lt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113542" y="2434742"/>
            <a:ext cx="4026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</a:rPr>
              <a:t>Jun</a:t>
            </a:r>
            <a:endParaRPr lang="en-GB" sz="1200" b="1" dirty="0">
              <a:solidFill>
                <a:schemeClr val="accent5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747186" y="3035927"/>
            <a:ext cx="4171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chemeClr val="accent6"/>
                </a:solidFill>
                <a:latin typeface="+mn-lt"/>
              </a:rPr>
              <a:t>Sep</a:t>
            </a:r>
            <a:endParaRPr lang="en-GB" sz="1200" b="1" dirty="0">
              <a:solidFill>
                <a:schemeClr val="accent6"/>
              </a:solidFill>
              <a:latin typeface="+mn-lt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107336" y="3042999"/>
            <a:ext cx="4042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chemeClr val="accent6"/>
                </a:solidFill>
                <a:latin typeface="+mn-lt"/>
              </a:rPr>
              <a:t>Oct</a:t>
            </a:r>
            <a:endParaRPr lang="en-GB" sz="1200" b="1" dirty="0">
              <a:solidFill>
                <a:schemeClr val="accent6"/>
              </a:solidFill>
              <a:latin typeface="+mn-lt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446458" y="2434742"/>
            <a:ext cx="3577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</a:rPr>
              <a:t>Jul</a:t>
            </a:r>
            <a:endParaRPr lang="en-GB" sz="1200" b="1" dirty="0">
              <a:solidFill>
                <a:schemeClr val="accent5">
                  <a:lumMod val="60000"/>
                  <a:lumOff val="40000"/>
                </a:schemeClr>
              </a:solidFill>
              <a:latin typeface="+mn-lt"/>
            </a:endParaRPr>
          </a:p>
        </p:txBody>
      </p:sp>
      <p:cxnSp>
        <p:nvCxnSpPr>
          <p:cNvPr id="56" name="Straight Arrow Connector 55"/>
          <p:cNvCxnSpPr/>
          <p:nvPr/>
        </p:nvCxnSpPr>
        <p:spPr>
          <a:xfrm>
            <a:off x="3685257" y="4941168"/>
            <a:ext cx="724847" cy="0"/>
          </a:xfrm>
          <a:prstGeom prst="straightConnector1">
            <a:avLst/>
          </a:prstGeom>
          <a:ln w="2857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3573320" y="4504482"/>
            <a:ext cx="1298753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 smtClean="0">
                <a:solidFill>
                  <a:srgbClr val="7030A0"/>
                </a:solidFill>
                <a:latin typeface="+mn-lt"/>
              </a:rPr>
              <a:t>1</a:t>
            </a:r>
            <a:r>
              <a:rPr lang="en-GB" sz="1050" b="1" baseline="30000" dirty="0" smtClean="0">
                <a:solidFill>
                  <a:srgbClr val="7030A0"/>
                </a:solidFill>
                <a:latin typeface="+mn-lt"/>
              </a:rPr>
              <a:t>st</a:t>
            </a:r>
            <a:r>
              <a:rPr lang="en-GB" sz="1050" b="1" dirty="0" smtClean="0">
                <a:solidFill>
                  <a:srgbClr val="7030A0"/>
                </a:solidFill>
                <a:latin typeface="+mn-lt"/>
              </a:rPr>
              <a:t> Mon of July:</a:t>
            </a:r>
          </a:p>
          <a:p>
            <a:r>
              <a:rPr lang="en-GB" sz="1050" b="1" dirty="0" smtClean="0">
                <a:solidFill>
                  <a:srgbClr val="7030A0"/>
                </a:solidFill>
                <a:latin typeface="+mn-lt"/>
              </a:rPr>
              <a:t>yearly auction start</a:t>
            </a:r>
            <a:endParaRPr lang="en-GB" sz="1050" b="1" dirty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7236295" y="5101694"/>
            <a:ext cx="1368153" cy="294235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GY 2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2" name="Flowchart: Punched Tape 61"/>
          <p:cNvSpPr/>
          <p:nvPr/>
        </p:nvSpPr>
        <p:spPr>
          <a:xfrm rot="16200000">
            <a:off x="8250304" y="5163500"/>
            <a:ext cx="341063" cy="184432"/>
          </a:xfrm>
          <a:prstGeom prst="flowChartPunchedTap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64" name="Straight Connector 63"/>
          <p:cNvCxnSpPr/>
          <p:nvPr/>
        </p:nvCxnSpPr>
        <p:spPr>
          <a:xfrm>
            <a:off x="2310907" y="4008998"/>
            <a:ext cx="0" cy="28701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2998082" y="4008998"/>
            <a:ext cx="0" cy="28701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3685257" y="4008998"/>
            <a:ext cx="0" cy="28701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4380428" y="3994037"/>
            <a:ext cx="0" cy="28701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>
            <a:off x="5068733" y="3994037"/>
            <a:ext cx="0" cy="28701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>
            <a:off x="5765633" y="3994037"/>
            <a:ext cx="0" cy="28701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6477636" y="4008998"/>
            <a:ext cx="0" cy="28701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7158001" y="4008998"/>
            <a:ext cx="0" cy="28701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2108563" y="3717038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+mn-lt"/>
              </a:rPr>
              <a:t>Jan</a:t>
            </a:r>
            <a:endParaRPr lang="en-GB" sz="1200" dirty="0">
              <a:latin typeface="+mn-lt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2794340" y="3717037"/>
            <a:ext cx="4074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+mn-lt"/>
              </a:rPr>
              <a:t>Apr</a:t>
            </a:r>
            <a:endParaRPr lang="en-GB" sz="1200" dirty="0">
              <a:latin typeface="+mn-lt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3518792" y="3723427"/>
            <a:ext cx="3497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+mn-lt"/>
              </a:rPr>
              <a:t>Jul</a:t>
            </a:r>
            <a:endParaRPr lang="en-GB" sz="1200" dirty="0">
              <a:latin typeface="+mn-lt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4207965" y="3717038"/>
            <a:ext cx="4042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+mn-lt"/>
              </a:rPr>
              <a:t>Oct</a:t>
            </a:r>
            <a:endParaRPr lang="en-GB" sz="1200" dirty="0">
              <a:latin typeface="+mn-lt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4886784" y="3717034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latin typeface="+mn-lt"/>
              </a:rPr>
              <a:t>Jan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5579719" y="3717035"/>
            <a:ext cx="4074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+mn-lt"/>
              </a:rPr>
              <a:t>Apr</a:t>
            </a:r>
            <a:endParaRPr lang="en-GB" sz="1200" dirty="0">
              <a:latin typeface="+mn-lt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6311954" y="3717032"/>
            <a:ext cx="3497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+mn-lt"/>
              </a:rPr>
              <a:t>Jul</a:t>
            </a:r>
            <a:endParaRPr lang="en-GB" sz="1200" dirty="0">
              <a:latin typeface="+mn-lt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6955737" y="3717033"/>
            <a:ext cx="4042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+mn-lt"/>
              </a:rPr>
              <a:t>Oct</a:t>
            </a:r>
            <a:endParaRPr lang="en-GB" sz="1200" dirty="0">
              <a:latin typeface="+mn-lt"/>
            </a:endParaRPr>
          </a:p>
        </p:txBody>
      </p:sp>
      <p:cxnSp>
        <p:nvCxnSpPr>
          <p:cNvPr id="109" name="Straight Connector 108"/>
          <p:cNvCxnSpPr/>
          <p:nvPr/>
        </p:nvCxnSpPr>
        <p:spPr>
          <a:xfrm>
            <a:off x="4410104" y="4945806"/>
            <a:ext cx="0" cy="168001"/>
          </a:xfrm>
          <a:prstGeom prst="line">
            <a:avLst/>
          </a:prstGeom>
          <a:ln w="19050">
            <a:solidFill>
              <a:srgbClr val="7030A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/>
          <p:cNvCxnSpPr/>
          <p:nvPr/>
        </p:nvCxnSpPr>
        <p:spPr>
          <a:xfrm>
            <a:off x="6505081" y="4941168"/>
            <a:ext cx="731215" cy="0"/>
          </a:xfrm>
          <a:prstGeom prst="straightConnector1">
            <a:avLst/>
          </a:prstGeom>
          <a:ln w="2857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TextBox 113"/>
          <p:cNvSpPr txBox="1"/>
          <p:nvPr/>
        </p:nvSpPr>
        <p:spPr>
          <a:xfrm>
            <a:off x="6400048" y="4513808"/>
            <a:ext cx="126829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 smtClean="0">
                <a:solidFill>
                  <a:srgbClr val="7030A0"/>
                </a:solidFill>
                <a:latin typeface="+mn-lt"/>
              </a:rPr>
              <a:t>1</a:t>
            </a:r>
            <a:r>
              <a:rPr lang="en-GB" sz="1050" b="1" baseline="30000" dirty="0" smtClean="0">
                <a:solidFill>
                  <a:srgbClr val="7030A0"/>
                </a:solidFill>
                <a:latin typeface="+mn-lt"/>
              </a:rPr>
              <a:t>st</a:t>
            </a:r>
            <a:r>
              <a:rPr lang="en-GB" sz="1050" b="1" dirty="0" smtClean="0">
                <a:solidFill>
                  <a:srgbClr val="7030A0"/>
                </a:solidFill>
                <a:latin typeface="+mn-lt"/>
              </a:rPr>
              <a:t> Mon of July:</a:t>
            </a:r>
          </a:p>
          <a:p>
            <a:r>
              <a:rPr lang="en-GB" sz="1050" b="1" dirty="0" smtClean="0">
                <a:solidFill>
                  <a:srgbClr val="7030A0"/>
                </a:solidFill>
                <a:latin typeface="+mn-lt"/>
              </a:rPr>
              <a:t>yearly auction start</a:t>
            </a:r>
            <a:endParaRPr lang="en-GB" sz="1050" b="1" dirty="0">
              <a:solidFill>
                <a:srgbClr val="7030A0"/>
              </a:solidFill>
              <a:latin typeface="+mn-lt"/>
            </a:endParaRPr>
          </a:p>
        </p:txBody>
      </p:sp>
      <p:cxnSp>
        <p:nvCxnSpPr>
          <p:cNvPr id="115" name="Straight Connector 114"/>
          <p:cNvCxnSpPr/>
          <p:nvPr/>
        </p:nvCxnSpPr>
        <p:spPr>
          <a:xfrm flipH="1">
            <a:off x="7236295" y="4951006"/>
            <a:ext cx="1" cy="162801"/>
          </a:xfrm>
          <a:prstGeom prst="line">
            <a:avLst/>
          </a:prstGeom>
          <a:ln w="19050">
            <a:solidFill>
              <a:srgbClr val="7030A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/>
          <p:cNvCxnSpPr/>
          <p:nvPr/>
        </p:nvCxnSpPr>
        <p:spPr>
          <a:xfrm>
            <a:off x="7817429" y="4026533"/>
            <a:ext cx="0" cy="28701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TextBox 126"/>
          <p:cNvSpPr txBox="1"/>
          <p:nvPr/>
        </p:nvSpPr>
        <p:spPr>
          <a:xfrm>
            <a:off x="7623305" y="3731999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+mn-lt"/>
              </a:rPr>
              <a:t>Jan</a:t>
            </a:r>
            <a:endParaRPr lang="en-GB" sz="1200" dirty="0">
              <a:latin typeface="+mn-lt"/>
            </a:endParaRPr>
          </a:p>
        </p:txBody>
      </p:sp>
      <p:cxnSp>
        <p:nvCxnSpPr>
          <p:cNvPr id="129" name="Straight Connector 128"/>
          <p:cNvCxnSpPr/>
          <p:nvPr/>
        </p:nvCxnSpPr>
        <p:spPr>
          <a:xfrm>
            <a:off x="8498536" y="4025896"/>
            <a:ext cx="0" cy="28701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TextBox 129"/>
          <p:cNvSpPr txBox="1"/>
          <p:nvPr/>
        </p:nvSpPr>
        <p:spPr>
          <a:xfrm>
            <a:off x="8305411" y="3744873"/>
            <a:ext cx="4074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+mn-lt"/>
              </a:rPr>
              <a:t>Apr</a:t>
            </a:r>
            <a:endParaRPr lang="en-GB" sz="1200" dirty="0">
              <a:latin typeface="+mn-lt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8227294" y="1810180"/>
            <a:ext cx="4491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chemeClr val="accent3"/>
                </a:solidFill>
                <a:latin typeface="+mn-lt"/>
              </a:rPr>
              <a:t>Mar</a:t>
            </a:r>
            <a:endParaRPr lang="en-GB" sz="1200" b="1" dirty="0">
              <a:solidFill>
                <a:schemeClr val="accent3"/>
              </a:solidFill>
              <a:latin typeface="+mn-lt"/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5004048" y="4508103"/>
            <a:ext cx="1260281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 smtClean="0">
                <a:solidFill>
                  <a:schemeClr val="accent4"/>
                </a:solidFill>
                <a:latin typeface="+mn-lt"/>
              </a:rPr>
              <a:t>min 7 days before:</a:t>
            </a:r>
          </a:p>
          <a:p>
            <a:r>
              <a:rPr lang="en-GB" sz="1050" b="1" dirty="0" smtClean="0">
                <a:solidFill>
                  <a:schemeClr val="accent4"/>
                </a:solidFill>
                <a:latin typeface="+mn-lt"/>
              </a:rPr>
              <a:t>res. prices for </a:t>
            </a:r>
            <a:br>
              <a:rPr lang="en-GB" sz="1050" b="1" dirty="0" smtClean="0">
                <a:solidFill>
                  <a:schemeClr val="accent4"/>
                </a:solidFill>
                <a:latin typeface="+mn-lt"/>
              </a:rPr>
            </a:br>
            <a:r>
              <a:rPr lang="en-GB" sz="1050" b="1" dirty="0" smtClean="0">
                <a:solidFill>
                  <a:schemeClr val="accent4"/>
                </a:solidFill>
                <a:latin typeface="+mn-lt"/>
              </a:rPr>
              <a:t>firm + interruptible</a:t>
            </a:r>
          </a:p>
        </p:txBody>
      </p:sp>
      <p:cxnSp>
        <p:nvCxnSpPr>
          <p:cNvPr id="147" name="Straight Arrow Connector 146"/>
          <p:cNvCxnSpPr/>
          <p:nvPr/>
        </p:nvCxnSpPr>
        <p:spPr>
          <a:xfrm flipV="1">
            <a:off x="3347864" y="4170040"/>
            <a:ext cx="155778" cy="334442"/>
          </a:xfrm>
          <a:prstGeom prst="straightConnector1">
            <a:avLst/>
          </a:prstGeom>
          <a:ln w="28575"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TextBox 147"/>
          <p:cNvSpPr txBox="1"/>
          <p:nvPr/>
        </p:nvSpPr>
        <p:spPr>
          <a:xfrm>
            <a:off x="2195736" y="4508103"/>
            <a:ext cx="1260281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 smtClean="0">
                <a:solidFill>
                  <a:schemeClr val="accent4"/>
                </a:solidFill>
                <a:latin typeface="+mn-lt"/>
              </a:rPr>
              <a:t>min 7 days before:</a:t>
            </a:r>
          </a:p>
          <a:p>
            <a:r>
              <a:rPr lang="en-GB" sz="1050" b="1" dirty="0" smtClean="0">
                <a:solidFill>
                  <a:schemeClr val="accent4"/>
                </a:solidFill>
                <a:latin typeface="+mn-lt"/>
              </a:rPr>
              <a:t>res. prices for </a:t>
            </a:r>
            <a:br>
              <a:rPr lang="en-GB" sz="1050" b="1" dirty="0" smtClean="0">
                <a:solidFill>
                  <a:schemeClr val="accent4"/>
                </a:solidFill>
                <a:latin typeface="+mn-lt"/>
              </a:rPr>
            </a:br>
            <a:r>
              <a:rPr lang="en-GB" sz="1050" b="1" dirty="0" smtClean="0">
                <a:solidFill>
                  <a:schemeClr val="accent4"/>
                </a:solidFill>
                <a:latin typeface="+mn-lt"/>
              </a:rPr>
              <a:t>firm + interruptible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323528" y="4352225"/>
            <a:ext cx="1484064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>
                <a:latin typeface="+mn-lt"/>
              </a:rPr>
              <a:t>Publication by TSO/NRA depending on who calculates tariffs</a:t>
            </a:r>
            <a:endParaRPr lang="en-US" sz="105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75217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3" grpId="0" animBg="1"/>
      <p:bldP spid="14" grpId="0" animBg="1"/>
      <p:bldP spid="15" grpId="0"/>
      <p:bldP spid="16" grpId="0"/>
      <p:bldP spid="17" grpId="0"/>
      <p:bldP spid="18" grpId="0" animBg="1"/>
      <p:bldP spid="19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38" grpId="0"/>
      <p:bldP spid="39" grpId="0"/>
      <p:bldP spid="50" grpId="0"/>
      <p:bldP spid="51" grpId="0"/>
      <p:bldP spid="52" grpId="0"/>
      <p:bldP spid="53" grpId="0"/>
      <p:bldP spid="54" grpId="0"/>
      <p:bldP spid="55" grpId="0"/>
      <p:bldP spid="60" grpId="0"/>
      <p:bldP spid="61" grpId="0" animBg="1"/>
      <p:bldP spid="62" grpId="0" animBg="1"/>
      <p:bldP spid="114" grpId="0"/>
      <p:bldP spid="131" grpId="0"/>
      <p:bldP spid="141" grpId="0"/>
      <p:bldP spid="14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19</a:t>
            </a:fld>
            <a:endParaRPr lang="en-GB" noProof="0" dirty="0"/>
          </a:p>
        </p:txBody>
      </p:sp>
      <p:sp>
        <p:nvSpPr>
          <p:cNvPr id="7" name="Right Arrow 6"/>
          <p:cNvSpPr/>
          <p:nvPr/>
        </p:nvSpPr>
        <p:spPr>
          <a:xfrm>
            <a:off x="207517" y="4110857"/>
            <a:ext cx="8708268" cy="126014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2233124" y="1196754"/>
            <a:ext cx="394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rgbClr val="00B0F0"/>
                </a:solidFill>
                <a:latin typeface="+mn-lt"/>
              </a:rPr>
              <a:t>Jan</a:t>
            </a:r>
            <a:endParaRPr lang="en-GB" sz="1200" b="1" dirty="0">
              <a:solidFill>
                <a:srgbClr val="00B0F0"/>
              </a:solidFill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716016" y="1196753"/>
            <a:ext cx="4219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rgbClr val="00B0F0"/>
                </a:solidFill>
                <a:latin typeface="+mn-lt"/>
              </a:rPr>
              <a:t>Dec</a:t>
            </a:r>
            <a:endParaRPr lang="en-GB" sz="1200" b="1" dirty="0">
              <a:solidFill>
                <a:srgbClr val="00B0F0"/>
              </a:solidFill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45919" y="5481082"/>
            <a:ext cx="1665841" cy="1061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>
                <a:solidFill>
                  <a:srgbClr val="00B0F0"/>
                </a:solidFill>
                <a:latin typeface="+mn-lt"/>
              </a:rPr>
              <a:t>m</a:t>
            </a:r>
            <a:r>
              <a:rPr lang="en-GB" sz="1050" b="1" dirty="0" smtClean="0">
                <a:solidFill>
                  <a:srgbClr val="00B0F0"/>
                </a:solidFill>
                <a:latin typeface="+mn-lt"/>
              </a:rPr>
              <a:t>in. 30/60 days before:</a:t>
            </a:r>
          </a:p>
          <a:p>
            <a:r>
              <a:rPr lang="en-US" sz="1050" b="1" dirty="0" smtClean="0">
                <a:solidFill>
                  <a:srgbClr val="00B0F0"/>
                </a:solidFill>
                <a:latin typeface="+mn-lt"/>
              </a:rPr>
              <a:t>other </a:t>
            </a:r>
            <a:r>
              <a:rPr lang="en-US" sz="1050" b="1" dirty="0">
                <a:solidFill>
                  <a:srgbClr val="00B0F0"/>
                </a:solidFill>
                <a:latin typeface="+mn-lt"/>
              </a:rPr>
              <a:t>tariffs;</a:t>
            </a:r>
          </a:p>
          <a:p>
            <a:r>
              <a:rPr lang="en-US" sz="1050" b="1" dirty="0" smtClean="0">
                <a:solidFill>
                  <a:srgbClr val="00B0F0"/>
                </a:solidFill>
                <a:latin typeface="+mn-lt"/>
              </a:rPr>
              <a:t>revenue </a:t>
            </a:r>
            <a:r>
              <a:rPr lang="en-US" sz="1050" b="1" dirty="0">
                <a:solidFill>
                  <a:srgbClr val="00B0F0"/>
                </a:solidFill>
                <a:latin typeface="+mn-lt"/>
              </a:rPr>
              <a:t>information;</a:t>
            </a:r>
          </a:p>
          <a:p>
            <a:r>
              <a:rPr lang="en-US" sz="1050" b="1" dirty="0" smtClean="0">
                <a:solidFill>
                  <a:srgbClr val="00B0F0"/>
                </a:solidFill>
                <a:latin typeface="+mn-lt"/>
              </a:rPr>
              <a:t>methodology information;</a:t>
            </a:r>
          </a:p>
          <a:p>
            <a:r>
              <a:rPr lang="en-GB" sz="1050" b="1" dirty="0">
                <a:solidFill>
                  <a:srgbClr val="00B0F0"/>
                </a:solidFill>
                <a:latin typeface="+mn-lt"/>
              </a:rPr>
              <a:t>t</a:t>
            </a:r>
            <a:r>
              <a:rPr lang="en-GB" sz="1050" b="1" dirty="0" smtClean="0">
                <a:solidFill>
                  <a:srgbClr val="00B0F0"/>
                </a:solidFill>
                <a:latin typeface="+mn-lt"/>
              </a:rPr>
              <a:t>ariff changes + trends;</a:t>
            </a:r>
          </a:p>
          <a:p>
            <a:r>
              <a:rPr lang="en-GB" sz="1050" b="1" dirty="0" smtClean="0">
                <a:solidFill>
                  <a:srgbClr val="00B0F0"/>
                </a:solidFill>
                <a:latin typeface="+mn-lt"/>
              </a:rPr>
              <a:t>model/sensitivity analyses</a:t>
            </a:r>
            <a:endParaRPr lang="en-US" sz="1050" b="1" dirty="0">
              <a:solidFill>
                <a:srgbClr val="00B0F0"/>
              </a:solidFill>
              <a:latin typeface="+mn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302687" y="1473753"/>
            <a:ext cx="2766046" cy="3340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000000"/>
                </a:solidFill>
              </a:rPr>
              <a:t>Tariff Setting Year 1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41436" y="1196754"/>
            <a:ext cx="394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>
                <a:solidFill>
                  <a:srgbClr val="00B0F0"/>
                </a:solidFill>
                <a:latin typeface="+mn-lt"/>
              </a:rPr>
              <a:t>Jan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452320" y="1196752"/>
            <a:ext cx="4219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>
                <a:solidFill>
                  <a:srgbClr val="00B0F0"/>
                </a:solidFill>
                <a:latin typeface="+mn-lt"/>
              </a:rPr>
              <a:t>Dec</a:t>
            </a:r>
          </a:p>
        </p:txBody>
      </p:sp>
      <p:sp>
        <p:nvSpPr>
          <p:cNvPr id="18" name="Rectangle 17"/>
          <p:cNvSpPr/>
          <p:nvPr/>
        </p:nvSpPr>
        <p:spPr>
          <a:xfrm>
            <a:off x="5137926" y="1473753"/>
            <a:ext cx="2674433" cy="3340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000000"/>
                </a:solidFill>
              </a:rPr>
              <a:t>TSY 2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4410104" y="5095491"/>
            <a:ext cx="2754184" cy="294235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Gas Year 1</a:t>
            </a:r>
            <a:endParaRPr lang="en-GB" dirty="0">
              <a:solidFill>
                <a:schemeClr val="bg1"/>
              </a:solidFill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 flipV="1">
            <a:off x="1292609" y="4221088"/>
            <a:ext cx="620872" cy="1205160"/>
          </a:xfrm>
          <a:prstGeom prst="straightConnector1">
            <a:avLst/>
          </a:prstGeom>
          <a:ln w="2857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23528" y="2546320"/>
            <a:ext cx="194421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+mn-lt"/>
              </a:rPr>
              <a:t>Consultations on methodology;</a:t>
            </a:r>
          </a:p>
          <a:p>
            <a:r>
              <a:rPr lang="en-US" sz="1050" dirty="0">
                <a:latin typeface="+mn-lt"/>
              </a:rPr>
              <a:t>multipliers, seasonal factors, </a:t>
            </a:r>
            <a:r>
              <a:rPr lang="en-US" sz="1050" dirty="0" smtClean="0">
                <a:latin typeface="+mn-lt"/>
              </a:rPr>
              <a:t/>
            </a:r>
            <a:br>
              <a:rPr lang="en-US" sz="1050" dirty="0" smtClean="0">
                <a:latin typeface="+mn-lt"/>
              </a:rPr>
            </a:br>
            <a:r>
              <a:rPr lang="en-US" sz="1050" dirty="0" smtClean="0">
                <a:latin typeface="+mn-lt"/>
              </a:rPr>
              <a:t>int</a:t>
            </a:r>
            <a:r>
              <a:rPr lang="en-US" sz="1050" dirty="0">
                <a:latin typeface="+mn-lt"/>
              </a:rPr>
              <a:t>. </a:t>
            </a:r>
            <a:r>
              <a:rPr lang="en-US" sz="1050" dirty="0" smtClean="0">
                <a:latin typeface="+mn-lt"/>
              </a:rPr>
              <a:t>discounts;</a:t>
            </a:r>
          </a:p>
          <a:p>
            <a:r>
              <a:rPr lang="en-US" sz="1050" dirty="0" smtClean="0">
                <a:latin typeface="+mn-lt"/>
              </a:rPr>
              <a:t>ITC</a:t>
            </a:r>
            <a:r>
              <a:rPr lang="en-US" sz="1050" dirty="0">
                <a:latin typeface="+mn-lt"/>
              </a:rPr>
              <a:t>, impact on tariff </a:t>
            </a:r>
            <a:r>
              <a:rPr lang="en-US" sz="1050" dirty="0" smtClean="0">
                <a:latin typeface="+mn-lt"/>
              </a:rPr>
              <a:t>level</a:t>
            </a:r>
            <a:endParaRPr lang="en-US" sz="1050" dirty="0">
              <a:latin typeface="+mn-lt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Question 4: When? Who</a:t>
            </a:r>
            <a:r>
              <a:rPr lang="en-GB" dirty="0" smtClean="0"/>
              <a:t>? [2]</a:t>
            </a:r>
            <a:endParaRPr lang="en-US" dirty="0"/>
          </a:p>
        </p:txBody>
      </p:sp>
      <p:cxnSp>
        <p:nvCxnSpPr>
          <p:cNvPr id="56" name="Straight Arrow Connector 55"/>
          <p:cNvCxnSpPr/>
          <p:nvPr/>
        </p:nvCxnSpPr>
        <p:spPr>
          <a:xfrm>
            <a:off x="3685257" y="4941168"/>
            <a:ext cx="724847" cy="0"/>
          </a:xfrm>
          <a:prstGeom prst="straightConnector1">
            <a:avLst/>
          </a:prstGeom>
          <a:ln w="2857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tangle 60"/>
          <p:cNvSpPr/>
          <p:nvPr/>
        </p:nvSpPr>
        <p:spPr>
          <a:xfrm>
            <a:off x="7236295" y="5101694"/>
            <a:ext cx="1368153" cy="294235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GY 2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2" name="Flowchart: Punched Tape 61"/>
          <p:cNvSpPr/>
          <p:nvPr/>
        </p:nvSpPr>
        <p:spPr>
          <a:xfrm rot="16200000">
            <a:off x="8250304" y="5163500"/>
            <a:ext cx="341063" cy="184432"/>
          </a:xfrm>
          <a:prstGeom prst="flowChartPunchedTap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64" name="Straight Connector 63"/>
          <p:cNvCxnSpPr/>
          <p:nvPr/>
        </p:nvCxnSpPr>
        <p:spPr>
          <a:xfrm>
            <a:off x="2310907" y="4008998"/>
            <a:ext cx="0" cy="28701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2998082" y="4008998"/>
            <a:ext cx="0" cy="28701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3685257" y="4008998"/>
            <a:ext cx="0" cy="28701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4380428" y="3994037"/>
            <a:ext cx="0" cy="28701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>
            <a:off x="5068733" y="3994037"/>
            <a:ext cx="0" cy="28701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>
            <a:off x="5765633" y="3994037"/>
            <a:ext cx="0" cy="28701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6477636" y="4008998"/>
            <a:ext cx="0" cy="28701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7158001" y="4008998"/>
            <a:ext cx="0" cy="28701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2108563" y="3717038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+mn-lt"/>
              </a:rPr>
              <a:t>Jan</a:t>
            </a:r>
            <a:endParaRPr lang="en-GB" sz="1200" dirty="0">
              <a:latin typeface="+mn-lt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2794340" y="3717037"/>
            <a:ext cx="4074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+mn-lt"/>
              </a:rPr>
              <a:t>Apr</a:t>
            </a:r>
            <a:endParaRPr lang="en-GB" sz="1200" dirty="0">
              <a:latin typeface="+mn-lt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3518792" y="3723427"/>
            <a:ext cx="3497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+mn-lt"/>
              </a:rPr>
              <a:t>Jul</a:t>
            </a:r>
            <a:endParaRPr lang="en-GB" sz="1200" dirty="0">
              <a:latin typeface="+mn-lt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4207965" y="3717038"/>
            <a:ext cx="4042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+mn-lt"/>
              </a:rPr>
              <a:t>Oct</a:t>
            </a:r>
            <a:endParaRPr lang="en-GB" sz="1200" dirty="0">
              <a:latin typeface="+mn-lt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4886784" y="3717034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latin typeface="+mn-lt"/>
              </a:rPr>
              <a:t>Jan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5579719" y="3717035"/>
            <a:ext cx="4074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+mn-lt"/>
              </a:rPr>
              <a:t>Apr</a:t>
            </a:r>
            <a:endParaRPr lang="en-GB" sz="1200" dirty="0">
              <a:latin typeface="+mn-lt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6311954" y="3717032"/>
            <a:ext cx="3497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+mn-lt"/>
              </a:rPr>
              <a:t>Jul</a:t>
            </a:r>
            <a:endParaRPr lang="en-GB" sz="1200" dirty="0">
              <a:latin typeface="+mn-lt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6955737" y="3717033"/>
            <a:ext cx="4042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+mn-lt"/>
              </a:rPr>
              <a:t>Oct</a:t>
            </a:r>
            <a:endParaRPr lang="en-GB" sz="1200" dirty="0">
              <a:latin typeface="+mn-lt"/>
            </a:endParaRPr>
          </a:p>
        </p:txBody>
      </p:sp>
      <p:cxnSp>
        <p:nvCxnSpPr>
          <p:cNvPr id="109" name="Straight Connector 108"/>
          <p:cNvCxnSpPr/>
          <p:nvPr/>
        </p:nvCxnSpPr>
        <p:spPr>
          <a:xfrm>
            <a:off x="4410104" y="4945806"/>
            <a:ext cx="0" cy="168001"/>
          </a:xfrm>
          <a:prstGeom prst="line">
            <a:avLst/>
          </a:prstGeom>
          <a:ln w="19050">
            <a:solidFill>
              <a:srgbClr val="7030A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/>
          <p:cNvCxnSpPr/>
          <p:nvPr/>
        </p:nvCxnSpPr>
        <p:spPr>
          <a:xfrm>
            <a:off x="6505081" y="4941168"/>
            <a:ext cx="731215" cy="0"/>
          </a:xfrm>
          <a:prstGeom prst="straightConnector1">
            <a:avLst/>
          </a:prstGeom>
          <a:ln w="2857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 flipH="1">
            <a:off x="7236295" y="4951006"/>
            <a:ext cx="1" cy="162801"/>
          </a:xfrm>
          <a:prstGeom prst="line">
            <a:avLst/>
          </a:prstGeom>
          <a:ln w="19050">
            <a:solidFill>
              <a:srgbClr val="7030A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/>
          <p:cNvCxnSpPr/>
          <p:nvPr/>
        </p:nvCxnSpPr>
        <p:spPr>
          <a:xfrm>
            <a:off x="7817429" y="4026533"/>
            <a:ext cx="0" cy="28701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TextBox 126"/>
          <p:cNvSpPr txBox="1"/>
          <p:nvPr/>
        </p:nvSpPr>
        <p:spPr>
          <a:xfrm>
            <a:off x="7623305" y="3731999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+mn-lt"/>
              </a:rPr>
              <a:t>Jan</a:t>
            </a:r>
            <a:endParaRPr lang="en-GB" sz="1200" dirty="0">
              <a:latin typeface="+mn-lt"/>
            </a:endParaRPr>
          </a:p>
        </p:txBody>
      </p:sp>
      <p:cxnSp>
        <p:nvCxnSpPr>
          <p:cNvPr id="129" name="Straight Connector 128"/>
          <p:cNvCxnSpPr/>
          <p:nvPr/>
        </p:nvCxnSpPr>
        <p:spPr>
          <a:xfrm>
            <a:off x="8498536" y="4025896"/>
            <a:ext cx="0" cy="28701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TextBox 129"/>
          <p:cNvSpPr txBox="1"/>
          <p:nvPr/>
        </p:nvSpPr>
        <p:spPr>
          <a:xfrm>
            <a:off x="8305411" y="3744873"/>
            <a:ext cx="4074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+mn-lt"/>
              </a:rPr>
              <a:t>Apr</a:t>
            </a:r>
            <a:endParaRPr lang="en-GB" sz="1200" dirty="0">
              <a:latin typeface="+mn-lt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3554231" y="5481082"/>
            <a:ext cx="1665841" cy="1061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>
                <a:solidFill>
                  <a:srgbClr val="00B0F0"/>
                </a:solidFill>
                <a:latin typeface="+mn-lt"/>
              </a:rPr>
              <a:t>m</a:t>
            </a:r>
            <a:r>
              <a:rPr lang="en-GB" sz="1050" b="1" dirty="0" smtClean="0">
                <a:solidFill>
                  <a:srgbClr val="00B0F0"/>
                </a:solidFill>
                <a:latin typeface="+mn-lt"/>
              </a:rPr>
              <a:t>in. 30/60 days before:</a:t>
            </a:r>
          </a:p>
          <a:p>
            <a:r>
              <a:rPr lang="en-US" sz="1050" b="1" dirty="0" smtClean="0">
                <a:solidFill>
                  <a:srgbClr val="00B0F0"/>
                </a:solidFill>
                <a:latin typeface="+mn-lt"/>
              </a:rPr>
              <a:t>other </a:t>
            </a:r>
            <a:r>
              <a:rPr lang="en-US" sz="1050" b="1" dirty="0">
                <a:solidFill>
                  <a:srgbClr val="00B0F0"/>
                </a:solidFill>
                <a:latin typeface="+mn-lt"/>
              </a:rPr>
              <a:t>tariffs;</a:t>
            </a:r>
          </a:p>
          <a:p>
            <a:r>
              <a:rPr lang="en-US" sz="1050" b="1" dirty="0" smtClean="0">
                <a:solidFill>
                  <a:srgbClr val="00B0F0"/>
                </a:solidFill>
                <a:latin typeface="+mn-lt"/>
              </a:rPr>
              <a:t>revenue </a:t>
            </a:r>
            <a:r>
              <a:rPr lang="en-US" sz="1050" b="1" dirty="0">
                <a:solidFill>
                  <a:srgbClr val="00B0F0"/>
                </a:solidFill>
                <a:latin typeface="+mn-lt"/>
              </a:rPr>
              <a:t>information;</a:t>
            </a:r>
          </a:p>
          <a:p>
            <a:r>
              <a:rPr lang="en-US" sz="1050" b="1" dirty="0" smtClean="0">
                <a:solidFill>
                  <a:srgbClr val="00B0F0"/>
                </a:solidFill>
                <a:latin typeface="+mn-lt"/>
              </a:rPr>
              <a:t>methodology information;</a:t>
            </a:r>
          </a:p>
          <a:p>
            <a:r>
              <a:rPr lang="en-GB" sz="1050" b="1" dirty="0">
                <a:solidFill>
                  <a:srgbClr val="00B0F0"/>
                </a:solidFill>
                <a:latin typeface="+mn-lt"/>
              </a:rPr>
              <a:t>t</a:t>
            </a:r>
            <a:r>
              <a:rPr lang="en-GB" sz="1050" b="1" dirty="0" smtClean="0">
                <a:solidFill>
                  <a:srgbClr val="00B0F0"/>
                </a:solidFill>
                <a:latin typeface="+mn-lt"/>
              </a:rPr>
              <a:t>ariff changes + trends;</a:t>
            </a:r>
          </a:p>
          <a:p>
            <a:r>
              <a:rPr lang="en-GB" sz="1050" b="1" dirty="0" smtClean="0">
                <a:solidFill>
                  <a:srgbClr val="00B0F0"/>
                </a:solidFill>
                <a:latin typeface="+mn-lt"/>
              </a:rPr>
              <a:t>model/sensitivity analyses</a:t>
            </a:r>
            <a:endParaRPr lang="en-US" sz="1050" b="1" dirty="0">
              <a:solidFill>
                <a:srgbClr val="00B0F0"/>
              </a:solidFill>
              <a:latin typeface="+mn-lt"/>
            </a:endParaRPr>
          </a:p>
        </p:txBody>
      </p:sp>
      <p:cxnSp>
        <p:nvCxnSpPr>
          <p:cNvPr id="65" name="Straight Arrow Connector 64"/>
          <p:cNvCxnSpPr/>
          <p:nvPr/>
        </p:nvCxnSpPr>
        <p:spPr>
          <a:xfrm flipV="1">
            <a:off x="4100921" y="4221088"/>
            <a:ext cx="620872" cy="1205160"/>
          </a:xfrm>
          <a:prstGeom prst="straightConnector1">
            <a:avLst/>
          </a:prstGeom>
          <a:ln w="2857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/>
          <p:nvPr/>
        </p:nvCxnSpPr>
        <p:spPr>
          <a:xfrm flipV="1">
            <a:off x="6156176" y="4170040"/>
            <a:ext cx="155778" cy="334442"/>
          </a:xfrm>
          <a:prstGeom prst="straightConnector1">
            <a:avLst/>
          </a:prstGeom>
          <a:ln w="28575"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5004048" y="4508103"/>
            <a:ext cx="1260281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 smtClean="0">
                <a:solidFill>
                  <a:schemeClr val="accent4"/>
                </a:solidFill>
                <a:latin typeface="+mn-lt"/>
              </a:rPr>
              <a:t>min 7 days before:</a:t>
            </a:r>
          </a:p>
          <a:p>
            <a:r>
              <a:rPr lang="en-GB" sz="1050" b="1" dirty="0" smtClean="0">
                <a:solidFill>
                  <a:schemeClr val="accent4"/>
                </a:solidFill>
                <a:latin typeface="+mn-lt"/>
              </a:rPr>
              <a:t>res. prices for </a:t>
            </a:r>
            <a:br>
              <a:rPr lang="en-GB" sz="1050" b="1" dirty="0" smtClean="0">
                <a:solidFill>
                  <a:schemeClr val="accent4"/>
                </a:solidFill>
                <a:latin typeface="+mn-lt"/>
              </a:rPr>
            </a:br>
            <a:r>
              <a:rPr lang="en-GB" sz="1050" b="1" dirty="0" smtClean="0">
                <a:solidFill>
                  <a:schemeClr val="accent4"/>
                </a:solidFill>
                <a:latin typeface="+mn-lt"/>
              </a:rPr>
              <a:t>firm + interruptible</a:t>
            </a:r>
          </a:p>
        </p:txBody>
      </p:sp>
      <p:cxnSp>
        <p:nvCxnSpPr>
          <p:cNvPr id="79" name="Straight Arrow Connector 78"/>
          <p:cNvCxnSpPr/>
          <p:nvPr/>
        </p:nvCxnSpPr>
        <p:spPr>
          <a:xfrm flipV="1">
            <a:off x="3347864" y="4170040"/>
            <a:ext cx="155778" cy="334442"/>
          </a:xfrm>
          <a:prstGeom prst="straightConnector1">
            <a:avLst/>
          </a:prstGeom>
          <a:ln w="28575"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2195736" y="4508103"/>
            <a:ext cx="1260281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 smtClean="0">
                <a:solidFill>
                  <a:schemeClr val="accent4"/>
                </a:solidFill>
                <a:latin typeface="+mn-lt"/>
              </a:rPr>
              <a:t>min 7 days before:</a:t>
            </a:r>
          </a:p>
          <a:p>
            <a:r>
              <a:rPr lang="en-GB" sz="1050" b="1" dirty="0" smtClean="0">
                <a:solidFill>
                  <a:schemeClr val="accent4"/>
                </a:solidFill>
                <a:latin typeface="+mn-lt"/>
              </a:rPr>
              <a:t>res. prices for </a:t>
            </a:r>
            <a:br>
              <a:rPr lang="en-GB" sz="1050" b="1" dirty="0" smtClean="0">
                <a:solidFill>
                  <a:schemeClr val="accent4"/>
                </a:solidFill>
                <a:latin typeface="+mn-lt"/>
              </a:rPr>
            </a:br>
            <a:r>
              <a:rPr lang="en-GB" sz="1050" b="1" dirty="0" smtClean="0">
                <a:solidFill>
                  <a:schemeClr val="accent4"/>
                </a:solidFill>
                <a:latin typeface="+mn-lt"/>
              </a:rPr>
              <a:t>firm + interruptible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323528" y="4352225"/>
            <a:ext cx="1484064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>
                <a:latin typeface="+mn-lt"/>
              </a:rPr>
              <a:t>Publication by TSO/NRA depending on who calculates tariffs</a:t>
            </a:r>
            <a:endParaRPr lang="en-US" sz="105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81478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  <p:bldP spid="14" grpId="0" animBg="1"/>
      <p:bldP spid="15" grpId="0"/>
      <p:bldP spid="17" grpId="0"/>
      <p:bldP spid="18" grpId="0" animBg="1"/>
      <p:bldP spid="6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Rectangle 472" descr="PHASE 2: NC development&#10;01/02/14 - 31/07/14"/>
          <p:cNvSpPr>
            <a:spLocks noChangeArrowheads="1"/>
          </p:cNvSpPr>
          <p:nvPr/>
        </p:nvSpPr>
        <p:spPr bwMode="auto">
          <a:xfrm>
            <a:off x="7596336" y="3304655"/>
            <a:ext cx="1354013" cy="75726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">
            <a:noFill/>
            <a:miter lim="800000"/>
            <a:headEnd/>
            <a:tailEnd/>
          </a:ln>
        </p:spPr>
        <p:txBody>
          <a:bodyPr vert="horz" wrap="square" lIns="1" tIns="1" rIns="1" bIns="1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 dirty="0" smtClean="0">
                <a:solidFill>
                  <a:schemeClr val="bg1"/>
                </a:solidFill>
                <a:cs typeface="Arial" pitchFamily="34" charset="0"/>
              </a:rPr>
              <a:t>Comitology</a:t>
            </a:r>
            <a:endParaRPr lang="en-US" altLang="en-US" sz="1100" b="1" dirty="0" smtClean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26" name="Right Arrow 325"/>
          <p:cNvSpPr/>
          <p:nvPr/>
        </p:nvSpPr>
        <p:spPr>
          <a:xfrm>
            <a:off x="296459" y="4581128"/>
            <a:ext cx="8433312" cy="216024"/>
          </a:xfrm>
          <a:prstGeom prst="rightArrow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Espace réservé du numéro de diapositive 5"/>
          <p:cNvSpPr txBox="1">
            <a:spLocks/>
          </p:cNvSpPr>
          <p:nvPr/>
        </p:nvSpPr>
        <p:spPr>
          <a:xfrm>
            <a:off x="8351805" y="6282636"/>
            <a:ext cx="586408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marL="0" algn="r" defTabSz="914400" rtl="0" eaLnBrk="1" latinLnBrk="0" hangingPunct="1">
              <a:defRPr sz="1000" kern="1200" baseline="0" smtClean="0">
                <a:solidFill>
                  <a:srgbClr val="666666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2</a:t>
            </a:fld>
            <a:endParaRPr lang="en-GB" dirty="0"/>
          </a:p>
        </p:txBody>
      </p:sp>
      <p:sp>
        <p:nvSpPr>
          <p:cNvPr id="2342" name="Rectangle 466" descr="Publish initial draft NC for consultation&#10;30/05/14"/>
          <p:cNvSpPr>
            <a:spLocks noChangeArrowheads="1"/>
          </p:cNvSpPr>
          <p:nvPr/>
        </p:nvSpPr>
        <p:spPr bwMode="auto">
          <a:xfrm>
            <a:off x="193689" y="2569875"/>
            <a:ext cx="880326" cy="477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700" b="1" dirty="0" smtClean="0">
                <a:solidFill>
                  <a:srgbClr val="00B050"/>
                </a:solidFill>
                <a:cs typeface="Arial" pitchFamily="34" charset="0"/>
              </a:rPr>
              <a:t>ACER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700" b="1" dirty="0" smtClean="0">
                <a:solidFill>
                  <a:srgbClr val="00B050"/>
                </a:solidFill>
                <a:cs typeface="Arial" pitchFamily="34" charset="0"/>
              </a:rPr>
              <a:t>Reasoned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700" b="1" dirty="0" smtClean="0">
                <a:solidFill>
                  <a:srgbClr val="00B050"/>
                </a:solidFill>
                <a:cs typeface="Arial" pitchFamily="34" charset="0"/>
              </a:rPr>
              <a:t>Opinion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700" b="1" dirty="0" smtClean="0">
                <a:solidFill>
                  <a:srgbClr val="00B050"/>
                </a:solidFill>
                <a:cs typeface="Arial" pitchFamily="34" charset="0"/>
              </a:rPr>
              <a:t>26 March</a:t>
            </a:r>
            <a:endParaRPr lang="en-US" altLang="en-US" sz="1200" dirty="0" smtClean="0">
              <a:solidFill>
                <a:srgbClr val="00B050"/>
              </a:solidFill>
              <a:cs typeface="Arial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89399" y="482700"/>
            <a:ext cx="8121345" cy="724330"/>
          </a:xfrm>
        </p:spPr>
        <p:txBody>
          <a:bodyPr/>
          <a:lstStyle/>
          <a:p>
            <a:pPr algn="l"/>
            <a:r>
              <a:rPr lang="en-GB" dirty="0" smtClean="0"/>
              <a:t>TAR NC Development Timeline 2015</a:t>
            </a:r>
            <a:endParaRPr lang="en-GB" dirty="0"/>
          </a:p>
        </p:txBody>
      </p:sp>
      <p:sp>
        <p:nvSpPr>
          <p:cNvPr id="224" name="Right Arrow 223"/>
          <p:cNvSpPr/>
          <p:nvPr/>
        </p:nvSpPr>
        <p:spPr>
          <a:xfrm>
            <a:off x="335099" y="2388194"/>
            <a:ext cx="8450740" cy="175808"/>
          </a:xfrm>
          <a:prstGeom prst="rightArrow">
            <a:avLst/>
          </a:prstGeom>
          <a:ln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5" name="Right Arrow 224"/>
          <p:cNvSpPr/>
          <p:nvPr/>
        </p:nvSpPr>
        <p:spPr>
          <a:xfrm>
            <a:off x="344298" y="1544471"/>
            <a:ext cx="8477089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20785" y="2111195"/>
            <a:ext cx="6574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B0F0"/>
                </a:solidFill>
              </a:rPr>
              <a:t>ACER</a:t>
            </a:r>
            <a:endParaRPr lang="en-US" sz="1200" dirty="0">
              <a:solidFill>
                <a:srgbClr val="00B0F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5650" y="1314536"/>
            <a:ext cx="14920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EC/Member States</a:t>
            </a:r>
            <a:endParaRPr lang="en-US" sz="1200" dirty="0"/>
          </a:p>
        </p:txBody>
      </p:sp>
      <p:grpSp>
        <p:nvGrpSpPr>
          <p:cNvPr id="230" name="Group 450"/>
          <p:cNvGrpSpPr>
            <a:grpSpLocks/>
          </p:cNvGrpSpPr>
          <p:nvPr/>
        </p:nvGrpSpPr>
        <p:grpSpPr bwMode="auto">
          <a:xfrm>
            <a:off x="5076013" y="1553983"/>
            <a:ext cx="180000" cy="180000"/>
            <a:chOff x="0" y="0"/>
            <a:chExt cx="100" cy="100"/>
          </a:xfrm>
        </p:grpSpPr>
        <p:sp>
          <p:nvSpPr>
            <p:cNvPr id="231" name="Freeform 452"/>
            <p:cNvSpPr>
              <a:spLocks noChangeArrowheads="1"/>
            </p:cNvSpPr>
            <p:nvPr/>
          </p:nvSpPr>
          <p:spPr bwMode="auto">
            <a:xfrm>
              <a:off x="0" y="0"/>
              <a:ext cx="100" cy="100"/>
            </a:xfrm>
            <a:custGeom>
              <a:avLst/>
              <a:gdLst>
                <a:gd name="T0" fmla="*/ 50 w 100"/>
                <a:gd name="T1" fmla="*/ 0 h 100"/>
                <a:gd name="T2" fmla="*/ 100 w 100"/>
                <a:gd name="T3" fmla="*/ 50 h 100"/>
                <a:gd name="T4" fmla="*/ 50 w 100"/>
                <a:gd name="T5" fmla="*/ 100 h 100"/>
                <a:gd name="T6" fmla="*/ 0 w 100"/>
                <a:gd name="T7" fmla="*/ 50 h 100"/>
                <a:gd name="T8" fmla="*/ 50 w 100"/>
                <a:gd name="T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100">
                  <a:moveTo>
                    <a:pt x="50" y="0"/>
                  </a:moveTo>
                  <a:lnTo>
                    <a:pt x="100" y="50"/>
                  </a:lnTo>
                  <a:lnTo>
                    <a:pt x="50" y="100"/>
                  </a:lnTo>
                  <a:lnTo>
                    <a:pt x="0" y="50"/>
                  </a:lnTo>
                  <a:lnTo>
                    <a:pt x="5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93ACD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IE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2" name="Freeform 451"/>
            <p:cNvSpPr>
              <a:spLocks noChangeArrowheads="1"/>
            </p:cNvSpPr>
            <p:nvPr/>
          </p:nvSpPr>
          <p:spPr bwMode="auto">
            <a:xfrm>
              <a:off x="25" y="25"/>
              <a:ext cx="50" cy="50"/>
            </a:xfrm>
            <a:custGeom>
              <a:avLst/>
              <a:gdLst>
                <a:gd name="T0" fmla="*/ 25 w 50"/>
                <a:gd name="T1" fmla="*/ 0 h 50"/>
                <a:gd name="T2" fmla="*/ 50 w 50"/>
                <a:gd name="T3" fmla="*/ 25 h 50"/>
                <a:gd name="T4" fmla="*/ 25 w 50"/>
                <a:gd name="T5" fmla="*/ 50 h 50"/>
                <a:gd name="T6" fmla="*/ 0 w 50"/>
                <a:gd name="T7" fmla="*/ 25 h 50"/>
                <a:gd name="T8" fmla="*/ 25 w 50"/>
                <a:gd name="T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50">
                  <a:moveTo>
                    <a:pt x="25" y="0"/>
                  </a:moveTo>
                  <a:lnTo>
                    <a:pt x="50" y="25"/>
                  </a:lnTo>
                  <a:lnTo>
                    <a:pt x="25" y="50"/>
                  </a:lnTo>
                  <a:lnTo>
                    <a:pt x="0" y="25"/>
                  </a:lnTo>
                  <a:lnTo>
                    <a:pt x="25" y="0"/>
                  </a:lnTo>
                </a:path>
              </a:pathLst>
            </a:custGeom>
            <a:solidFill>
              <a:srgbClr val="93ACD1"/>
            </a:solidFill>
            <a:ln w="1">
              <a:solidFill>
                <a:srgbClr val="93ACD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IE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56" name="Group 450"/>
          <p:cNvGrpSpPr>
            <a:grpSpLocks/>
          </p:cNvGrpSpPr>
          <p:nvPr/>
        </p:nvGrpSpPr>
        <p:grpSpPr bwMode="auto">
          <a:xfrm>
            <a:off x="5274274" y="1553983"/>
            <a:ext cx="180000" cy="180000"/>
            <a:chOff x="0" y="0"/>
            <a:chExt cx="100" cy="100"/>
          </a:xfrm>
        </p:grpSpPr>
        <p:sp>
          <p:nvSpPr>
            <p:cNvPr id="257" name="Freeform 452"/>
            <p:cNvSpPr>
              <a:spLocks noChangeArrowheads="1"/>
            </p:cNvSpPr>
            <p:nvPr/>
          </p:nvSpPr>
          <p:spPr bwMode="auto">
            <a:xfrm>
              <a:off x="0" y="0"/>
              <a:ext cx="100" cy="100"/>
            </a:xfrm>
            <a:custGeom>
              <a:avLst/>
              <a:gdLst>
                <a:gd name="T0" fmla="*/ 50 w 100"/>
                <a:gd name="T1" fmla="*/ 0 h 100"/>
                <a:gd name="T2" fmla="*/ 100 w 100"/>
                <a:gd name="T3" fmla="*/ 50 h 100"/>
                <a:gd name="T4" fmla="*/ 50 w 100"/>
                <a:gd name="T5" fmla="*/ 100 h 100"/>
                <a:gd name="T6" fmla="*/ 0 w 100"/>
                <a:gd name="T7" fmla="*/ 50 h 100"/>
                <a:gd name="T8" fmla="*/ 50 w 100"/>
                <a:gd name="T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100">
                  <a:moveTo>
                    <a:pt x="50" y="0"/>
                  </a:moveTo>
                  <a:lnTo>
                    <a:pt x="100" y="50"/>
                  </a:lnTo>
                  <a:lnTo>
                    <a:pt x="50" y="100"/>
                  </a:lnTo>
                  <a:lnTo>
                    <a:pt x="0" y="50"/>
                  </a:lnTo>
                  <a:lnTo>
                    <a:pt x="5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93ACD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IE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8" name="Freeform 451"/>
            <p:cNvSpPr>
              <a:spLocks noChangeArrowheads="1"/>
            </p:cNvSpPr>
            <p:nvPr/>
          </p:nvSpPr>
          <p:spPr bwMode="auto">
            <a:xfrm>
              <a:off x="25" y="25"/>
              <a:ext cx="50" cy="50"/>
            </a:xfrm>
            <a:custGeom>
              <a:avLst/>
              <a:gdLst>
                <a:gd name="T0" fmla="*/ 25 w 50"/>
                <a:gd name="T1" fmla="*/ 0 h 50"/>
                <a:gd name="T2" fmla="*/ 50 w 50"/>
                <a:gd name="T3" fmla="*/ 25 h 50"/>
                <a:gd name="T4" fmla="*/ 25 w 50"/>
                <a:gd name="T5" fmla="*/ 50 h 50"/>
                <a:gd name="T6" fmla="*/ 0 w 50"/>
                <a:gd name="T7" fmla="*/ 25 h 50"/>
                <a:gd name="T8" fmla="*/ 25 w 50"/>
                <a:gd name="T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50">
                  <a:moveTo>
                    <a:pt x="25" y="0"/>
                  </a:moveTo>
                  <a:lnTo>
                    <a:pt x="50" y="25"/>
                  </a:lnTo>
                  <a:lnTo>
                    <a:pt x="25" y="50"/>
                  </a:lnTo>
                  <a:lnTo>
                    <a:pt x="0" y="25"/>
                  </a:lnTo>
                  <a:lnTo>
                    <a:pt x="25" y="0"/>
                  </a:lnTo>
                </a:path>
              </a:pathLst>
            </a:custGeom>
            <a:solidFill>
              <a:srgbClr val="C00000"/>
            </a:solidFill>
            <a:ln w="1">
              <a:solidFill>
                <a:srgbClr val="93ACD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IE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05" name="Rectangle 472" descr="PHASE 2: NC development&#10;01/02/14 - 31/07/14"/>
          <p:cNvSpPr>
            <a:spLocks noChangeArrowheads="1"/>
          </p:cNvSpPr>
          <p:nvPr/>
        </p:nvSpPr>
        <p:spPr bwMode="auto">
          <a:xfrm>
            <a:off x="891756" y="3304656"/>
            <a:ext cx="2239458" cy="757262"/>
          </a:xfrm>
          <a:prstGeom prst="rect">
            <a:avLst/>
          </a:prstGeom>
          <a:solidFill>
            <a:srgbClr val="FFFF00"/>
          </a:solidFill>
          <a:ln w="1">
            <a:noFill/>
            <a:miter lim="800000"/>
            <a:headEnd/>
            <a:tailEnd/>
          </a:ln>
        </p:spPr>
        <p:txBody>
          <a:bodyPr vert="horz" wrap="square" lIns="1" tIns="1" rIns="1" bIns="1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en-US" sz="1000" b="1" dirty="0" smtClean="0">
                <a:solidFill>
                  <a:srgbClr val="00B050"/>
                </a:solidFill>
              </a:rPr>
              <a:t>ENTSOG Amendments</a:t>
            </a:r>
            <a:endParaRPr lang="en-US" altLang="en-US" sz="1000" b="1" dirty="0">
              <a:solidFill>
                <a:srgbClr val="00B050"/>
              </a:solidFill>
            </a:endParaRPr>
          </a:p>
        </p:txBody>
      </p:sp>
      <p:sp>
        <p:nvSpPr>
          <p:cNvPr id="288" name="Right Arrow 287"/>
          <p:cNvSpPr/>
          <p:nvPr/>
        </p:nvSpPr>
        <p:spPr>
          <a:xfrm>
            <a:off x="305173" y="5488641"/>
            <a:ext cx="8433312" cy="216024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2" name="TextBox 291"/>
          <p:cNvSpPr txBox="1"/>
          <p:nvPr/>
        </p:nvSpPr>
        <p:spPr>
          <a:xfrm>
            <a:off x="138889" y="5228861"/>
            <a:ext cx="8743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B050"/>
                </a:solidFill>
              </a:rPr>
              <a:t>TAR WG</a:t>
            </a:r>
            <a:endParaRPr lang="en-US" sz="1200" dirty="0">
              <a:solidFill>
                <a:srgbClr val="00B050"/>
              </a:solidFill>
            </a:endParaRPr>
          </a:p>
        </p:txBody>
      </p:sp>
      <p:grpSp>
        <p:nvGrpSpPr>
          <p:cNvPr id="309" name="Group 450"/>
          <p:cNvGrpSpPr>
            <a:grpSpLocks/>
          </p:cNvGrpSpPr>
          <p:nvPr/>
        </p:nvGrpSpPr>
        <p:grpSpPr bwMode="auto">
          <a:xfrm>
            <a:off x="443166" y="5488859"/>
            <a:ext cx="180000" cy="180000"/>
            <a:chOff x="0" y="0"/>
            <a:chExt cx="100" cy="100"/>
          </a:xfrm>
        </p:grpSpPr>
        <p:sp>
          <p:nvSpPr>
            <p:cNvPr id="310" name="Freeform 452"/>
            <p:cNvSpPr>
              <a:spLocks noChangeArrowheads="1"/>
            </p:cNvSpPr>
            <p:nvPr/>
          </p:nvSpPr>
          <p:spPr bwMode="auto">
            <a:xfrm>
              <a:off x="0" y="0"/>
              <a:ext cx="100" cy="100"/>
            </a:xfrm>
            <a:custGeom>
              <a:avLst/>
              <a:gdLst>
                <a:gd name="T0" fmla="*/ 50 w 100"/>
                <a:gd name="T1" fmla="*/ 0 h 100"/>
                <a:gd name="T2" fmla="*/ 100 w 100"/>
                <a:gd name="T3" fmla="*/ 50 h 100"/>
                <a:gd name="T4" fmla="*/ 50 w 100"/>
                <a:gd name="T5" fmla="*/ 100 h 100"/>
                <a:gd name="T6" fmla="*/ 0 w 100"/>
                <a:gd name="T7" fmla="*/ 50 h 100"/>
                <a:gd name="T8" fmla="*/ 50 w 100"/>
                <a:gd name="T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100">
                  <a:moveTo>
                    <a:pt x="50" y="0"/>
                  </a:moveTo>
                  <a:lnTo>
                    <a:pt x="100" y="50"/>
                  </a:lnTo>
                  <a:lnTo>
                    <a:pt x="50" y="100"/>
                  </a:lnTo>
                  <a:lnTo>
                    <a:pt x="0" y="50"/>
                  </a:lnTo>
                  <a:lnTo>
                    <a:pt x="5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93ACD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IE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1" name="Freeform 451"/>
            <p:cNvSpPr>
              <a:spLocks noChangeArrowheads="1"/>
            </p:cNvSpPr>
            <p:nvPr/>
          </p:nvSpPr>
          <p:spPr bwMode="auto">
            <a:xfrm>
              <a:off x="25" y="25"/>
              <a:ext cx="50" cy="50"/>
            </a:xfrm>
            <a:custGeom>
              <a:avLst/>
              <a:gdLst>
                <a:gd name="T0" fmla="*/ 25 w 50"/>
                <a:gd name="T1" fmla="*/ 0 h 50"/>
                <a:gd name="T2" fmla="*/ 50 w 50"/>
                <a:gd name="T3" fmla="*/ 25 h 50"/>
                <a:gd name="T4" fmla="*/ 25 w 50"/>
                <a:gd name="T5" fmla="*/ 50 h 50"/>
                <a:gd name="T6" fmla="*/ 0 w 50"/>
                <a:gd name="T7" fmla="*/ 25 h 50"/>
                <a:gd name="T8" fmla="*/ 25 w 50"/>
                <a:gd name="T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50">
                  <a:moveTo>
                    <a:pt x="25" y="0"/>
                  </a:moveTo>
                  <a:lnTo>
                    <a:pt x="50" y="25"/>
                  </a:lnTo>
                  <a:lnTo>
                    <a:pt x="25" y="50"/>
                  </a:lnTo>
                  <a:lnTo>
                    <a:pt x="0" y="25"/>
                  </a:lnTo>
                  <a:lnTo>
                    <a:pt x="25" y="0"/>
                  </a:lnTo>
                </a:path>
              </a:pathLst>
            </a:custGeom>
            <a:solidFill>
              <a:srgbClr val="93ACD1"/>
            </a:solidFill>
            <a:ln w="1">
              <a:solidFill>
                <a:srgbClr val="93ACD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IE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12" name="Rectangle 433" descr="SJWS 1&#10;11/02/14"/>
          <p:cNvSpPr>
            <a:spLocks noChangeArrowheads="1"/>
          </p:cNvSpPr>
          <p:nvPr/>
        </p:nvSpPr>
        <p:spPr bwMode="auto">
          <a:xfrm>
            <a:off x="339702" y="5695827"/>
            <a:ext cx="414148" cy="120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800" b="1" dirty="0" smtClean="0">
                <a:solidFill>
                  <a:srgbClr val="00B050"/>
                </a:solidFill>
                <a:cs typeface="Arial" pitchFamily="34" charset="0"/>
              </a:rPr>
              <a:t>23/03</a:t>
            </a:r>
            <a:endParaRPr lang="en-US" altLang="en-US" b="1" dirty="0" smtClean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5" name="Rectangle 433" descr="SJWS 1&#10;11/02/14"/>
          <p:cNvSpPr>
            <a:spLocks noChangeArrowheads="1"/>
          </p:cNvSpPr>
          <p:nvPr/>
        </p:nvSpPr>
        <p:spPr bwMode="auto">
          <a:xfrm>
            <a:off x="2590118" y="4789978"/>
            <a:ext cx="480407" cy="306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000" b="1" dirty="0" smtClean="0">
                <a:solidFill>
                  <a:srgbClr val="00B050"/>
                </a:solidFill>
                <a:cs typeface="Arial" pitchFamily="34" charset="0"/>
              </a:rPr>
              <a:t>BOA</a:t>
            </a:r>
            <a:endParaRPr lang="en-US" altLang="en-US" sz="600" b="1" dirty="0">
              <a:solidFill>
                <a:srgbClr val="00B05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800" b="1" dirty="0" smtClean="0">
                <a:solidFill>
                  <a:srgbClr val="00B050"/>
                </a:solidFill>
                <a:cs typeface="Arial" pitchFamily="34" charset="0"/>
              </a:rPr>
              <a:t>16/07</a:t>
            </a:r>
            <a:endParaRPr lang="en-US" altLang="en-US" b="1" dirty="0" smtClean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7" name="TextBox 326"/>
          <p:cNvSpPr txBox="1"/>
          <p:nvPr/>
        </p:nvSpPr>
        <p:spPr>
          <a:xfrm>
            <a:off x="93075" y="4358356"/>
            <a:ext cx="8743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B050"/>
                </a:solidFill>
              </a:rPr>
              <a:t>ENTSOG</a:t>
            </a:r>
            <a:endParaRPr lang="en-US" sz="1200" dirty="0">
              <a:solidFill>
                <a:srgbClr val="00B050"/>
              </a:solidFill>
            </a:endParaRPr>
          </a:p>
        </p:txBody>
      </p:sp>
      <p:grpSp>
        <p:nvGrpSpPr>
          <p:cNvPr id="349" name="Group 450"/>
          <p:cNvGrpSpPr>
            <a:grpSpLocks/>
          </p:cNvGrpSpPr>
          <p:nvPr/>
        </p:nvGrpSpPr>
        <p:grpSpPr bwMode="auto">
          <a:xfrm>
            <a:off x="2760912" y="4578813"/>
            <a:ext cx="180000" cy="180000"/>
            <a:chOff x="0" y="0"/>
            <a:chExt cx="100" cy="100"/>
          </a:xfrm>
        </p:grpSpPr>
        <p:sp>
          <p:nvSpPr>
            <p:cNvPr id="350" name="Freeform 452"/>
            <p:cNvSpPr>
              <a:spLocks noChangeArrowheads="1"/>
            </p:cNvSpPr>
            <p:nvPr/>
          </p:nvSpPr>
          <p:spPr bwMode="auto">
            <a:xfrm>
              <a:off x="0" y="0"/>
              <a:ext cx="100" cy="100"/>
            </a:xfrm>
            <a:custGeom>
              <a:avLst/>
              <a:gdLst>
                <a:gd name="T0" fmla="*/ 50 w 100"/>
                <a:gd name="T1" fmla="*/ 0 h 100"/>
                <a:gd name="T2" fmla="*/ 100 w 100"/>
                <a:gd name="T3" fmla="*/ 50 h 100"/>
                <a:gd name="T4" fmla="*/ 50 w 100"/>
                <a:gd name="T5" fmla="*/ 100 h 100"/>
                <a:gd name="T6" fmla="*/ 0 w 100"/>
                <a:gd name="T7" fmla="*/ 50 h 100"/>
                <a:gd name="T8" fmla="*/ 50 w 100"/>
                <a:gd name="T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100">
                  <a:moveTo>
                    <a:pt x="50" y="0"/>
                  </a:moveTo>
                  <a:lnTo>
                    <a:pt x="100" y="50"/>
                  </a:lnTo>
                  <a:lnTo>
                    <a:pt x="50" y="100"/>
                  </a:lnTo>
                  <a:lnTo>
                    <a:pt x="0" y="50"/>
                  </a:lnTo>
                  <a:lnTo>
                    <a:pt x="5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93ACD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IE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1" name="Freeform 451"/>
            <p:cNvSpPr>
              <a:spLocks noChangeArrowheads="1"/>
            </p:cNvSpPr>
            <p:nvPr/>
          </p:nvSpPr>
          <p:spPr bwMode="auto">
            <a:xfrm>
              <a:off x="25" y="25"/>
              <a:ext cx="50" cy="50"/>
            </a:xfrm>
            <a:custGeom>
              <a:avLst/>
              <a:gdLst>
                <a:gd name="T0" fmla="*/ 25 w 50"/>
                <a:gd name="T1" fmla="*/ 0 h 50"/>
                <a:gd name="T2" fmla="*/ 50 w 50"/>
                <a:gd name="T3" fmla="*/ 25 h 50"/>
                <a:gd name="T4" fmla="*/ 25 w 50"/>
                <a:gd name="T5" fmla="*/ 50 h 50"/>
                <a:gd name="T6" fmla="*/ 0 w 50"/>
                <a:gd name="T7" fmla="*/ 25 h 50"/>
                <a:gd name="T8" fmla="*/ 25 w 50"/>
                <a:gd name="T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50">
                  <a:moveTo>
                    <a:pt x="25" y="0"/>
                  </a:moveTo>
                  <a:lnTo>
                    <a:pt x="50" y="25"/>
                  </a:lnTo>
                  <a:lnTo>
                    <a:pt x="25" y="50"/>
                  </a:lnTo>
                  <a:lnTo>
                    <a:pt x="0" y="25"/>
                  </a:lnTo>
                  <a:lnTo>
                    <a:pt x="25" y="0"/>
                  </a:lnTo>
                </a:path>
              </a:pathLst>
            </a:custGeom>
            <a:solidFill>
              <a:srgbClr val="93ACD1"/>
            </a:solidFill>
            <a:ln w="1">
              <a:solidFill>
                <a:srgbClr val="93ACD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IE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20" name="Group 450"/>
          <p:cNvGrpSpPr>
            <a:grpSpLocks/>
          </p:cNvGrpSpPr>
          <p:nvPr/>
        </p:nvGrpSpPr>
        <p:grpSpPr bwMode="auto">
          <a:xfrm>
            <a:off x="1422196" y="5504778"/>
            <a:ext cx="180000" cy="180000"/>
            <a:chOff x="0" y="0"/>
            <a:chExt cx="100" cy="100"/>
          </a:xfrm>
        </p:grpSpPr>
        <p:sp>
          <p:nvSpPr>
            <p:cNvPr id="121" name="Freeform 452"/>
            <p:cNvSpPr>
              <a:spLocks noChangeArrowheads="1"/>
            </p:cNvSpPr>
            <p:nvPr/>
          </p:nvSpPr>
          <p:spPr bwMode="auto">
            <a:xfrm>
              <a:off x="0" y="0"/>
              <a:ext cx="100" cy="100"/>
            </a:xfrm>
            <a:custGeom>
              <a:avLst/>
              <a:gdLst>
                <a:gd name="T0" fmla="*/ 50 w 100"/>
                <a:gd name="T1" fmla="*/ 0 h 100"/>
                <a:gd name="T2" fmla="*/ 100 w 100"/>
                <a:gd name="T3" fmla="*/ 50 h 100"/>
                <a:gd name="T4" fmla="*/ 50 w 100"/>
                <a:gd name="T5" fmla="*/ 100 h 100"/>
                <a:gd name="T6" fmla="*/ 0 w 100"/>
                <a:gd name="T7" fmla="*/ 50 h 100"/>
                <a:gd name="T8" fmla="*/ 50 w 100"/>
                <a:gd name="T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100">
                  <a:moveTo>
                    <a:pt x="50" y="0"/>
                  </a:moveTo>
                  <a:lnTo>
                    <a:pt x="100" y="50"/>
                  </a:lnTo>
                  <a:lnTo>
                    <a:pt x="50" y="100"/>
                  </a:lnTo>
                  <a:lnTo>
                    <a:pt x="0" y="50"/>
                  </a:lnTo>
                  <a:lnTo>
                    <a:pt x="5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93ACD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IE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2" name="Freeform 451"/>
            <p:cNvSpPr>
              <a:spLocks noChangeArrowheads="1"/>
            </p:cNvSpPr>
            <p:nvPr/>
          </p:nvSpPr>
          <p:spPr bwMode="auto">
            <a:xfrm>
              <a:off x="25" y="25"/>
              <a:ext cx="50" cy="50"/>
            </a:xfrm>
            <a:custGeom>
              <a:avLst/>
              <a:gdLst>
                <a:gd name="T0" fmla="*/ 25 w 50"/>
                <a:gd name="T1" fmla="*/ 0 h 50"/>
                <a:gd name="T2" fmla="*/ 50 w 50"/>
                <a:gd name="T3" fmla="*/ 25 h 50"/>
                <a:gd name="T4" fmla="*/ 25 w 50"/>
                <a:gd name="T5" fmla="*/ 50 h 50"/>
                <a:gd name="T6" fmla="*/ 0 w 50"/>
                <a:gd name="T7" fmla="*/ 25 h 50"/>
                <a:gd name="T8" fmla="*/ 25 w 50"/>
                <a:gd name="T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50">
                  <a:moveTo>
                    <a:pt x="25" y="0"/>
                  </a:moveTo>
                  <a:lnTo>
                    <a:pt x="50" y="25"/>
                  </a:lnTo>
                  <a:lnTo>
                    <a:pt x="25" y="50"/>
                  </a:lnTo>
                  <a:lnTo>
                    <a:pt x="0" y="25"/>
                  </a:lnTo>
                  <a:lnTo>
                    <a:pt x="25" y="0"/>
                  </a:lnTo>
                </a:path>
              </a:pathLst>
            </a:custGeom>
            <a:solidFill>
              <a:srgbClr val="93ACD1"/>
            </a:solidFill>
            <a:ln w="1">
              <a:solidFill>
                <a:srgbClr val="93ACD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IE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23" name="Rectangle 433" descr="SJWS 1&#10;11/02/14"/>
          <p:cNvSpPr>
            <a:spLocks noChangeArrowheads="1"/>
          </p:cNvSpPr>
          <p:nvPr/>
        </p:nvSpPr>
        <p:spPr bwMode="auto">
          <a:xfrm>
            <a:off x="1288089" y="5705504"/>
            <a:ext cx="414148" cy="120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800" b="1" dirty="0" smtClean="0">
                <a:solidFill>
                  <a:srgbClr val="00B050"/>
                </a:solidFill>
              </a:rPr>
              <a:t>12</a:t>
            </a:r>
            <a:r>
              <a:rPr lang="en-US" altLang="en-US" sz="800" b="1" dirty="0" smtClean="0">
                <a:solidFill>
                  <a:srgbClr val="00B050"/>
                </a:solidFill>
                <a:cs typeface="Arial" pitchFamily="34" charset="0"/>
              </a:rPr>
              <a:t>/05</a:t>
            </a:r>
            <a:endParaRPr lang="en-US" altLang="en-US" b="1" dirty="0" smtClean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024098" y="3304656"/>
            <a:ext cx="2572238" cy="757262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en-US" b="1" dirty="0">
              <a:solidFill>
                <a:srgbClr val="00B050"/>
              </a:solidFill>
              <a:cs typeface="Arial" pitchFamily="34" charset="0"/>
            </a:endParaRPr>
          </a:p>
          <a:p>
            <a:pPr algn="ctr"/>
            <a:r>
              <a:rPr lang="en-US" altLang="en-US" sz="1400" b="1" i="1" dirty="0" smtClean="0"/>
              <a:t>EC develop TAR NC</a:t>
            </a:r>
            <a:endParaRPr lang="en-US" altLang="en-US" sz="1400" b="1" i="1" dirty="0"/>
          </a:p>
          <a:p>
            <a:pPr algn="ctr"/>
            <a:endParaRPr lang="en-GB" dirty="0"/>
          </a:p>
        </p:txBody>
      </p:sp>
      <p:grpSp>
        <p:nvGrpSpPr>
          <p:cNvPr id="135" name="Group 450"/>
          <p:cNvGrpSpPr>
            <a:grpSpLocks/>
          </p:cNvGrpSpPr>
          <p:nvPr/>
        </p:nvGrpSpPr>
        <p:grpSpPr bwMode="auto">
          <a:xfrm>
            <a:off x="544400" y="2388194"/>
            <a:ext cx="180000" cy="146490"/>
            <a:chOff x="0" y="0"/>
            <a:chExt cx="100" cy="100"/>
          </a:xfrm>
        </p:grpSpPr>
        <p:sp>
          <p:nvSpPr>
            <p:cNvPr id="136" name="Freeform 452"/>
            <p:cNvSpPr>
              <a:spLocks noChangeArrowheads="1"/>
            </p:cNvSpPr>
            <p:nvPr/>
          </p:nvSpPr>
          <p:spPr bwMode="auto">
            <a:xfrm>
              <a:off x="0" y="0"/>
              <a:ext cx="100" cy="100"/>
            </a:xfrm>
            <a:custGeom>
              <a:avLst/>
              <a:gdLst>
                <a:gd name="T0" fmla="*/ 50 w 100"/>
                <a:gd name="T1" fmla="*/ 0 h 100"/>
                <a:gd name="T2" fmla="*/ 100 w 100"/>
                <a:gd name="T3" fmla="*/ 50 h 100"/>
                <a:gd name="T4" fmla="*/ 50 w 100"/>
                <a:gd name="T5" fmla="*/ 100 h 100"/>
                <a:gd name="T6" fmla="*/ 0 w 100"/>
                <a:gd name="T7" fmla="*/ 50 h 100"/>
                <a:gd name="T8" fmla="*/ 50 w 100"/>
                <a:gd name="T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100">
                  <a:moveTo>
                    <a:pt x="50" y="0"/>
                  </a:moveTo>
                  <a:lnTo>
                    <a:pt x="100" y="50"/>
                  </a:lnTo>
                  <a:lnTo>
                    <a:pt x="50" y="100"/>
                  </a:lnTo>
                  <a:lnTo>
                    <a:pt x="0" y="50"/>
                  </a:lnTo>
                  <a:lnTo>
                    <a:pt x="5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93ACD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IE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7" name="Freeform 451"/>
            <p:cNvSpPr>
              <a:spLocks noChangeArrowheads="1"/>
            </p:cNvSpPr>
            <p:nvPr/>
          </p:nvSpPr>
          <p:spPr bwMode="auto">
            <a:xfrm>
              <a:off x="25" y="25"/>
              <a:ext cx="50" cy="50"/>
            </a:xfrm>
            <a:custGeom>
              <a:avLst/>
              <a:gdLst>
                <a:gd name="T0" fmla="*/ 25 w 50"/>
                <a:gd name="T1" fmla="*/ 0 h 50"/>
                <a:gd name="T2" fmla="*/ 50 w 50"/>
                <a:gd name="T3" fmla="*/ 25 h 50"/>
                <a:gd name="T4" fmla="*/ 25 w 50"/>
                <a:gd name="T5" fmla="*/ 50 h 50"/>
                <a:gd name="T6" fmla="*/ 0 w 50"/>
                <a:gd name="T7" fmla="*/ 25 h 50"/>
                <a:gd name="T8" fmla="*/ 25 w 50"/>
                <a:gd name="T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50">
                  <a:moveTo>
                    <a:pt x="25" y="0"/>
                  </a:moveTo>
                  <a:lnTo>
                    <a:pt x="50" y="25"/>
                  </a:lnTo>
                  <a:lnTo>
                    <a:pt x="25" y="50"/>
                  </a:lnTo>
                  <a:lnTo>
                    <a:pt x="0" y="25"/>
                  </a:lnTo>
                  <a:lnTo>
                    <a:pt x="25" y="0"/>
                  </a:lnTo>
                </a:path>
              </a:pathLst>
            </a:custGeom>
            <a:solidFill>
              <a:srgbClr val="C00000"/>
            </a:solidFill>
            <a:ln w="1">
              <a:solidFill>
                <a:srgbClr val="93ACD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IE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45" name="Rectangle 433" descr="SJWS 1&#10;11/02/14"/>
          <p:cNvSpPr>
            <a:spLocks noChangeArrowheads="1"/>
          </p:cNvSpPr>
          <p:nvPr/>
        </p:nvSpPr>
        <p:spPr bwMode="auto">
          <a:xfrm>
            <a:off x="4582275" y="1181620"/>
            <a:ext cx="1144758" cy="367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000" b="1" dirty="0" smtClean="0">
                <a:solidFill>
                  <a:srgbClr val="00B050"/>
                </a:solidFill>
              </a:rPr>
              <a:t>Madrid Forum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000" b="1" dirty="0" smtClean="0">
                <a:solidFill>
                  <a:srgbClr val="00B050"/>
                </a:solidFill>
              </a:rPr>
              <a:t>14-15 Oct</a:t>
            </a:r>
          </a:p>
        </p:txBody>
      </p:sp>
      <p:grpSp>
        <p:nvGrpSpPr>
          <p:cNvPr id="141" name="Group 450"/>
          <p:cNvGrpSpPr>
            <a:grpSpLocks/>
          </p:cNvGrpSpPr>
          <p:nvPr/>
        </p:nvGrpSpPr>
        <p:grpSpPr bwMode="auto">
          <a:xfrm>
            <a:off x="831319" y="5488641"/>
            <a:ext cx="180000" cy="180000"/>
            <a:chOff x="0" y="0"/>
            <a:chExt cx="100" cy="100"/>
          </a:xfrm>
        </p:grpSpPr>
        <p:sp>
          <p:nvSpPr>
            <p:cNvPr id="146" name="Freeform 452"/>
            <p:cNvSpPr>
              <a:spLocks noChangeArrowheads="1"/>
            </p:cNvSpPr>
            <p:nvPr/>
          </p:nvSpPr>
          <p:spPr bwMode="auto">
            <a:xfrm>
              <a:off x="0" y="0"/>
              <a:ext cx="100" cy="100"/>
            </a:xfrm>
            <a:custGeom>
              <a:avLst/>
              <a:gdLst>
                <a:gd name="T0" fmla="*/ 50 w 100"/>
                <a:gd name="T1" fmla="*/ 0 h 100"/>
                <a:gd name="T2" fmla="*/ 100 w 100"/>
                <a:gd name="T3" fmla="*/ 50 h 100"/>
                <a:gd name="T4" fmla="*/ 50 w 100"/>
                <a:gd name="T5" fmla="*/ 100 h 100"/>
                <a:gd name="T6" fmla="*/ 0 w 100"/>
                <a:gd name="T7" fmla="*/ 50 h 100"/>
                <a:gd name="T8" fmla="*/ 50 w 100"/>
                <a:gd name="T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100">
                  <a:moveTo>
                    <a:pt x="50" y="0"/>
                  </a:moveTo>
                  <a:lnTo>
                    <a:pt x="100" y="50"/>
                  </a:lnTo>
                  <a:lnTo>
                    <a:pt x="50" y="100"/>
                  </a:lnTo>
                  <a:lnTo>
                    <a:pt x="0" y="50"/>
                  </a:lnTo>
                  <a:lnTo>
                    <a:pt x="5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93ACD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IE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7" name="Freeform 451"/>
            <p:cNvSpPr>
              <a:spLocks noChangeArrowheads="1"/>
            </p:cNvSpPr>
            <p:nvPr/>
          </p:nvSpPr>
          <p:spPr bwMode="auto">
            <a:xfrm>
              <a:off x="25" y="25"/>
              <a:ext cx="50" cy="50"/>
            </a:xfrm>
            <a:custGeom>
              <a:avLst/>
              <a:gdLst>
                <a:gd name="T0" fmla="*/ 25 w 50"/>
                <a:gd name="T1" fmla="*/ 0 h 50"/>
                <a:gd name="T2" fmla="*/ 50 w 50"/>
                <a:gd name="T3" fmla="*/ 25 h 50"/>
                <a:gd name="T4" fmla="*/ 25 w 50"/>
                <a:gd name="T5" fmla="*/ 50 h 50"/>
                <a:gd name="T6" fmla="*/ 0 w 50"/>
                <a:gd name="T7" fmla="*/ 25 h 50"/>
                <a:gd name="T8" fmla="*/ 25 w 50"/>
                <a:gd name="T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50">
                  <a:moveTo>
                    <a:pt x="25" y="0"/>
                  </a:moveTo>
                  <a:lnTo>
                    <a:pt x="50" y="25"/>
                  </a:lnTo>
                  <a:lnTo>
                    <a:pt x="25" y="50"/>
                  </a:lnTo>
                  <a:lnTo>
                    <a:pt x="0" y="25"/>
                  </a:lnTo>
                  <a:lnTo>
                    <a:pt x="25" y="0"/>
                  </a:lnTo>
                </a:path>
              </a:pathLst>
            </a:custGeom>
            <a:solidFill>
              <a:srgbClr val="93ACD1"/>
            </a:solidFill>
            <a:ln w="1">
              <a:solidFill>
                <a:srgbClr val="93ACD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IE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48" name="Rectangle 433" descr="SJWS 1&#10;11/02/14"/>
          <p:cNvSpPr>
            <a:spLocks noChangeArrowheads="1"/>
          </p:cNvSpPr>
          <p:nvPr/>
        </p:nvSpPr>
        <p:spPr bwMode="auto">
          <a:xfrm>
            <a:off x="711756" y="5695827"/>
            <a:ext cx="414148" cy="120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800" b="1" dirty="0" smtClean="0">
                <a:solidFill>
                  <a:srgbClr val="00B050"/>
                </a:solidFill>
              </a:rPr>
              <a:t>7</a:t>
            </a:r>
            <a:r>
              <a:rPr lang="en-US" altLang="en-US" sz="800" b="1" dirty="0" smtClean="0">
                <a:solidFill>
                  <a:srgbClr val="00B050"/>
                </a:solidFill>
                <a:cs typeface="Arial" pitchFamily="34" charset="0"/>
              </a:rPr>
              <a:t>/04</a:t>
            </a:r>
            <a:endParaRPr lang="en-US" altLang="en-US" b="1" dirty="0" smtClean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49" name="Group 450"/>
          <p:cNvGrpSpPr>
            <a:grpSpLocks/>
          </p:cNvGrpSpPr>
          <p:nvPr/>
        </p:nvGrpSpPr>
        <p:grpSpPr bwMode="auto">
          <a:xfrm>
            <a:off x="1947728" y="5497216"/>
            <a:ext cx="180000" cy="180000"/>
            <a:chOff x="0" y="0"/>
            <a:chExt cx="100" cy="100"/>
          </a:xfrm>
        </p:grpSpPr>
        <p:sp>
          <p:nvSpPr>
            <p:cNvPr id="150" name="Freeform 452"/>
            <p:cNvSpPr>
              <a:spLocks noChangeArrowheads="1"/>
            </p:cNvSpPr>
            <p:nvPr/>
          </p:nvSpPr>
          <p:spPr bwMode="auto">
            <a:xfrm>
              <a:off x="0" y="0"/>
              <a:ext cx="100" cy="100"/>
            </a:xfrm>
            <a:custGeom>
              <a:avLst/>
              <a:gdLst>
                <a:gd name="T0" fmla="*/ 50 w 100"/>
                <a:gd name="T1" fmla="*/ 0 h 100"/>
                <a:gd name="T2" fmla="*/ 100 w 100"/>
                <a:gd name="T3" fmla="*/ 50 h 100"/>
                <a:gd name="T4" fmla="*/ 50 w 100"/>
                <a:gd name="T5" fmla="*/ 100 h 100"/>
                <a:gd name="T6" fmla="*/ 0 w 100"/>
                <a:gd name="T7" fmla="*/ 50 h 100"/>
                <a:gd name="T8" fmla="*/ 50 w 100"/>
                <a:gd name="T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100">
                  <a:moveTo>
                    <a:pt x="50" y="0"/>
                  </a:moveTo>
                  <a:lnTo>
                    <a:pt x="100" y="50"/>
                  </a:lnTo>
                  <a:lnTo>
                    <a:pt x="50" y="100"/>
                  </a:lnTo>
                  <a:lnTo>
                    <a:pt x="0" y="50"/>
                  </a:lnTo>
                  <a:lnTo>
                    <a:pt x="5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93ACD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IE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1" name="Freeform 451"/>
            <p:cNvSpPr>
              <a:spLocks noChangeArrowheads="1"/>
            </p:cNvSpPr>
            <p:nvPr/>
          </p:nvSpPr>
          <p:spPr bwMode="auto">
            <a:xfrm>
              <a:off x="25" y="25"/>
              <a:ext cx="50" cy="50"/>
            </a:xfrm>
            <a:custGeom>
              <a:avLst/>
              <a:gdLst>
                <a:gd name="T0" fmla="*/ 25 w 50"/>
                <a:gd name="T1" fmla="*/ 0 h 50"/>
                <a:gd name="T2" fmla="*/ 50 w 50"/>
                <a:gd name="T3" fmla="*/ 25 h 50"/>
                <a:gd name="T4" fmla="*/ 25 w 50"/>
                <a:gd name="T5" fmla="*/ 50 h 50"/>
                <a:gd name="T6" fmla="*/ 0 w 50"/>
                <a:gd name="T7" fmla="*/ 25 h 50"/>
                <a:gd name="T8" fmla="*/ 25 w 50"/>
                <a:gd name="T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50">
                  <a:moveTo>
                    <a:pt x="25" y="0"/>
                  </a:moveTo>
                  <a:lnTo>
                    <a:pt x="50" y="25"/>
                  </a:lnTo>
                  <a:lnTo>
                    <a:pt x="25" y="50"/>
                  </a:lnTo>
                  <a:lnTo>
                    <a:pt x="0" y="25"/>
                  </a:lnTo>
                  <a:lnTo>
                    <a:pt x="25" y="0"/>
                  </a:lnTo>
                </a:path>
              </a:pathLst>
            </a:custGeom>
            <a:solidFill>
              <a:srgbClr val="93ACD1"/>
            </a:solidFill>
            <a:ln w="1">
              <a:solidFill>
                <a:srgbClr val="93ACD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IE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52" name="Rectangle 433" descr="SJWS 1&#10;11/02/14"/>
          <p:cNvSpPr>
            <a:spLocks noChangeArrowheads="1"/>
          </p:cNvSpPr>
          <p:nvPr/>
        </p:nvSpPr>
        <p:spPr bwMode="auto">
          <a:xfrm>
            <a:off x="1857510" y="5689158"/>
            <a:ext cx="414148" cy="120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800" b="1" dirty="0" smtClean="0">
                <a:solidFill>
                  <a:srgbClr val="00B050"/>
                </a:solidFill>
              </a:rPr>
              <a:t>2</a:t>
            </a:r>
            <a:r>
              <a:rPr lang="en-US" altLang="en-US" sz="800" b="1" dirty="0" smtClean="0">
                <a:solidFill>
                  <a:srgbClr val="00B050"/>
                </a:solidFill>
                <a:cs typeface="Arial" pitchFamily="34" charset="0"/>
              </a:rPr>
              <a:t>/06</a:t>
            </a:r>
            <a:endParaRPr lang="en-US" altLang="en-US" b="1" dirty="0" smtClean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53" name="Group 450"/>
          <p:cNvGrpSpPr>
            <a:grpSpLocks/>
          </p:cNvGrpSpPr>
          <p:nvPr/>
        </p:nvGrpSpPr>
        <p:grpSpPr bwMode="auto">
          <a:xfrm>
            <a:off x="2624935" y="5489837"/>
            <a:ext cx="180000" cy="180000"/>
            <a:chOff x="0" y="0"/>
            <a:chExt cx="100" cy="100"/>
          </a:xfrm>
        </p:grpSpPr>
        <p:sp>
          <p:nvSpPr>
            <p:cNvPr id="158" name="Freeform 452"/>
            <p:cNvSpPr>
              <a:spLocks noChangeArrowheads="1"/>
            </p:cNvSpPr>
            <p:nvPr/>
          </p:nvSpPr>
          <p:spPr bwMode="auto">
            <a:xfrm>
              <a:off x="0" y="0"/>
              <a:ext cx="100" cy="100"/>
            </a:xfrm>
            <a:custGeom>
              <a:avLst/>
              <a:gdLst>
                <a:gd name="T0" fmla="*/ 50 w 100"/>
                <a:gd name="T1" fmla="*/ 0 h 100"/>
                <a:gd name="T2" fmla="*/ 100 w 100"/>
                <a:gd name="T3" fmla="*/ 50 h 100"/>
                <a:gd name="T4" fmla="*/ 50 w 100"/>
                <a:gd name="T5" fmla="*/ 100 h 100"/>
                <a:gd name="T6" fmla="*/ 0 w 100"/>
                <a:gd name="T7" fmla="*/ 50 h 100"/>
                <a:gd name="T8" fmla="*/ 50 w 100"/>
                <a:gd name="T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100">
                  <a:moveTo>
                    <a:pt x="50" y="0"/>
                  </a:moveTo>
                  <a:lnTo>
                    <a:pt x="100" y="50"/>
                  </a:lnTo>
                  <a:lnTo>
                    <a:pt x="50" y="100"/>
                  </a:lnTo>
                  <a:lnTo>
                    <a:pt x="0" y="50"/>
                  </a:lnTo>
                  <a:lnTo>
                    <a:pt x="5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93ACD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IE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9" name="Freeform 451"/>
            <p:cNvSpPr>
              <a:spLocks noChangeArrowheads="1"/>
            </p:cNvSpPr>
            <p:nvPr/>
          </p:nvSpPr>
          <p:spPr bwMode="auto">
            <a:xfrm>
              <a:off x="25" y="25"/>
              <a:ext cx="50" cy="50"/>
            </a:xfrm>
            <a:custGeom>
              <a:avLst/>
              <a:gdLst>
                <a:gd name="T0" fmla="*/ 25 w 50"/>
                <a:gd name="T1" fmla="*/ 0 h 50"/>
                <a:gd name="T2" fmla="*/ 50 w 50"/>
                <a:gd name="T3" fmla="*/ 25 h 50"/>
                <a:gd name="T4" fmla="*/ 25 w 50"/>
                <a:gd name="T5" fmla="*/ 50 h 50"/>
                <a:gd name="T6" fmla="*/ 0 w 50"/>
                <a:gd name="T7" fmla="*/ 25 h 50"/>
                <a:gd name="T8" fmla="*/ 25 w 50"/>
                <a:gd name="T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50">
                  <a:moveTo>
                    <a:pt x="25" y="0"/>
                  </a:moveTo>
                  <a:lnTo>
                    <a:pt x="50" y="25"/>
                  </a:lnTo>
                  <a:lnTo>
                    <a:pt x="25" y="50"/>
                  </a:lnTo>
                  <a:lnTo>
                    <a:pt x="0" y="25"/>
                  </a:lnTo>
                  <a:lnTo>
                    <a:pt x="25" y="0"/>
                  </a:lnTo>
                </a:path>
              </a:pathLst>
            </a:custGeom>
            <a:solidFill>
              <a:srgbClr val="93ACD1"/>
            </a:solidFill>
            <a:ln w="1">
              <a:solidFill>
                <a:srgbClr val="93ACD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IE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60" name="Rectangle 433" descr="SJWS 1&#10;11/02/14"/>
          <p:cNvSpPr>
            <a:spLocks noChangeArrowheads="1"/>
          </p:cNvSpPr>
          <p:nvPr/>
        </p:nvSpPr>
        <p:spPr bwMode="auto">
          <a:xfrm>
            <a:off x="2507861" y="5695827"/>
            <a:ext cx="414148" cy="120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800" b="1" dirty="0" smtClean="0">
                <a:solidFill>
                  <a:srgbClr val="00B050"/>
                </a:solidFill>
                <a:cs typeface="Arial" pitchFamily="34" charset="0"/>
              </a:rPr>
              <a:t>1/07</a:t>
            </a:r>
            <a:endParaRPr lang="en-US" altLang="en-US" b="1" dirty="0" smtClean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998897" y="934512"/>
            <a:ext cx="7333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2015</a:t>
            </a:r>
            <a:endParaRPr lang="en-GB" dirty="0"/>
          </a:p>
        </p:txBody>
      </p:sp>
      <p:sp>
        <p:nvSpPr>
          <p:cNvPr id="162" name="TextBox 161"/>
          <p:cNvSpPr txBox="1"/>
          <p:nvPr/>
        </p:nvSpPr>
        <p:spPr>
          <a:xfrm>
            <a:off x="6732240" y="941709"/>
            <a:ext cx="734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2016</a:t>
            </a:r>
            <a:endParaRPr lang="en-GB" dirty="0"/>
          </a:p>
        </p:txBody>
      </p:sp>
      <p:sp>
        <p:nvSpPr>
          <p:cNvPr id="167" name="TextBox 166"/>
          <p:cNvSpPr txBox="1"/>
          <p:nvPr/>
        </p:nvSpPr>
        <p:spPr>
          <a:xfrm>
            <a:off x="93076" y="1676988"/>
            <a:ext cx="851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March</a:t>
            </a:r>
            <a:endParaRPr lang="en-GB" dirty="0"/>
          </a:p>
        </p:txBody>
      </p:sp>
      <p:sp>
        <p:nvSpPr>
          <p:cNvPr id="172" name="Rectangle 473" descr="PHASE 1: project plan (PP) and launch documentation (LD) development&#10;30/11/13 - 31/01/14"/>
          <p:cNvSpPr>
            <a:spLocks noChangeArrowheads="1"/>
          </p:cNvSpPr>
          <p:nvPr/>
        </p:nvSpPr>
        <p:spPr bwMode="auto">
          <a:xfrm>
            <a:off x="305173" y="3304656"/>
            <a:ext cx="593041" cy="757262"/>
          </a:xfrm>
          <a:prstGeom prst="rect">
            <a:avLst/>
          </a:prstGeom>
          <a:solidFill>
            <a:srgbClr val="FFC000"/>
          </a:solidFill>
          <a:ln w="1">
            <a:noFill/>
            <a:miter lim="800000"/>
            <a:headEnd/>
            <a:tailEnd/>
          </a:ln>
        </p:spPr>
        <p:txBody>
          <a:bodyPr vert="horz" wrap="square" lIns="1" tIns="1" rIns="1" bIns="1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1000" b="1" dirty="0" smtClean="0">
              <a:solidFill>
                <a:srgbClr val="00B050"/>
              </a:solidFill>
              <a:cs typeface="Arial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000" b="1" dirty="0" smtClean="0">
                <a:solidFill>
                  <a:srgbClr val="00B050"/>
                </a:solidFill>
                <a:cs typeface="Arial" pitchFamily="34" charset="0"/>
              </a:rPr>
              <a:t>ACER Review</a:t>
            </a:r>
            <a:endParaRPr lang="en-US" altLang="en-US" b="1" dirty="0" smtClean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79" name="Group 450"/>
          <p:cNvGrpSpPr>
            <a:grpSpLocks/>
          </p:cNvGrpSpPr>
          <p:nvPr/>
        </p:nvGrpSpPr>
        <p:grpSpPr bwMode="auto">
          <a:xfrm>
            <a:off x="3409122" y="5482763"/>
            <a:ext cx="180000" cy="180000"/>
            <a:chOff x="0" y="0"/>
            <a:chExt cx="100" cy="100"/>
          </a:xfrm>
        </p:grpSpPr>
        <p:sp>
          <p:nvSpPr>
            <p:cNvPr id="180" name="Freeform 452"/>
            <p:cNvSpPr>
              <a:spLocks noChangeArrowheads="1"/>
            </p:cNvSpPr>
            <p:nvPr/>
          </p:nvSpPr>
          <p:spPr bwMode="auto">
            <a:xfrm>
              <a:off x="0" y="0"/>
              <a:ext cx="100" cy="100"/>
            </a:xfrm>
            <a:custGeom>
              <a:avLst/>
              <a:gdLst>
                <a:gd name="T0" fmla="*/ 50 w 100"/>
                <a:gd name="T1" fmla="*/ 0 h 100"/>
                <a:gd name="T2" fmla="*/ 100 w 100"/>
                <a:gd name="T3" fmla="*/ 50 h 100"/>
                <a:gd name="T4" fmla="*/ 50 w 100"/>
                <a:gd name="T5" fmla="*/ 100 h 100"/>
                <a:gd name="T6" fmla="*/ 0 w 100"/>
                <a:gd name="T7" fmla="*/ 50 h 100"/>
                <a:gd name="T8" fmla="*/ 50 w 100"/>
                <a:gd name="T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100">
                  <a:moveTo>
                    <a:pt x="50" y="0"/>
                  </a:moveTo>
                  <a:lnTo>
                    <a:pt x="100" y="50"/>
                  </a:lnTo>
                  <a:lnTo>
                    <a:pt x="50" y="100"/>
                  </a:lnTo>
                  <a:lnTo>
                    <a:pt x="0" y="50"/>
                  </a:lnTo>
                  <a:lnTo>
                    <a:pt x="5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93ACD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IE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1" name="Freeform 451"/>
            <p:cNvSpPr>
              <a:spLocks noChangeArrowheads="1"/>
            </p:cNvSpPr>
            <p:nvPr/>
          </p:nvSpPr>
          <p:spPr bwMode="auto">
            <a:xfrm>
              <a:off x="25" y="25"/>
              <a:ext cx="50" cy="50"/>
            </a:xfrm>
            <a:custGeom>
              <a:avLst/>
              <a:gdLst>
                <a:gd name="T0" fmla="*/ 25 w 50"/>
                <a:gd name="T1" fmla="*/ 0 h 50"/>
                <a:gd name="T2" fmla="*/ 50 w 50"/>
                <a:gd name="T3" fmla="*/ 25 h 50"/>
                <a:gd name="T4" fmla="*/ 25 w 50"/>
                <a:gd name="T5" fmla="*/ 50 h 50"/>
                <a:gd name="T6" fmla="*/ 0 w 50"/>
                <a:gd name="T7" fmla="*/ 25 h 50"/>
                <a:gd name="T8" fmla="*/ 25 w 50"/>
                <a:gd name="T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50">
                  <a:moveTo>
                    <a:pt x="25" y="0"/>
                  </a:moveTo>
                  <a:lnTo>
                    <a:pt x="50" y="25"/>
                  </a:lnTo>
                  <a:lnTo>
                    <a:pt x="25" y="50"/>
                  </a:lnTo>
                  <a:lnTo>
                    <a:pt x="0" y="25"/>
                  </a:lnTo>
                  <a:lnTo>
                    <a:pt x="25" y="0"/>
                  </a:lnTo>
                </a:path>
              </a:pathLst>
            </a:custGeom>
            <a:solidFill>
              <a:srgbClr val="93ACD1"/>
            </a:solidFill>
            <a:ln w="1">
              <a:solidFill>
                <a:srgbClr val="93ACD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IE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82" name="Rectangle 433" descr="SJWS 1&#10;11/02/14"/>
          <p:cNvSpPr>
            <a:spLocks noChangeArrowheads="1"/>
          </p:cNvSpPr>
          <p:nvPr/>
        </p:nvSpPr>
        <p:spPr bwMode="auto">
          <a:xfrm>
            <a:off x="3279189" y="5687859"/>
            <a:ext cx="414148" cy="120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800" b="1" dirty="0" smtClean="0">
                <a:solidFill>
                  <a:srgbClr val="00B050"/>
                </a:solidFill>
                <a:cs typeface="Arial" pitchFamily="34" charset="0"/>
              </a:rPr>
              <a:t>1/09</a:t>
            </a:r>
            <a:endParaRPr lang="en-US" altLang="en-US" b="1" dirty="0" smtClean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6" name="Rectangle 433" descr="SJWS 1&#10;11/02/14"/>
          <p:cNvSpPr>
            <a:spLocks noChangeArrowheads="1"/>
          </p:cNvSpPr>
          <p:nvPr/>
        </p:nvSpPr>
        <p:spPr bwMode="auto">
          <a:xfrm>
            <a:off x="3927874" y="5696643"/>
            <a:ext cx="414148" cy="120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800" b="1" dirty="0" smtClean="0">
                <a:solidFill>
                  <a:srgbClr val="00B050"/>
                </a:solidFill>
                <a:cs typeface="Arial" pitchFamily="34" charset="0"/>
              </a:rPr>
              <a:t>22/09</a:t>
            </a:r>
            <a:endParaRPr lang="en-US" altLang="en-US" b="1" dirty="0" smtClean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87" name="Group 450"/>
          <p:cNvGrpSpPr>
            <a:grpSpLocks/>
          </p:cNvGrpSpPr>
          <p:nvPr/>
        </p:nvGrpSpPr>
        <p:grpSpPr bwMode="auto">
          <a:xfrm>
            <a:off x="4034454" y="5482763"/>
            <a:ext cx="180000" cy="180000"/>
            <a:chOff x="0" y="0"/>
            <a:chExt cx="100" cy="100"/>
          </a:xfrm>
        </p:grpSpPr>
        <p:sp>
          <p:nvSpPr>
            <p:cNvPr id="188" name="Freeform 452"/>
            <p:cNvSpPr>
              <a:spLocks noChangeArrowheads="1"/>
            </p:cNvSpPr>
            <p:nvPr/>
          </p:nvSpPr>
          <p:spPr bwMode="auto">
            <a:xfrm>
              <a:off x="0" y="0"/>
              <a:ext cx="100" cy="100"/>
            </a:xfrm>
            <a:custGeom>
              <a:avLst/>
              <a:gdLst>
                <a:gd name="T0" fmla="*/ 50 w 100"/>
                <a:gd name="T1" fmla="*/ 0 h 100"/>
                <a:gd name="T2" fmla="*/ 100 w 100"/>
                <a:gd name="T3" fmla="*/ 50 h 100"/>
                <a:gd name="T4" fmla="*/ 50 w 100"/>
                <a:gd name="T5" fmla="*/ 100 h 100"/>
                <a:gd name="T6" fmla="*/ 0 w 100"/>
                <a:gd name="T7" fmla="*/ 50 h 100"/>
                <a:gd name="T8" fmla="*/ 50 w 100"/>
                <a:gd name="T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100">
                  <a:moveTo>
                    <a:pt x="50" y="0"/>
                  </a:moveTo>
                  <a:lnTo>
                    <a:pt x="100" y="50"/>
                  </a:lnTo>
                  <a:lnTo>
                    <a:pt x="50" y="100"/>
                  </a:lnTo>
                  <a:lnTo>
                    <a:pt x="0" y="50"/>
                  </a:lnTo>
                  <a:lnTo>
                    <a:pt x="5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93ACD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IE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9" name="Freeform 451"/>
            <p:cNvSpPr>
              <a:spLocks noChangeArrowheads="1"/>
            </p:cNvSpPr>
            <p:nvPr/>
          </p:nvSpPr>
          <p:spPr bwMode="auto">
            <a:xfrm>
              <a:off x="25" y="25"/>
              <a:ext cx="50" cy="50"/>
            </a:xfrm>
            <a:custGeom>
              <a:avLst/>
              <a:gdLst>
                <a:gd name="T0" fmla="*/ 25 w 50"/>
                <a:gd name="T1" fmla="*/ 0 h 50"/>
                <a:gd name="T2" fmla="*/ 50 w 50"/>
                <a:gd name="T3" fmla="*/ 25 h 50"/>
                <a:gd name="T4" fmla="*/ 25 w 50"/>
                <a:gd name="T5" fmla="*/ 50 h 50"/>
                <a:gd name="T6" fmla="*/ 0 w 50"/>
                <a:gd name="T7" fmla="*/ 25 h 50"/>
                <a:gd name="T8" fmla="*/ 25 w 50"/>
                <a:gd name="T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50">
                  <a:moveTo>
                    <a:pt x="25" y="0"/>
                  </a:moveTo>
                  <a:lnTo>
                    <a:pt x="50" y="25"/>
                  </a:lnTo>
                  <a:lnTo>
                    <a:pt x="25" y="50"/>
                  </a:lnTo>
                  <a:lnTo>
                    <a:pt x="0" y="25"/>
                  </a:lnTo>
                  <a:lnTo>
                    <a:pt x="25" y="0"/>
                  </a:lnTo>
                </a:path>
              </a:pathLst>
            </a:custGeom>
            <a:solidFill>
              <a:srgbClr val="93ACD1"/>
            </a:solidFill>
            <a:ln w="1">
              <a:solidFill>
                <a:srgbClr val="93ACD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IE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95" name="Group 450"/>
          <p:cNvGrpSpPr>
            <a:grpSpLocks/>
          </p:cNvGrpSpPr>
          <p:nvPr/>
        </p:nvGrpSpPr>
        <p:grpSpPr bwMode="auto">
          <a:xfrm>
            <a:off x="8487544" y="1549309"/>
            <a:ext cx="180000" cy="180000"/>
            <a:chOff x="0" y="0"/>
            <a:chExt cx="100" cy="100"/>
          </a:xfrm>
        </p:grpSpPr>
        <p:sp>
          <p:nvSpPr>
            <p:cNvPr id="196" name="Freeform 452"/>
            <p:cNvSpPr>
              <a:spLocks noChangeArrowheads="1"/>
            </p:cNvSpPr>
            <p:nvPr/>
          </p:nvSpPr>
          <p:spPr bwMode="auto">
            <a:xfrm>
              <a:off x="0" y="0"/>
              <a:ext cx="100" cy="100"/>
            </a:xfrm>
            <a:custGeom>
              <a:avLst/>
              <a:gdLst>
                <a:gd name="T0" fmla="*/ 50 w 100"/>
                <a:gd name="T1" fmla="*/ 0 h 100"/>
                <a:gd name="T2" fmla="*/ 100 w 100"/>
                <a:gd name="T3" fmla="*/ 50 h 100"/>
                <a:gd name="T4" fmla="*/ 50 w 100"/>
                <a:gd name="T5" fmla="*/ 100 h 100"/>
                <a:gd name="T6" fmla="*/ 0 w 100"/>
                <a:gd name="T7" fmla="*/ 50 h 100"/>
                <a:gd name="T8" fmla="*/ 50 w 100"/>
                <a:gd name="T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100">
                  <a:moveTo>
                    <a:pt x="50" y="0"/>
                  </a:moveTo>
                  <a:lnTo>
                    <a:pt x="100" y="50"/>
                  </a:lnTo>
                  <a:lnTo>
                    <a:pt x="50" y="100"/>
                  </a:lnTo>
                  <a:lnTo>
                    <a:pt x="0" y="50"/>
                  </a:lnTo>
                  <a:lnTo>
                    <a:pt x="5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93ACD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IE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7" name="Freeform 451"/>
            <p:cNvSpPr>
              <a:spLocks noChangeArrowheads="1"/>
            </p:cNvSpPr>
            <p:nvPr/>
          </p:nvSpPr>
          <p:spPr bwMode="auto">
            <a:xfrm>
              <a:off x="25" y="25"/>
              <a:ext cx="50" cy="50"/>
            </a:xfrm>
            <a:custGeom>
              <a:avLst/>
              <a:gdLst>
                <a:gd name="T0" fmla="*/ 25 w 50"/>
                <a:gd name="T1" fmla="*/ 0 h 50"/>
                <a:gd name="T2" fmla="*/ 50 w 50"/>
                <a:gd name="T3" fmla="*/ 25 h 50"/>
                <a:gd name="T4" fmla="*/ 25 w 50"/>
                <a:gd name="T5" fmla="*/ 50 h 50"/>
                <a:gd name="T6" fmla="*/ 0 w 50"/>
                <a:gd name="T7" fmla="*/ 25 h 50"/>
                <a:gd name="T8" fmla="*/ 25 w 50"/>
                <a:gd name="T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50">
                  <a:moveTo>
                    <a:pt x="25" y="0"/>
                  </a:moveTo>
                  <a:lnTo>
                    <a:pt x="50" y="25"/>
                  </a:lnTo>
                  <a:lnTo>
                    <a:pt x="25" y="50"/>
                  </a:lnTo>
                  <a:lnTo>
                    <a:pt x="0" y="25"/>
                  </a:lnTo>
                  <a:lnTo>
                    <a:pt x="25" y="0"/>
                  </a:lnTo>
                </a:path>
              </a:pathLst>
            </a:custGeom>
            <a:solidFill>
              <a:srgbClr val="C00000"/>
            </a:solidFill>
            <a:ln w="1">
              <a:solidFill>
                <a:srgbClr val="93ACD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IE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61" name="Group 450"/>
          <p:cNvGrpSpPr>
            <a:grpSpLocks/>
          </p:cNvGrpSpPr>
          <p:nvPr/>
        </p:nvGrpSpPr>
        <p:grpSpPr bwMode="auto">
          <a:xfrm>
            <a:off x="5251208" y="5482763"/>
            <a:ext cx="180000" cy="180000"/>
            <a:chOff x="0" y="0"/>
            <a:chExt cx="100" cy="100"/>
          </a:xfrm>
        </p:grpSpPr>
        <p:sp>
          <p:nvSpPr>
            <p:cNvPr id="163" name="Freeform 452"/>
            <p:cNvSpPr>
              <a:spLocks noChangeArrowheads="1"/>
            </p:cNvSpPr>
            <p:nvPr/>
          </p:nvSpPr>
          <p:spPr bwMode="auto">
            <a:xfrm>
              <a:off x="0" y="0"/>
              <a:ext cx="100" cy="100"/>
            </a:xfrm>
            <a:custGeom>
              <a:avLst/>
              <a:gdLst>
                <a:gd name="T0" fmla="*/ 50 w 100"/>
                <a:gd name="T1" fmla="*/ 0 h 100"/>
                <a:gd name="T2" fmla="*/ 100 w 100"/>
                <a:gd name="T3" fmla="*/ 50 h 100"/>
                <a:gd name="T4" fmla="*/ 50 w 100"/>
                <a:gd name="T5" fmla="*/ 100 h 100"/>
                <a:gd name="T6" fmla="*/ 0 w 100"/>
                <a:gd name="T7" fmla="*/ 50 h 100"/>
                <a:gd name="T8" fmla="*/ 50 w 100"/>
                <a:gd name="T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100">
                  <a:moveTo>
                    <a:pt x="50" y="0"/>
                  </a:moveTo>
                  <a:lnTo>
                    <a:pt x="100" y="50"/>
                  </a:lnTo>
                  <a:lnTo>
                    <a:pt x="50" y="100"/>
                  </a:lnTo>
                  <a:lnTo>
                    <a:pt x="0" y="50"/>
                  </a:lnTo>
                  <a:lnTo>
                    <a:pt x="5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93ACD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IE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4" name="Freeform 451"/>
            <p:cNvSpPr>
              <a:spLocks noChangeArrowheads="1"/>
            </p:cNvSpPr>
            <p:nvPr/>
          </p:nvSpPr>
          <p:spPr bwMode="auto">
            <a:xfrm>
              <a:off x="25" y="25"/>
              <a:ext cx="50" cy="50"/>
            </a:xfrm>
            <a:custGeom>
              <a:avLst/>
              <a:gdLst>
                <a:gd name="T0" fmla="*/ 25 w 50"/>
                <a:gd name="T1" fmla="*/ 0 h 50"/>
                <a:gd name="T2" fmla="*/ 50 w 50"/>
                <a:gd name="T3" fmla="*/ 25 h 50"/>
                <a:gd name="T4" fmla="*/ 25 w 50"/>
                <a:gd name="T5" fmla="*/ 50 h 50"/>
                <a:gd name="T6" fmla="*/ 0 w 50"/>
                <a:gd name="T7" fmla="*/ 25 h 50"/>
                <a:gd name="T8" fmla="*/ 25 w 50"/>
                <a:gd name="T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50">
                  <a:moveTo>
                    <a:pt x="25" y="0"/>
                  </a:moveTo>
                  <a:lnTo>
                    <a:pt x="50" y="25"/>
                  </a:lnTo>
                  <a:lnTo>
                    <a:pt x="25" y="50"/>
                  </a:lnTo>
                  <a:lnTo>
                    <a:pt x="0" y="25"/>
                  </a:lnTo>
                  <a:lnTo>
                    <a:pt x="25" y="0"/>
                  </a:lnTo>
                </a:path>
              </a:pathLst>
            </a:custGeom>
            <a:solidFill>
              <a:srgbClr val="93ACD1"/>
            </a:solidFill>
            <a:ln w="1">
              <a:solidFill>
                <a:srgbClr val="93ACD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IE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66" name="Rectangle 433" descr="SJWS 1&#10;11/02/14"/>
          <p:cNvSpPr>
            <a:spLocks noChangeArrowheads="1"/>
          </p:cNvSpPr>
          <p:nvPr/>
        </p:nvSpPr>
        <p:spPr bwMode="auto">
          <a:xfrm>
            <a:off x="5122959" y="5681355"/>
            <a:ext cx="414148" cy="120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800" b="1" dirty="0" smtClean="0">
                <a:solidFill>
                  <a:srgbClr val="00B050"/>
                </a:solidFill>
                <a:cs typeface="Arial" pitchFamily="34" charset="0"/>
              </a:rPr>
              <a:t>27/10</a:t>
            </a:r>
            <a:endParaRPr lang="en-US" altLang="en-US" b="1" dirty="0" smtClean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69" name="Group 450"/>
          <p:cNvGrpSpPr>
            <a:grpSpLocks/>
          </p:cNvGrpSpPr>
          <p:nvPr/>
        </p:nvGrpSpPr>
        <p:grpSpPr bwMode="auto">
          <a:xfrm>
            <a:off x="5757810" y="5489427"/>
            <a:ext cx="180000" cy="180000"/>
            <a:chOff x="0" y="0"/>
            <a:chExt cx="100" cy="100"/>
          </a:xfrm>
        </p:grpSpPr>
        <p:sp>
          <p:nvSpPr>
            <p:cNvPr id="170" name="Freeform 452"/>
            <p:cNvSpPr>
              <a:spLocks noChangeArrowheads="1"/>
            </p:cNvSpPr>
            <p:nvPr/>
          </p:nvSpPr>
          <p:spPr bwMode="auto">
            <a:xfrm>
              <a:off x="0" y="0"/>
              <a:ext cx="100" cy="100"/>
            </a:xfrm>
            <a:custGeom>
              <a:avLst/>
              <a:gdLst>
                <a:gd name="T0" fmla="*/ 50 w 100"/>
                <a:gd name="T1" fmla="*/ 0 h 100"/>
                <a:gd name="T2" fmla="*/ 100 w 100"/>
                <a:gd name="T3" fmla="*/ 50 h 100"/>
                <a:gd name="T4" fmla="*/ 50 w 100"/>
                <a:gd name="T5" fmla="*/ 100 h 100"/>
                <a:gd name="T6" fmla="*/ 0 w 100"/>
                <a:gd name="T7" fmla="*/ 50 h 100"/>
                <a:gd name="T8" fmla="*/ 50 w 100"/>
                <a:gd name="T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100">
                  <a:moveTo>
                    <a:pt x="50" y="0"/>
                  </a:moveTo>
                  <a:lnTo>
                    <a:pt x="100" y="50"/>
                  </a:lnTo>
                  <a:lnTo>
                    <a:pt x="50" y="100"/>
                  </a:lnTo>
                  <a:lnTo>
                    <a:pt x="0" y="50"/>
                  </a:lnTo>
                  <a:lnTo>
                    <a:pt x="5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93ACD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IE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1" name="Freeform 451"/>
            <p:cNvSpPr>
              <a:spLocks noChangeArrowheads="1"/>
            </p:cNvSpPr>
            <p:nvPr/>
          </p:nvSpPr>
          <p:spPr bwMode="auto">
            <a:xfrm>
              <a:off x="25" y="25"/>
              <a:ext cx="50" cy="50"/>
            </a:xfrm>
            <a:custGeom>
              <a:avLst/>
              <a:gdLst>
                <a:gd name="T0" fmla="*/ 25 w 50"/>
                <a:gd name="T1" fmla="*/ 0 h 50"/>
                <a:gd name="T2" fmla="*/ 50 w 50"/>
                <a:gd name="T3" fmla="*/ 25 h 50"/>
                <a:gd name="T4" fmla="*/ 25 w 50"/>
                <a:gd name="T5" fmla="*/ 50 h 50"/>
                <a:gd name="T6" fmla="*/ 0 w 50"/>
                <a:gd name="T7" fmla="*/ 25 h 50"/>
                <a:gd name="T8" fmla="*/ 25 w 50"/>
                <a:gd name="T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50">
                  <a:moveTo>
                    <a:pt x="25" y="0"/>
                  </a:moveTo>
                  <a:lnTo>
                    <a:pt x="50" y="25"/>
                  </a:lnTo>
                  <a:lnTo>
                    <a:pt x="25" y="50"/>
                  </a:lnTo>
                  <a:lnTo>
                    <a:pt x="0" y="25"/>
                  </a:lnTo>
                  <a:lnTo>
                    <a:pt x="25" y="0"/>
                  </a:lnTo>
                </a:path>
              </a:pathLst>
            </a:custGeom>
            <a:solidFill>
              <a:srgbClr val="93ACD1"/>
            </a:solidFill>
            <a:ln w="1">
              <a:solidFill>
                <a:srgbClr val="93ACD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IE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92" name="Rectangle 433" descr="SJWS 1&#10;11/02/14"/>
          <p:cNvSpPr>
            <a:spLocks noChangeArrowheads="1"/>
          </p:cNvSpPr>
          <p:nvPr/>
        </p:nvSpPr>
        <p:spPr bwMode="auto">
          <a:xfrm>
            <a:off x="5649985" y="5683878"/>
            <a:ext cx="414148" cy="120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800" b="1" dirty="0" smtClean="0">
                <a:solidFill>
                  <a:srgbClr val="00B050"/>
                </a:solidFill>
                <a:cs typeface="Arial" pitchFamily="34" charset="0"/>
              </a:rPr>
              <a:t>17/11</a:t>
            </a:r>
            <a:endParaRPr lang="en-US" altLang="en-US" b="1" dirty="0" smtClean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93" name="Group 450"/>
          <p:cNvGrpSpPr>
            <a:grpSpLocks/>
          </p:cNvGrpSpPr>
          <p:nvPr/>
        </p:nvGrpSpPr>
        <p:grpSpPr bwMode="auto">
          <a:xfrm>
            <a:off x="6244310" y="5489837"/>
            <a:ext cx="180000" cy="180000"/>
            <a:chOff x="0" y="0"/>
            <a:chExt cx="100" cy="100"/>
          </a:xfrm>
        </p:grpSpPr>
        <p:sp>
          <p:nvSpPr>
            <p:cNvPr id="199" name="Freeform 452"/>
            <p:cNvSpPr>
              <a:spLocks noChangeArrowheads="1"/>
            </p:cNvSpPr>
            <p:nvPr/>
          </p:nvSpPr>
          <p:spPr bwMode="auto">
            <a:xfrm>
              <a:off x="0" y="0"/>
              <a:ext cx="100" cy="100"/>
            </a:xfrm>
            <a:custGeom>
              <a:avLst/>
              <a:gdLst>
                <a:gd name="T0" fmla="*/ 50 w 100"/>
                <a:gd name="T1" fmla="*/ 0 h 100"/>
                <a:gd name="T2" fmla="*/ 100 w 100"/>
                <a:gd name="T3" fmla="*/ 50 h 100"/>
                <a:gd name="T4" fmla="*/ 50 w 100"/>
                <a:gd name="T5" fmla="*/ 100 h 100"/>
                <a:gd name="T6" fmla="*/ 0 w 100"/>
                <a:gd name="T7" fmla="*/ 50 h 100"/>
                <a:gd name="T8" fmla="*/ 50 w 100"/>
                <a:gd name="T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100">
                  <a:moveTo>
                    <a:pt x="50" y="0"/>
                  </a:moveTo>
                  <a:lnTo>
                    <a:pt x="100" y="50"/>
                  </a:lnTo>
                  <a:lnTo>
                    <a:pt x="50" y="100"/>
                  </a:lnTo>
                  <a:lnTo>
                    <a:pt x="0" y="50"/>
                  </a:lnTo>
                  <a:lnTo>
                    <a:pt x="5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93ACD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IE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2" name="Freeform 451"/>
            <p:cNvSpPr>
              <a:spLocks noChangeArrowheads="1"/>
            </p:cNvSpPr>
            <p:nvPr/>
          </p:nvSpPr>
          <p:spPr bwMode="auto">
            <a:xfrm>
              <a:off x="25" y="25"/>
              <a:ext cx="50" cy="50"/>
            </a:xfrm>
            <a:custGeom>
              <a:avLst/>
              <a:gdLst>
                <a:gd name="T0" fmla="*/ 25 w 50"/>
                <a:gd name="T1" fmla="*/ 0 h 50"/>
                <a:gd name="T2" fmla="*/ 50 w 50"/>
                <a:gd name="T3" fmla="*/ 25 h 50"/>
                <a:gd name="T4" fmla="*/ 25 w 50"/>
                <a:gd name="T5" fmla="*/ 50 h 50"/>
                <a:gd name="T6" fmla="*/ 0 w 50"/>
                <a:gd name="T7" fmla="*/ 25 h 50"/>
                <a:gd name="T8" fmla="*/ 25 w 50"/>
                <a:gd name="T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50">
                  <a:moveTo>
                    <a:pt x="25" y="0"/>
                  </a:moveTo>
                  <a:lnTo>
                    <a:pt x="50" y="25"/>
                  </a:lnTo>
                  <a:lnTo>
                    <a:pt x="25" y="50"/>
                  </a:lnTo>
                  <a:lnTo>
                    <a:pt x="0" y="25"/>
                  </a:lnTo>
                  <a:lnTo>
                    <a:pt x="25" y="0"/>
                  </a:lnTo>
                </a:path>
              </a:pathLst>
            </a:custGeom>
            <a:solidFill>
              <a:srgbClr val="93ACD1"/>
            </a:solidFill>
            <a:ln w="1">
              <a:solidFill>
                <a:srgbClr val="93ACD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IE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09" name="Rectangle 433" descr="SJWS 1&#10;11/02/14"/>
          <p:cNvSpPr>
            <a:spLocks noChangeArrowheads="1"/>
          </p:cNvSpPr>
          <p:nvPr/>
        </p:nvSpPr>
        <p:spPr bwMode="auto">
          <a:xfrm>
            <a:off x="6127236" y="5688860"/>
            <a:ext cx="414148" cy="120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800" b="1" dirty="0" smtClean="0">
                <a:solidFill>
                  <a:srgbClr val="00B050"/>
                </a:solidFill>
                <a:cs typeface="Arial" pitchFamily="34" charset="0"/>
              </a:rPr>
              <a:t>8/12</a:t>
            </a:r>
            <a:endParaRPr lang="en-US" altLang="en-US" b="1" dirty="0" smtClean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42" name="Straight Arrow Connector 241"/>
          <p:cNvCxnSpPr/>
          <p:nvPr/>
        </p:nvCxnSpPr>
        <p:spPr>
          <a:xfrm flipH="1" flipV="1">
            <a:off x="3204909" y="4689140"/>
            <a:ext cx="488428" cy="253970"/>
          </a:xfrm>
          <a:prstGeom prst="straightConnector1">
            <a:avLst/>
          </a:prstGeom>
          <a:ln w="31750">
            <a:solidFill>
              <a:schemeClr val="accent4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6732240" y="1022143"/>
            <a:ext cx="0" cy="503525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" name="Rectangle 466" descr="Publish initial draft NC for consultation&#10;30/05/14"/>
          <p:cNvSpPr>
            <a:spLocks noChangeArrowheads="1"/>
          </p:cNvSpPr>
          <p:nvPr/>
        </p:nvSpPr>
        <p:spPr bwMode="auto">
          <a:xfrm>
            <a:off x="8051550" y="1802831"/>
            <a:ext cx="1051988" cy="434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000" b="1" dirty="0" smtClean="0">
                <a:solidFill>
                  <a:srgbClr val="00B050"/>
                </a:solidFill>
                <a:cs typeface="Arial" pitchFamily="34" charset="0"/>
              </a:rPr>
              <a:t>1</a:t>
            </a:r>
            <a:r>
              <a:rPr lang="en-US" altLang="en-US" sz="1000" b="1" baseline="30000" dirty="0" smtClean="0">
                <a:solidFill>
                  <a:srgbClr val="00B050"/>
                </a:solidFill>
                <a:cs typeface="Arial" pitchFamily="34" charset="0"/>
              </a:rPr>
              <a:t>st</a:t>
            </a:r>
            <a:r>
              <a:rPr lang="en-US" altLang="en-US" sz="1000" b="1" dirty="0" smtClean="0">
                <a:solidFill>
                  <a:srgbClr val="00B050"/>
                </a:solidFill>
                <a:cs typeface="Arial" pitchFamily="34" charset="0"/>
              </a:rPr>
              <a:t> </a:t>
            </a:r>
            <a:r>
              <a:rPr lang="en-US" altLang="en-US" sz="1000" b="1" dirty="0">
                <a:solidFill>
                  <a:srgbClr val="00B050"/>
                </a:solidFill>
              </a:rPr>
              <a:t>C</a:t>
            </a:r>
            <a:r>
              <a:rPr lang="en-US" altLang="en-US" sz="1000" b="1" dirty="0" smtClean="0">
                <a:solidFill>
                  <a:srgbClr val="00B050"/>
                </a:solidFill>
                <a:cs typeface="Arial" pitchFamily="34" charset="0"/>
              </a:rPr>
              <a:t>omitology meeting</a:t>
            </a:r>
          </a:p>
        </p:txBody>
      </p:sp>
      <p:sp>
        <p:nvSpPr>
          <p:cNvPr id="97" name="Rectangle 466" descr="Publish initial draft NC for consultation&#10;30/05/14"/>
          <p:cNvSpPr>
            <a:spLocks noChangeArrowheads="1"/>
          </p:cNvSpPr>
          <p:nvPr/>
        </p:nvSpPr>
        <p:spPr bwMode="auto">
          <a:xfrm>
            <a:off x="4870987" y="1840699"/>
            <a:ext cx="1004453" cy="396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000" b="1" dirty="0" smtClean="0">
                <a:solidFill>
                  <a:srgbClr val="00B050"/>
                </a:solidFill>
                <a:cs typeface="Arial" pitchFamily="34" charset="0"/>
              </a:rPr>
              <a:t>Informal MSs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000" b="1" dirty="0" smtClean="0">
                <a:solidFill>
                  <a:srgbClr val="00B050"/>
                </a:solidFill>
                <a:cs typeface="Arial" pitchFamily="34" charset="0"/>
              </a:rPr>
              <a:t>Meeting 20 Oct</a:t>
            </a:r>
          </a:p>
        </p:txBody>
      </p:sp>
      <p:grpSp>
        <p:nvGrpSpPr>
          <p:cNvPr id="253" name="Group 450"/>
          <p:cNvGrpSpPr>
            <a:grpSpLocks/>
          </p:cNvGrpSpPr>
          <p:nvPr/>
        </p:nvGrpSpPr>
        <p:grpSpPr bwMode="auto">
          <a:xfrm>
            <a:off x="4889098" y="2371439"/>
            <a:ext cx="180000" cy="180000"/>
            <a:chOff x="0" y="0"/>
            <a:chExt cx="100" cy="100"/>
          </a:xfrm>
        </p:grpSpPr>
        <p:sp>
          <p:nvSpPr>
            <p:cNvPr id="254" name="Freeform 452"/>
            <p:cNvSpPr>
              <a:spLocks noChangeArrowheads="1"/>
            </p:cNvSpPr>
            <p:nvPr/>
          </p:nvSpPr>
          <p:spPr bwMode="auto">
            <a:xfrm>
              <a:off x="0" y="0"/>
              <a:ext cx="100" cy="100"/>
            </a:xfrm>
            <a:custGeom>
              <a:avLst/>
              <a:gdLst>
                <a:gd name="T0" fmla="*/ 50 w 100"/>
                <a:gd name="T1" fmla="*/ 0 h 100"/>
                <a:gd name="T2" fmla="*/ 100 w 100"/>
                <a:gd name="T3" fmla="*/ 50 h 100"/>
                <a:gd name="T4" fmla="*/ 50 w 100"/>
                <a:gd name="T5" fmla="*/ 100 h 100"/>
                <a:gd name="T6" fmla="*/ 0 w 100"/>
                <a:gd name="T7" fmla="*/ 50 h 100"/>
                <a:gd name="T8" fmla="*/ 50 w 100"/>
                <a:gd name="T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100">
                  <a:moveTo>
                    <a:pt x="50" y="0"/>
                  </a:moveTo>
                  <a:lnTo>
                    <a:pt x="100" y="50"/>
                  </a:lnTo>
                  <a:lnTo>
                    <a:pt x="50" y="100"/>
                  </a:lnTo>
                  <a:lnTo>
                    <a:pt x="0" y="50"/>
                  </a:lnTo>
                  <a:lnTo>
                    <a:pt x="5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93ACD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IE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5" name="Freeform 451"/>
            <p:cNvSpPr>
              <a:spLocks noChangeArrowheads="1"/>
            </p:cNvSpPr>
            <p:nvPr/>
          </p:nvSpPr>
          <p:spPr bwMode="auto">
            <a:xfrm>
              <a:off x="25" y="25"/>
              <a:ext cx="50" cy="52"/>
            </a:xfrm>
            <a:custGeom>
              <a:avLst/>
              <a:gdLst>
                <a:gd name="T0" fmla="*/ 25 w 50"/>
                <a:gd name="T1" fmla="*/ 0 h 50"/>
                <a:gd name="T2" fmla="*/ 50 w 50"/>
                <a:gd name="T3" fmla="*/ 25 h 50"/>
                <a:gd name="T4" fmla="*/ 25 w 50"/>
                <a:gd name="T5" fmla="*/ 50 h 50"/>
                <a:gd name="T6" fmla="*/ 0 w 50"/>
                <a:gd name="T7" fmla="*/ 25 h 50"/>
                <a:gd name="T8" fmla="*/ 25 w 50"/>
                <a:gd name="T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50">
                  <a:moveTo>
                    <a:pt x="25" y="0"/>
                  </a:moveTo>
                  <a:lnTo>
                    <a:pt x="50" y="25"/>
                  </a:lnTo>
                  <a:lnTo>
                    <a:pt x="25" y="50"/>
                  </a:lnTo>
                  <a:lnTo>
                    <a:pt x="0" y="25"/>
                  </a:lnTo>
                  <a:lnTo>
                    <a:pt x="25" y="0"/>
                  </a:lnTo>
                </a:path>
              </a:pathLst>
            </a:custGeom>
            <a:solidFill>
              <a:schemeClr val="accent4">
                <a:lumMod val="75000"/>
              </a:schemeClr>
            </a:solidFill>
            <a:ln w="1">
              <a:solidFill>
                <a:srgbClr val="93ACD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IE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47" name="Group 450"/>
          <p:cNvGrpSpPr>
            <a:grpSpLocks/>
          </p:cNvGrpSpPr>
          <p:nvPr/>
        </p:nvGrpSpPr>
        <p:grpSpPr bwMode="auto">
          <a:xfrm>
            <a:off x="6340674" y="1543906"/>
            <a:ext cx="180000" cy="180000"/>
            <a:chOff x="0" y="0"/>
            <a:chExt cx="100" cy="100"/>
          </a:xfrm>
        </p:grpSpPr>
        <p:sp>
          <p:nvSpPr>
            <p:cNvPr id="248" name="Freeform 452"/>
            <p:cNvSpPr>
              <a:spLocks noChangeArrowheads="1"/>
            </p:cNvSpPr>
            <p:nvPr/>
          </p:nvSpPr>
          <p:spPr bwMode="auto">
            <a:xfrm>
              <a:off x="0" y="0"/>
              <a:ext cx="100" cy="100"/>
            </a:xfrm>
            <a:custGeom>
              <a:avLst/>
              <a:gdLst>
                <a:gd name="T0" fmla="*/ 50 w 100"/>
                <a:gd name="T1" fmla="*/ 0 h 100"/>
                <a:gd name="T2" fmla="*/ 100 w 100"/>
                <a:gd name="T3" fmla="*/ 50 h 100"/>
                <a:gd name="T4" fmla="*/ 50 w 100"/>
                <a:gd name="T5" fmla="*/ 100 h 100"/>
                <a:gd name="T6" fmla="*/ 0 w 100"/>
                <a:gd name="T7" fmla="*/ 50 h 100"/>
                <a:gd name="T8" fmla="*/ 50 w 100"/>
                <a:gd name="T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100">
                  <a:moveTo>
                    <a:pt x="50" y="0"/>
                  </a:moveTo>
                  <a:lnTo>
                    <a:pt x="100" y="50"/>
                  </a:lnTo>
                  <a:lnTo>
                    <a:pt x="50" y="100"/>
                  </a:lnTo>
                  <a:lnTo>
                    <a:pt x="0" y="50"/>
                  </a:lnTo>
                  <a:lnTo>
                    <a:pt x="5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93ACD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IE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0" name="Freeform 451"/>
            <p:cNvSpPr>
              <a:spLocks noChangeArrowheads="1"/>
            </p:cNvSpPr>
            <p:nvPr/>
          </p:nvSpPr>
          <p:spPr bwMode="auto">
            <a:xfrm>
              <a:off x="25" y="25"/>
              <a:ext cx="50" cy="50"/>
            </a:xfrm>
            <a:custGeom>
              <a:avLst/>
              <a:gdLst>
                <a:gd name="T0" fmla="*/ 25 w 50"/>
                <a:gd name="T1" fmla="*/ 0 h 50"/>
                <a:gd name="T2" fmla="*/ 50 w 50"/>
                <a:gd name="T3" fmla="*/ 25 h 50"/>
                <a:gd name="T4" fmla="*/ 25 w 50"/>
                <a:gd name="T5" fmla="*/ 50 h 50"/>
                <a:gd name="T6" fmla="*/ 0 w 50"/>
                <a:gd name="T7" fmla="*/ 25 h 50"/>
                <a:gd name="T8" fmla="*/ 25 w 50"/>
                <a:gd name="T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50">
                  <a:moveTo>
                    <a:pt x="25" y="0"/>
                  </a:moveTo>
                  <a:lnTo>
                    <a:pt x="50" y="25"/>
                  </a:lnTo>
                  <a:lnTo>
                    <a:pt x="25" y="50"/>
                  </a:lnTo>
                  <a:lnTo>
                    <a:pt x="0" y="25"/>
                  </a:lnTo>
                  <a:lnTo>
                    <a:pt x="25" y="0"/>
                  </a:lnTo>
                </a:path>
              </a:pathLst>
            </a:custGeom>
            <a:solidFill>
              <a:srgbClr val="C00000"/>
            </a:solidFill>
            <a:ln w="1">
              <a:solidFill>
                <a:srgbClr val="93ACD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IE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62" name="Rectangle 466" descr="Publish initial draft NC for consultation&#10;30/05/14"/>
          <p:cNvSpPr>
            <a:spLocks noChangeArrowheads="1"/>
          </p:cNvSpPr>
          <p:nvPr/>
        </p:nvSpPr>
        <p:spPr bwMode="auto">
          <a:xfrm>
            <a:off x="5962622" y="1816824"/>
            <a:ext cx="936104" cy="540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000" b="1" dirty="0" smtClean="0">
                <a:solidFill>
                  <a:srgbClr val="00B050"/>
                </a:solidFill>
                <a:cs typeface="Arial" pitchFamily="34" charset="0"/>
              </a:rPr>
              <a:t>Open MSs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000" b="1" dirty="0" smtClean="0">
                <a:solidFill>
                  <a:srgbClr val="00B050"/>
                </a:solidFill>
                <a:cs typeface="Arial" pitchFamily="34" charset="0"/>
              </a:rPr>
              <a:t>Meeting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000" b="1" dirty="0" smtClean="0">
                <a:solidFill>
                  <a:srgbClr val="00B050"/>
                </a:solidFill>
                <a:cs typeface="Arial" pitchFamily="34" charset="0"/>
              </a:rPr>
              <a:t>15 Dec</a:t>
            </a:r>
          </a:p>
        </p:txBody>
      </p:sp>
      <p:sp>
        <p:nvSpPr>
          <p:cNvPr id="264" name="TextBox 263"/>
          <p:cNvSpPr txBox="1"/>
          <p:nvPr/>
        </p:nvSpPr>
        <p:spPr>
          <a:xfrm>
            <a:off x="8204470" y="1175139"/>
            <a:ext cx="733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1">
                    <a:lumMod val="50000"/>
                  </a:schemeClr>
                </a:solidFill>
              </a:rPr>
              <a:t>April</a:t>
            </a:r>
            <a:endParaRPr lang="en-GB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90" name="Rectangle 466" descr="Publish initial draft NC for consultation&#10;30/05/14"/>
          <p:cNvSpPr>
            <a:spLocks noChangeArrowheads="1"/>
          </p:cNvSpPr>
          <p:nvPr/>
        </p:nvSpPr>
        <p:spPr bwMode="auto">
          <a:xfrm>
            <a:off x="4693501" y="2564821"/>
            <a:ext cx="580306" cy="33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700" b="1" dirty="0" smtClean="0">
                <a:solidFill>
                  <a:srgbClr val="00B050"/>
                </a:solidFill>
              </a:rPr>
              <a:t>ACER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700" b="1" dirty="0" err="1" smtClean="0">
                <a:solidFill>
                  <a:srgbClr val="00B050"/>
                </a:solidFill>
              </a:rPr>
              <a:t>BoR</a:t>
            </a:r>
            <a:endParaRPr lang="en-US" altLang="en-US" sz="700" b="1" dirty="0" smtClean="0">
              <a:solidFill>
                <a:srgbClr val="00B05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700" b="1" dirty="0" smtClean="0">
                <a:solidFill>
                  <a:srgbClr val="00B050"/>
                </a:solidFill>
              </a:rPr>
              <a:t>13/10</a:t>
            </a:r>
            <a:endParaRPr lang="en-US" altLang="en-US" sz="1200" dirty="0" smtClean="0">
              <a:solidFill>
                <a:srgbClr val="00B050"/>
              </a:solidFill>
              <a:cs typeface="Arial" pitchFamily="34" charset="0"/>
            </a:endParaRPr>
          </a:p>
        </p:txBody>
      </p:sp>
      <p:sp>
        <p:nvSpPr>
          <p:cNvPr id="203" name="Rectangle 472" descr="PHASE 2: NC development&#10;01/02/14 - 31/07/14"/>
          <p:cNvSpPr>
            <a:spLocks noChangeArrowheads="1"/>
          </p:cNvSpPr>
          <p:nvPr/>
        </p:nvSpPr>
        <p:spPr bwMode="auto">
          <a:xfrm>
            <a:off x="3131214" y="3304656"/>
            <a:ext cx="1892884" cy="757262"/>
          </a:xfrm>
          <a:prstGeom prst="rect">
            <a:avLst/>
          </a:prstGeom>
          <a:gradFill flip="none" rotWithShape="1">
            <a:gsLst>
              <a:gs pos="0">
                <a:srgbClr val="FFFF00"/>
              </a:gs>
              <a:gs pos="100000">
                <a:schemeClr val="accent5">
                  <a:lumMod val="75000"/>
                </a:schemeClr>
              </a:gs>
            </a:gsLst>
            <a:lin ang="0" scaled="1"/>
            <a:tileRect/>
          </a:gradFill>
          <a:ln w="1">
            <a:noFill/>
            <a:miter lim="800000"/>
            <a:headEnd/>
            <a:tailEnd/>
          </a:ln>
        </p:spPr>
        <p:txBody>
          <a:bodyPr vert="horz" wrap="square" lIns="1" tIns="1" rIns="1" bIns="1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en-US" sz="1000" b="1" dirty="0" smtClean="0">
                <a:solidFill>
                  <a:schemeClr val="accent1">
                    <a:lumMod val="75000"/>
                  </a:schemeClr>
                </a:solidFill>
              </a:rPr>
              <a:t>ACER develop recommendation</a:t>
            </a:r>
            <a:endParaRPr lang="en-US" altLang="en-US" sz="1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43" name="TextBox 242"/>
          <p:cNvSpPr txBox="1"/>
          <p:nvPr/>
        </p:nvSpPr>
        <p:spPr>
          <a:xfrm>
            <a:off x="3204909" y="4928765"/>
            <a:ext cx="156324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b="1" dirty="0" smtClean="0">
                <a:solidFill>
                  <a:srgbClr val="FF0000"/>
                </a:solidFill>
              </a:rPr>
              <a:t>ENTSOG resubmit the </a:t>
            </a:r>
          </a:p>
          <a:p>
            <a:pPr algn="ctr"/>
            <a:r>
              <a:rPr lang="en-GB" sz="1000" b="1" dirty="0">
                <a:solidFill>
                  <a:srgbClr val="FF0000"/>
                </a:solidFill>
              </a:rPr>
              <a:t>TAR </a:t>
            </a:r>
            <a:r>
              <a:rPr lang="en-GB" sz="1000" b="1" dirty="0" smtClean="0">
                <a:solidFill>
                  <a:srgbClr val="FF0000"/>
                </a:solidFill>
              </a:rPr>
              <a:t>NC to ACER</a:t>
            </a:r>
          </a:p>
          <a:p>
            <a:pPr algn="ctr"/>
            <a:r>
              <a:rPr lang="en-GB" sz="1000" b="1" dirty="0" smtClean="0">
                <a:solidFill>
                  <a:srgbClr val="FF0000"/>
                </a:solidFill>
              </a:rPr>
              <a:t>31</a:t>
            </a:r>
            <a:r>
              <a:rPr lang="en-GB" sz="1000" b="1" baseline="30000" dirty="0" smtClean="0">
                <a:solidFill>
                  <a:srgbClr val="FF0000"/>
                </a:solidFill>
              </a:rPr>
              <a:t>st</a:t>
            </a:r>
            <a:r>
              <a:rPr lang="en-GB" sz="1000" b="1" dirty="0" smtClean="0">
                <a:solidFill>
                  <a:srgbClr val="FF0000"/>
                </a:solidFill>
              </a:rPr>
              <a:t> July</a:t>
            </a:r>
            <a:endParaRPr lang="en-GB" sz="1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570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20</a:t>
            </a:fld>
            <a:endParaRPr lang="en-GB" noProof="0" dirty="0"/>
          </a:p>
        </p:txBody>
      </p:sp>
      <p:sp>
        <p:nvSpPr>
          <p:cNvPr id="7" name="Right Arrow 6"/>
          <p:cNvSpPr/>
          <p:nvPr/>
        </p:nvSpPr>
        <p:spPr>
          <a:xfrm>
            <a:off x="207517" y="4110857"/>
            <a:ext cx="8708268" cy="126014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2998082" y="2085431"/>
            <a:ext cx="2767551" cy="30889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000000"/>
                </a:solidFill>
              </a:rPr>
              <a:t>Tariff Setting Year 1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915816" y="1805065"/>
            <a:ext cx="4154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chemeClr val="accent3"/>
                </a:solidFill>
                <a:latin typeface="+mn-lt"/>
              </a:rPr>
              <a:t>Apr</a:t>
            </a:r>
            <a:endParaRPr lang="en-GB" sz="1200" b="1" dirty="0">
              <a:solidFill>
                <a:schemeClr val="accent3"/>
              </a:solidFill>
              <a:latin typeface="+mn-l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813251" y="2082065"/>
            <a:ext cx="2791198" cy="31225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000000"/>
                </a:solidFill>
              </a:rPr>
              <a:t>TSY 2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4410104" y="5095491"/>
            <a:ext cx="2754184" cy="294235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Gas Year 1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2546320"/>
            <a:ext cx="194421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+mn-lt"/>
              </a:rPr>
              <a:t>Consultations on methodology;</a:t>
            </a:r>
          </a:p>
          <a:p>
            <a:r>
              <a:rPr lang="en-US" sz="1050" dirty="0">
                <a:latin typeface="+mn-lt"/>
              </a:rPr>
              <a:t>multipliers, seasonal factors, </a:t>
            </a:r>
            <a:r>
              <a:rPr lang="en-US" sz="1050" dirty="0" smtClean="0">
                <a:latin typeface="+mn-lt"/>
              </a:rPr>
              <a:t/>
            </a:r>
            <a:br>
              <a:rPr lang="en-US" sz="1050" dirty="0" smtClean="0">
                <a:latin typeface="+mn-lt"/>
              </a:rPr>
            </a:br>
            <a:r>
              <a:rPr lang="en-US" sz="1050" dirty="0" smtClean="0">
                <a:latin typeface="+mn-lt"/>
              </a:rPr>
              <a:t>int</a:t>
            </a:r>
            <a:r>
              <a:rPr lang="en-US" sz="1050" dirty="0">
                <a:latin typeface="+mn-lt"/>
              </a:rPr>
              <a:t>. </a:t>
            </a:r>
            <a:r>
              <a:rPr lang="en-US" sz="1050" dirty="0" smtClean="0">
                <a:latin typeface="+mn-lt"/>
              </a:rPr>
              <a:t>discounts;</a:t>
            </a:r>
          </a:p>
          <a:p>
            <a:r>
              <a:rPr lang="en-US" sz="1050" dirty="0" smtClean="0">
                <a:latin typeface="+mn-lt"/>
              </a:rPr>
              <a:t>ITC</a:t>
            </a:r>
            <a:r>
              <a:rPr lang="en-US" sz="1050" dirty="0">
                <a:latin typeface="+mn-lt"/>
              </a:rPr>
              <a:t>, impact on tariff </a:t>
            </a:r>
            <a:r>
              <a:rPr lang="en-US" sz="1050" dirty="0" smtClean="0">
                <a:latin typeface="+mn-lt"/>
              </a:rPr>
              <a:t>level</a:t>
            </a:r>
            <a:endParaRPr lang="en-US" sz="1050" dirty="0">
              <a:latin typeface="+mn-lt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Question 4: When? Who</a:t>
            </a:r>
            <a:r>
              <a:rPr lang="en-GB" dirty="0" smtClean="0"/>
              <a:t>? [3]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5418982" y="1807830"/>
            <a:ext cx="4491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chemeClr val="accent3"/>
                </a:solidFill>
                <a:latin typeface="+mn-lt"/>
              </a:rPr>
              <a:t>Mar</a:t>
            </a:r>
            <a:endParaRPr lang="en-GB" sz="1200" b="1" dirty="0">
              <a:solidFill>
                <a:schemeClr val="accent3"/>
              </a:solidFill>
              <a:latin typeface="+mn-lt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40678" y="1807830"/>
            <a:ext cx="4154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chemeClr val="accent3"/>
                </a:solidFill>
                <a:latin typeface="+mn-lt"/>
              </a:rPr>
              <a:t>Apr</a:t>
            </a:r>
            <a:endParaRPr lang="en-GB" sz="1200" b="1" dirty="0">
              <a:solidFill>
                <a:schemeClr val="accent3"/>
              </a:solidFill>
              <a:latin typeface="+mn-lt"/>
            </a:endParaRPr>
          </a:p>
        </p:txBody>
      </p:sp>
      <p:cxnSp>
        <p:nvCxnSpPr>
          <p:cNvPr id="56" name="Straight Arrow Connector 55"/>
          <p:cNvCxnSpPr/>
          <p:nvPr/>
        </p:nvCxnSpPr>
        <p:spPr>
          <a:xfrm>
            <a:off x="3685257" y="4941168"/>
            <a:ext cx="724847" cy="0"/>
          </a:xfrm>
          <a:prstGeom prst="straightConnector1">
            <a:avLst/>
          </a:prstGeom>
          <a:ln w="2857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tangle 60"/>
          <p:cNvSpPr/>
          <p:nvPr/>
        </p:nvSpPr>
        <p:spPr>
          <a:xfrm>
            <a:off x="7236295" y="5101694"/>
            <a:ext cx="1368153" cy="294235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GY 2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2" name="Flowchart: Punched Tape 61"/>
          <p:cNvSpPr/>
          <p:nvPr/>
        </p:nvSpPr>
        <p:spPr>
          <a:xfrm rot="16200000">
            <a:off x="8250304" y="5163500"/>
            <a:ext cx="341063" cy="184432"/>
          </a:xfrm>
          <a:prstGeom prst="flowChartPunchedTap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64" name="Straight Connector 63"/>
          <p:cNvCxnSpPr/>
          <p:nvPr/>
        </p:nvCxnSpPr>
        <p:spPr>
          <a:xfrm>
            <a:off x="2310907" y="4008998"/>
            <a:ext cx="0" cy="28701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2998082" y="4008998"/>
            <a:ext cx="0" cy="28701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3685257" y="4008998"/>
            <a:ext cx="0" cy="28701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4380428" y="3994037"/>
            <a:ext cx="0" cy="28701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>
            <a:off x="5068733" y="3994037"/>
            <a:ext cx="0" cy="28701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>
            <a:off x="5765633" y="3994037"/>
            <a:ext cx="0" cy="28701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6477636" y="4008998"/>
            <a:ext cx="0" cy="28701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7158001" y="4008998"/>
            <a:ext cx="0" cy="28701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2108563" y="3717038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+mn-lt"/>
              </a:rPr>
              <a:t>Jan</a:t>
            </a:r>
            <a:endParaRPr lang="en-GB" sz="1200" dirty="0">
              <a:latin typeface="+mn-lt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2794340" y="3717037"/>
            <a:ext cx="4074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+mn-lt"/>
              </a:rPr>
              <a:t>Apr</a:t>
            </a:r>
            <a:endParaRPr lang="en-GB" sz="1200" dirty="0">
              <a:latin typeface="+mn-lt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3518792" y="3723427"/>
            <a:ext cx="3497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+mn-lt"/>
              </a:rPr>
              <a:t>Jul</a:t>
            </a:r>
            <a:endParaRPr lang="en-GB" sz="1200" dirty="0">
              <a:latin typeface="+mn-lt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4207965" y="3717038"/>
            <a:ext cx="4042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+mn-lt"/>
              </a:rPr>
              <a:t>Oct</a:t>
            </a:r>
            <a:endParaRPr lang="en-GB" sz="1200" dirty="0">
              <a:latin typeface="+mn-lt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4886784" y="3717034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latin typeface="+mn-lt"/>
              </a:rPr>
              <a:t>Jan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5579719" y="3717035"/>
            <a:ext cx="4074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+mn-lt"/>
              </a:rPr>
              <a:t>Apr</a:t>
            </a:r>
            <a:endParaRPr lang="en-GB" sz="1200" dirty="0">
              <a:latin typeface="+mn-lt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6311954" y="3717032"/>
            <a:ext cx="3497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+mn-lt"/>
              </a:rPr>
              <a:t>Jul</a:t>
            </a:r>
            <a:endParaRPr lang="en-GB" sz="1200" dirty="0">
              <a:latin typeface="+mn-lt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6955737" y="3717033"/>
            <a:ext cx="4042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+mn-lt"/>
              </a:rPr>
              <a:t>Oct</a:t>
            </a:r>
            <a:endParaRPr lang="en-GB" sz="1200" dirty="0">
              <a:latin typeface="+mn-lt"/>
            </a:endParaRPr>
          </a:p>
        </p:txBody>
      </p:sp>
      <p:cxnSp>
        <p:nvCxnSpPr>
          <p:cNvPr id="109" name="Straight Connector 108"/>
          <p:cNvCxnSpPr/>
          <p:nvPr/>
        </p:nvCxnSpPr>
        <p:spPr>
          <a:xfrm>
            <a:off x="4410104" y="4945806"/>
            <a:ext cx="0" cy="168001"/>
          </a:xfrm>
          <a:prstGeom prst="line">
            <a:avLst/>
          </a:prstGeom>
          <a:ln w="19050">
            <a:solidFill>
              <a:srgbClr val="7030A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/>
          <p:cNvCxnSpPr/>
          <p:nvPr/>
        </p:nvCxnSpPr>
        <p:spPr>
          <a:xfrm>
            <a:off x="6505081" y="4941168"/>
            <a:ext cx="731215" cy="0"/>
          </a:xfrm>
          <a:prstGeom prst="straightConnector1">
            <a:avLst/>
          </a:prstGeom>
          <a:ln w="2857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 flipH="1">
            <a:off x="7236295" y="4951006"/>
            <a:ext cx="1" cy="162801"/>
          </a:xfrm>
          <a:prstGeom prst="line">
            <a:avLst/>
          </a:prstGeom>
          <a:ln w="19050">
            <a:solidFill>
              <a:srgbClr val="7030A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/>
          <p:cNvCxnSpPr/>
          <p:nvPr/>
        </p:nvCxnSpPr>
        <p:spPr>
          <a:xfrm>
            <a:off x="7817429" y="4026533"/>
            <a:ext cx="0" cy="28701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TextBox 126"/>
          <p:cNvSpPr txBox="1"/>
          <p:nvPr/>
        </p:nvSpPr>
        <p:spPr>
          <a:xfrm>
            <a:off x="7623305" y="3731999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+mn-lt"/>
              </a:rPr>
              <a:t>Jan</a:t>
            </a:r>
            <a:endParaRPr lang="en-GB" sz="1200" dirty="0">
              <a:latin typeface="+mn-lt"/>
            </a:endParaRPr>
          </a:p>
        </p:txBody>
      </p:sp>
      <p:cxnSp>
        <p:nvCxnSpPr>
          <p:cNvPr id="129" name="Straight Connector 128"/>
          <p:cNvCxnSpPr/>
          <p:nvPr/>
        </p:nvCxnSpPr>
        <p:spPr>
          <a:xfrm>
            <a:off x="8498536" y="4025896"/>
            <a:ext cx="0" cy="28701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TextBox 129"/>
          <p:cNvSpPr txBox="1"/>
          <p:nvPr/>
        </p:nvSpPr>
        <p:spPr>
          <a:xfrm>
            <a:off x="8305411" y="3744873"/>
            <a:ext cx="4074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+mn-lt"/>
              </a:rPr>
              <a:t>Apr</a:t>
            </a:r>
            <a:endParaRPr lang="en-GB" sz="1200" dirty="0">
              <a:latin typeface="+mn-lt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8227294" y="1810180"/>
            <a:ext cx="4491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chemeClr val="accent3"/>
                </a:solidFill>
                <a:latin typeface="+mn-lt"/>
              </a:rPr>
              <a:t>Mar</a:t>
            </a:r>
            <a:endParaRPr lang="en-GB" sz="1200" b="1" dirty="0">
              <a:solidFill>
                <a:schemeClr val="accent3"/>
              </a:solidFill>
              <a:latin typeface="+mn-lt"/>
            </a:endParaRPr>
          </a:p>
        </p:txBody>
      </p:sp>
      <p:cxnSp>
        <p:nvCxnSpPr>
          <p:cNvPr id="73" name="Straight Arrow Connector 72"/>
          <p:cNvCxnSpPr/>
          <p:nvPr/>
        </p:nvCxnSpPr>
        <p:spPr>
          <a:xfrm flipV="1">
            <a:off x="6156176" y="4170040"/>
            <a:ext cx="155778" cy="334442"/>
          </a:xfrm>
          <a:prstGeom prst="straightConnector1">
            <a:avLst/>
          </a:prstGeom>
          <a:ln w="28575"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5004048" y="4508103"/>
            <a:ext cx="1260281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 smtClean="0">
                <a:solidFill>
                  <a:schemeClr val="accent4"/>
                </a:solidFill>
                <a:latin typeface="+mn-lt"/>
              </a:rPr>
              <a:t>min 7 days before:</a:t>
            </a:r>
          </a:p>
          <a:p>
            <a:r>
              <a:rPr lang="en-GB" sz="1050" b="1" dirty="0" smtClean="0">
                <a:solidFill>
                  <a:schemeClr val="accent4"/>
                </a:solidFill>
                <a:latin typeface="+mn-lt"/>
              </a:rPr>
              <a:t>res. prices for </a:t>
            </a:r>
            <a:br>
              <a:rPr lang="en-GB" sz="1050" b="1" dirty="0" smtClean="0">
                <a:solidFill>
                  <a:schemeClr val="accent4"/>
                </a:solidFill>
                <a:latin typeface="+mn-lt"/>
              </a:rPr>
            </a:br>
            <a:r>
              <a:rPr lang="en-GB" sz="1050" b="1" dirty="0" smtClean="0">
                <a:solidFill>
                  <a:schemeClr val="accent4"/>
                </a:solidFill>
                <a:latin typeface="+mn-lt"/>
              </a:rPr>
              <a:t>firm + interruptible</a:t>
            </a:r>
          </a:p>
        </p:txBody>
      </p:sp>
      <p:cxnSp>
        <p:nvCxnSpPr>
          <p:cNvPr id="75" name="Straight Arrow Connector 74"/>
          <p:cNvCxnSpPr/>
          <p:nvPr/>
        </p:nvCxnSpPr>
        <p:spPr>
          <a:xfrm flipV="1">
            <a:off x="3347864" y="4170040"/>
            <a:ext cx="155778" cy="334442"/>
          </a:xfrm>
          <a:prstGeom prst="straightConnector1">
            <a:avLst/>
          </a:prstGeom>
          <a:ln w="28575"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2195736" y="4508103"/>
            <a:ext cx="1260281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 smtClean="0">
                <a:solidFill>
                  <a:schemeClr val="accent4"/>
                </a:solidFill>
                <a:latin typeface="+mn-lt"/>
              </a:rPr>
              <a:t>min 7 days before:</a:t>
            </a:r>
          </a:p>
          <a:p>
            <a:r>
              <a:rPr lang="en-GB" sz="1050" b="1" dirty="0" smtClean="0">
                <a:solidFill>
                  <a:schemeClr val="accent4"/>
                </a:solidFill>
                <a:latin typeface="+mn-lt"/>
              </a:rPr>
              <a:t>res. prices for </a:t>
            </a:r>
            <a:br>
              <a:rPr lang="en-GB" sz="1050" b="1" dirty="0" smtClean="0">
                <a:solidFill>
                  <a:schemeClr val="accent4"/>
                </a:solidFill>
                <a:latin typeface="+mn-lt"/>
              </a:rPr>
            </a:br>
            <a:r>
              <a:rPr lang="en-GB" sz="1050" b="1" dirty="0" smtClean="0">
                <a:solidFill>
                  <a:schemeClr val="accent4"/>
                </a:solidFill>
                <a:latin typeface="+mn-lt"/>
              </a:rPr>
              <a:t>firm + interruptible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475656" y="5481082"/>
            <a:ext cx="1665841" cy="1061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>
                <a:solidFill>
                  <a:schemeClr val="accent3"/>
                </a:solidFill>
                <a:latin typeface="+mn-lt"/>
              </a:rPr>
              <a:t>m</a:t>
            </a:r>
            <a:r>
              <a:rPr lang="en-GB" sz="1050" b="1" dirty="0" smtClean="0">
                <a:solidFill>
                  <a:schemeClr val="accent3"/>
                </a:solidFill>
                <a:latin typeface="+mn-lt"/>
              </a:rPr>
              <a:t>in. 30/60 days before:</a:t>
            </a:r>
          </a:p>
          <a:p>
            <a:r>
              <a:rPr lang="en-US" sz="1050" b="1" dirty="0" smtClean="0">
                <a:solidFill>
                  <a:schemeClr val="accent3"/>
                </a:solidFill>
                <a:latin typeface="+mn-lt"/>
              </a:rPr>
              <a:t>other </a:t>
            </a:r>
            <a:r>
              <a:rPr lang="en-US" sz="1050" b="1" dirty="0">
                <a:solidFill>
                  <a:schemeClr val="accent3"/>
                </a:solidFill>
                <a:latin typeface="+mn-lt"/>
              </a:rPr>
              <a:t>tariffs;</a:t>
            </a:r>
          </a:p>
          <a:p>
            <a:r>
              <a:rPr lang="en-US" sz="1050" b="1" dirty="0" smtClean="0">
                <a:solidFill>
                  <a:schemeClr val="accent3"/>
                </a:solidFill>
                <a:latin typeface="+mn-lt"/>
              </a:rPr>
              <a:t>revenue </a:t>
            </a:r>
            <a:r>
              <a:rPr lang="en-US" sz="1050" b="1" dirty="0">
                <a:solidFill>
                  <a:schemeClr val="accent3"/>
                </a:solidFill>
                <a:latin typeface="+mn-lt"/>
              </a:rPr>
              <a:t>information;</a:t>
            </a:r>
          </a:p>
          <a:p>
            <a:r>
              <a:rPr lang="en-US" sz="1050" b="1" dirty="0" smtClean="0">
                <a:solidFill>
                  <a:schemeClr val="accent3"/>
                </a:solidFill>
                <a:latin typeface="+mn-lt"/>
              </a:rPr>
              <a:t>methodology information;</a:t>
            </a:r>
          </a:p>
          <a:p>
            <a:r>
              <a:rPr lang="en-GB" sz="1050" b="1" dirty="0">
                <a:solidFill>
                  <a:schemeClr val="accent3"/>
                </a:solidFill>
                <a:latin typeface="+mn-lt"/>
              </a:rPr>
              <a:t>t</a:t>
            </a:r>
            <a:r>
              <a:rPr lang="en-GB" sz="1050" b="1" dirty="0" smtClean="0">
                <a:solidFill>
                  <a:schemeClr val="accent3"/>
                </a:solidFill>
                <a:latin typeface="+mn-lt"/>
              </a:rPr>
              <a:t>ariff changes + trends;</a:t>
            </a:r>
          </a:p>
          <a:p>
            <a:r>
              <a:rPr lang="en-GB" sz="1050" b="1" dirty="0" smtClean="0">
                <a:solidFill>
                  <a:schemeClr val="accent3"/>
                </a:solidFill>
                <a:latin typeface="+mn-lt"/>
              </a:rPr>
              <a:t>model/sensitivity analyses</a:t>
            </a:r>
            <a:endParaRPr lang="en-US" sz="1050" b="1" dirty="0">
              <a:solidFill>
                <a:schemeClr val="accent3"/>
              </a:solidFill>
              <a:latin typeface="+mn-lt"/>
            </a:endParaRPr>
          </a:p>
        </p:txBody>
      </p:sp>
      <p:cxnSp>
        <p:nvCxnSpPr>
          <p:cNvPr id="79" name="Straight Arrow Connector 78"/>
          <p:cNvCxnSpPr/>
          <p:nvPr/>
        </p:nvCxnSpPr>
        <p:spPr>
          <a:xfrm flipV="1">
            <a:off x="2022346" y="4221088"/>
            <a:ext cx="620872" cy="1205160"/>
          </a:xfrm>
          <a:prstGeom prst="straightConnector1">
            <a:avLst/>
          </a:prstGeom>
          <a:ln w="28575"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4283968" y="5481082"/>
            <a:ext cx="1665841" cy="1061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>
                <a:solidFill>
                  <a:schemeClr val="accent3"/>
                </a:solidFill>
                <a:latin typeface="+mn-lt"/>
              </a:rPr>
              <a:t>m</a:t>
            </a:r>
            <a:r>
              <a:rPr lang="en-GB" sz="1050" b="1" dirty="0" smtClean="0">
                <a:solidFill>
                  <a:schemeClr val="accent3"/>
                </a:solidFill>
                <a:latin typeface="+mn-lt"/>
              </a:rPr>
              <a:t>in. 30/60 days before:</a:t>
            </a:r>
          </a:p>
          <a:p>
            <a:r>
              <a:rPr lang="en-US" sz="1050" b="1" dirty="0" smtClean="0">
                <a:solidFill>
                  <a:schemeClr val="accent3"/>
                </a:solidFill>
                <a:latin typeface="+mn-lt"/>
              </a:rPr>
              <a:t>other </a:t>
            </a:r>
            <a:r>
              <a:rPr lang="en-US" sz="1050" b="1" dirty="0">
                <a:solidFill>
                  <a:schemeClr val="accent3"/>
                </a:solidFill>
                <a:latin typeface="+mn-lt"/>
              </a:rPr>
              <a:t>tariffs;</a:t>
            </a:r>
          </a:p>
          <a:p>
            <a:r>
              <a:rPr lang="en-US" sz="1050" b="1" dirty="0" smtClean="0">
                <a:solidFill>
                  <a:schemeClr val="accent3"/>
                </a:solidFill>
                <a:latin typeface="+mn-lt"/>
              </a:rPr>
              <a:t>revenue </a:t>
            </a:r>
            <a:r>
              <a:rPr lang="en-US" sz="1050" b="1" dirty="0">
                <a:solidFill>
                  <a:schemeClr val="accent3"/>
                </a:solidFill>
                <a:latin typeface="+mn-lt"/>
              </a:rPr>
              <a:t>information;</a:t>
            </a:r>
          </a:p>
          <a:p>
            <a:r>
              <a:rPr lang="en-US" sz="1050" b="1" dirty="0" smtClean="0">
                <a:solidFill>
                  <a:schemeClr val="accent3"/>
                </a:solidFill>
                <a:latin typeface="+mn-lt"/>
              </a:rPr>
              <a:t>methodology information;</a:t>
            </a:r>
          </a:p>
          <a:p>
            <a:r>
              <a:rPr lang="en-GB" sz="1050" b="1" dirty="0">
                <a:solidFill>
                  <a:schemeClr val="accent3"/>
                </a:solidFill>
                <a:latin typeface="+mn-lt"/>
              </a:rPr>
              <a:t>t</a:t>
            </a:r>
            <a:r>
              <a:rPr lang="en-GB" sz="1050" b="1" dirty="0" smtClean="0">
                <a:solidFill>
                  <a:schemeClr val="accent3"/>
                </a:solidFill>
                <a:latin typeface="+mn-lt"/>
              </a:rPr>
              <a:t>ariff changes + trends;</a:t>
            </a:r>
          </a:p>
          <a:p>
            <a:r>
              <a:rPr lang="en-GB" sz="1050" b="1" dirty="0" smtClean="0">
                <a:solidFill>
                  <a:schemeClr val="accent3"/>
                </a:solidFill>
                <a:latin typeface="+mn-lt"/>
              </a:rPr>
              <a:t>model/sensitivity analyses</a:t>
            </a:r>
            <a:endParaRPr lang="en-US" sz="1050" b="1" dirty="0">
              <a:solidFill>
                <a:schemeClr val="accent3"/>
              </a:solidFill>
              <a:latin typeface="+mn-lt"/>
            </a:endParaRPr>
          </a:p>
        </p:txBody>
      </p:sp>
      <p:cxnSp>
        <p:nvCxnSpPr>
          <p:cNvPr id="81" name="Straight Arrow Connector 80"/>
          <p:cNvCxnSpPr/>
          <p:nvPr/>
        </p:nvCxnSpPr>
        <p:spPr>
          <a:xfrm flipV="1">
            <a:off x="4830658" y="4221088"/>
            <a:ext cx="620872" cy="1205160"/>
          </a:xfrm>
          <a:prstGeom prst="straightConnector1">
            <a:avLst/>
          </a:prstGeom>
          <a:ln w="28575"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323528" y="4352225"/>
            <a:ext cx="1484064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>
                <a:latin typeface="+mn-lt"/>
              </a:rPr>
              <a:t>Publication by TSO/NRA depending on who calculates tariffs</a:t>
            </a:r>
            <a:endParaRPr lang="en-US" sz="105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89104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6" grpId="0"/>
      <p:bldP spid="19" grpId="0" animBg="1"/>
      <p:bldP spid="50" grpId="0"/>
      <p:bldP spid="51" grpId="0"/>
      <p:bldP spid="131" grpId="0"/>
      <p:bldP spid="77" grpId="0"/>
      <p:bldP spid="8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21</a:t>
            </a:fld>
            <a:endParaRPr lang="en-GB" noProof="0" dirty="0"/>
          </a:p>
        </p:txBody>
      </p:sp>
      <p:sp>
        <p:nvSpPr>
          <p:cNvPr id="7" name="Right Arrow 6"/>
          <p:cNvSpPr/>
          <p:nvPr/>
        </p:nvSpPr>
        <p:spPr>
          <a:xfrm>
            <a:off x="207517" y="4110857"/>
            <a:ext cx="8708268" cy="126014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Rectangle 26"/>
          <p:cNvSpPr/>
          <p:nvPr/>
        </p:nvSpPr>
        <p:spPr>
          <a:xfrm>
            <a:off x="4410104" y="5095491"/>
            <a:ext cx="2754184" cy="294235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Gas Year 1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2546320"/>
            <a:ext cx="194421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+mn-lt"/>
              </a:rPr>
              <a:t>Consultations on methodology;</a:t>
            </a:r>
          </a:p>
          <a:p>
            <a:r>
              <a:rPr lang="en-US" sz="1050" dirty="0">
                <a:latin typeface="+mn-lt"/>
              </a:rPr>
              <a:t>multipliers, seasonal factors, </a:t>
            </a:r>
            <a:r>
              <a:rPr lang="en-US" sz="1050" dirty="0" smtClean="0">
                <a:latin typeface="+mn-lt"/>
              </a:rPr>
              <a:t/>
            </a:r>
            <a:br>
              <a:rPr lang="en-US" sz="1050" dirty="0" smtClean="0">
                <a:latin typeface="+mn-lt"/>
              </a:rPr>
            </a:br>
            <a:r>
              <a:rPr lang="en-US" sz="1050" dirty="0" smtClean="0">
                <a:latin typeface="+mn-lt"/>
              </a:rPr>
              <a:t>int</a:t>
            </a:r>
            <a:r>
              <a:rPr lang="en-US" sz="1050" dirty="0">
                <a:latin typeface="+mn-lt"/>
              </a:rPr>
              <a:t>. </a:t>
            </a:r>
            <a:r>
              <a:rPr lang="en-US" sz="1050" dirty="0" smtClean="0">
                <a:latin typeface="+mn-lt"/>
              </a:rPr>
              <a:t>discounts;</a:t>
            </a:r>
          </a:p>
          <a:p>
            <a:r>
              <a:rPr lang="en-US" sz="1050" dirty="0" smtClean="0">
                <a:latin typeface="+mn-lt"/>
              </a:rPr>
              <a:t>ITC</a:t>
            </a:r>
            <a:r>
              <a:rPr lang="en-US" sz="1050" dirty="0">
                <a:latin typeface="+mn-lt"/>
              </a:rPr>
              <a:t>, impact on tariff </a:t>
            </a:r>
            <a:r>
              <a:rPr lang="en-US" sz="1050" dirty="0" smtClean="0">
                <a:latin typeface="+mn-lt"/>
              </a:rPr>
              <a:t>level</a:t>
            </a:r>
            <a:endParaRPr lang="en-US" sz="1050" dirty="0">
              <a:latin typeface="+mn-lt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Question 4: When? Who</a:t>
            </a:r>
            <a:r>
              <a:rPr lang="en-GB" dirty="0" smtClean="0"/>
              <a:t>? [4]</a:t>
            </a:r>
            <a:endParaRPr lang="en-US" dirty="0"/>
          </a:p>
        </p:txBody>
      </p:sp>
      <p:cxnSp>
        <p:nvCxnSpPr>
          <p:cNvPr id="56" name="Straight Arrow Connector 55"/>
          <p:cNvCxnSpPr/>
          <p:nvPr/>
        </p:nvCxnSpPr>
        <p:spPr>
          <a:xfrm>
            <a:off x="3685257" y="4941168"/>
            <a:ext cx="724847" cy="0"/>
          </a:xfrm>
          <a:prstGeom prst="straightConnector1">
            <a:avLst/>
          </a:prstGeom>
          <a:ln w="2857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tangle 60"/>
          <p:cNvSpPr/>
          <p:nvPr/>
        </p:nvSpPr>
        <p:spPr>
          <a:xfrm>
            <a:off x="7236295" y="5101694"/>
            <a:ext cx="1368153" cy="294235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GY 2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2" name="Flowchart: Punched Tape 61"/>
          <p:cNvSpPr/>
          <p:nvPr/>
        </p:nvSpPr>
        <p:spPr>
          <a:xfrm rot="16200000">
            <a:off x="8250304" y="5163500"/>
            <a:ext cx="341063" cy="184432"/>
          </a:xfrm>
          <a:prstGeom prst="flowChartPunchedTap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64" name="Straight Connector 63"/>
          <p:cNvCxnSpPr/>
          <p:nvPr/>
        </p:nvCxnSpPr>
        <p:spPr>
          <a:xfrm>
            <a:off x="2310907" y="4008998"/>
            <a:ext cx="0" cy="28701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2998082" y="4008998"/>
            <a:ext cx="0" cy="28701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3685257" y="4008998"/>
            <a:ext cx="0" cy="28701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4380428" y="3994037"/>
            <a:ext cx="0" cy="28701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>
            <a:off x="5068733" y="3994037"/>
            <a:ext cx="0" cy="28701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>
            <a:off x="5765633" y="3994037"/>
            <a:ext cx="0" cy="28701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6477636" y="4008998"/>
            <a:ext cx="0" cy="28701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7158001" y="4008998"/>
            <a:ext cx="0" cy="28701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2108563" y="3717038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+mn-lt"/>
              </a:rPr>
              <a:t>Jan</a:t>
            </a:r>
            <a:endParaRPr lang="en-GB" sz="1200" dirty="0">
              <a:latin typeface="+mn-lt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2794340" y="3717037"/>
            <a:ext cx="4074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+mn-lt"/>
              </a:rPr>
              <a:t>Apr</a:t>
            </a:r>
            <a:endParaRPr lang="en-GB" sz="1200" dirty="0">
              <a:latin typeface="+mn-lt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3518792" y="3723427"/>
            <a:ext cx="3497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+mn-lt"/>
              </a:rPr>
              <a:t>Jul</a:t>
            </a:r>
            <a:endParaRPr lang="en-GB" sz="1200" dirty="0">
              <a:latin typeface="+mn-lt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4207965" y="3717038"/>
            <a:ext cx="4042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+mn-lt"/>
              </a:rPr>
              <a:t>Oct</a:t>
            </a:r>
            <a:endParaRPr lang="en-GB" sz="1200" dirty="0">
              <a:latin typeface="+mn-lt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4886784" y="3717034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latin typeface="+mn-lt"/>
              </a:rPr>
              <a:t>Jan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5579719" y="3717035"/>
            <a:ext cx="4074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+mn-lt"/>
              </a:rPr>
              <a:t>Apr</a:t>
            </a:r>
            <a:endParaRPr lang="en-GB" sz="1200" dirty="0">
              <a:latin typeface="+mn-lt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6311954" y="3717032"/>
            <a:ext cx="3497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+mn-lt"/>
              </a:rPr>
              <a:t>Jul</a:t>
            </a:r>
            <a:endParaRPr lang="en-GB" sz="1200" dirty="0">
              <a:latin typeface="+mn-lt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6955737" y="3717033"/>
            <a:ext cx="4042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+mn-lt"/>
              </a:rPr>
              <a:t>Oct</a:t>
            </a:r>
            <a:endParaRPr lang="en-GB" sz="1200" dirty="0">
              <a:latin typeface="+mn-lt"/>
            </a:endParaRPr>
          </a:p>
        </p:txBody>
      </p:sp>
      <p:cxnSp>
        <p:nvCxnSpPr>
          <p:cNvPr id="109" name="Straight Connector 108"/>
          <p:cNvCxnSpPr/>
          <p:nvPr/>
        </p:nvCxnSpPr>
        <p:spPr>
          <a:xfrm>
            <a:off x="4410104" y="4945806"/>
            <a:ext cx="0" cy="168001"/>
          </a:xfrm>
          <a:prstGeom prst="line">
            <a:avLst/>
          </a:prstGeom>
          <a:ln w="19050">
            <a:solidFill>
              <a:srgbClr val="7030A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/>
          <p:cNvCxnSpPr/>
          <p:nvPr/>
        </p:nvCxnSpPr>
        <p:spPr>
          <a:xfrm>
            <a:off x="6505081" y="4941168"/>
            <a:ext cx="731215" cy="0"/>
          </a:xfrm>
          <a:prstGeom prst="straightConnector1">
            <a:avLst/>
          </a:prstGeom>
          <a:ln w="2857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 flipH="1">
            <a:off x="7236295" y="4951006"/>
            <a:ext cx="1" cy="162801"/>
          </a:xfrm>
          <a:prstGeom prst="line">
            <a:avLst/>
          </a:prstGeom>
          <a:ln w="19050">
            <a:solidFill>
              <a:srgbClr val="7030A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/>
          <p:cNvCxnSpPr/>
          <p:nvPr/>
        </p:nvCxnSpPr>
        <p:spPr>
          <a:xfrm>
            <a:off x="7817429" y="4026533"/>
            <a:ext cx="0" cy="28701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TextBox 126"/>
          <p:cNvSpPr txBox="1"/>
          <p:nvPr/>
        </p:nvSpPr>
        <p:spPr>
          <a:xfrm>
            <a:off x="7623305" y="3731999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+mn-lt"/>
              </a:rPr>
              <a:t>Jan</a:t>
            </a:r>
            <a:endParaRPr lang="en-GB" sz="1200" dirty="0">
              <a:latin typeface="+mn-lt"/>
            </a:endParaRPr>
          </a:p>
        </p:txBody>
      </p:sp>
      <p:cxnSp>
        <p:nvCxnSpPr>
          <p:cNvPr id="129" name="Straight Connector 128"/>
          <p:cNvCxnSpPr/>
          <p:nvPr/>
        </p:nvCxnSpPr>
        <p:spPr>
          <a:xfrm>
            <a:off x="8498536" y="4025896"/>
            <a:ext cx="0" cy="28701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TextBox 129"/>
          <p:cNvSpPr txBox="1"/>
          <p:nvPr/>
        </p:nvSpPr>
        <p:spPr>
          <a:xfrm>
            <a:off x="8305411" y="3744873"/>
            <a:ext cx="4074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+mn-lt"/>
              </a:rPr>
              <a:t>Apr</a:t>
            </a:r>
            <a:endParaRPr lang="en-GB" sz="1200" dirty="0">
              <a:latin typeface="+mn-lt"/>
            </a:endParaRPr>
          </a:p>
        </p:txBody>
      </p:sp>
      <p:cxnSp>
        <p:nvCxnSpPr>
          <p:cNvPr id="67" name="Straight Arrow Connector 66"/>
          <p:cNvCxnSpPr/>
          <p:nvPr/>
        </p:nvCxnSpPr>
        <p:spPr>
          <a:xfrm flipV="1">
            <a:off x="6156176" y="4170040"/>
            <a:ext cx="155778" cy="334442"/>
          </a:xfrm>
          <a:prstGeom prst="straightConnector1">
            <a:avLst/>
          </a:prstGeom>
          <a:ln w="28575"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5004048" y="4508103"/>
            <a:ext cx="1260281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 smtClean="0">
                <a:solidFill>
                  <a:schemeClr val="accent4"/>
                </a:solidFill>
                <a:latin typeface="+mn-lt"/>
              </a:rPr>
              <a:t>min 7 days before:</a:t>
            </a:r>
          </a:p>
          <a:p>
            <a:r>
              <a:rPr lang="en-GB" sz="1050" b="1" dirty="0" smtClean="0">
                <a:solidFill>
                  <a:schemeClr val="accent4"/>
                </a:solidFill>
                <a:latin typeface="+mn-lt"/>
              </a:rPr>
              <a:t>res. prices for </a:t>
            </a:r>
            <a:br>
              <a:rPr lang="en-GB" sz="1050" b="1" dirty="0" smtClean="0">
                <a:solidFill>
                  <a:schemeClr val="accent4"/>
                </a:solidFill>
                <a:latin typeface="+mn-lt"/>
              </a:rPr>
            </a:br>
            <a:r>
              <a:rPr lang="en-GB" sz="1050" b="1" dirty="0" smtClean="0">
                <a:solidFill>
                  <a:schemeClr val="accent4"/>
                </a:solidFill>
                <a:latin typeface="+mn-lt"/>
              </a:rPr>
              <a:t>firm + interruptible</a:t>
            </a:r>
          </a:p>
        </p:txBody>
      </p:sp>
      <p:cxnSp>
        <p:nvCxnSpPr>
          <p:cNvPr id="70" name="Straight Arrow Connector 69"/>
          <p:cNvCxnSpPr/>
          <p:nvPr/>
        </p:nvCxnSpPr>
        <p:spPr>
          <a:xfrm flipV="1">
            <a:off x="3347864" y="4170040"/>
            <a:ext cx="155778" cy="334442"/>
          </a:xfrm>
          <a:prstGeom prst="straightConnector1">
            <a:avLst/>
          </a:prstGeom>
          <a:ln w="28575"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2195736" y="4508103"/>
            <a:ext cx="1260281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 smtClean="0">
                <a:solidFill>
                  <a:schemeClr val="accent4"/>
                </a:solidFill>
                <a:latin typeface="+mn-lt"/>
              </a:rPr>
              <a:t>min 7 days before:</a:t>
            </a:r>
          </a:p>
          <a:p>
            <a:r>
              <a:rPr lang="en-GB" sz="1050" b="1" dirty="0" smtClean="0">
                <a:solidFill>
                  <a:schemeClr val="accent4"/>
                </a:solidFill>
                <a:latin typeface="+mn-lt"/>
              </a:rPr>
              <a:t>res. prices for </a:t>
            </a:r>
            <a:br>
              <a:rPr lang="en-GB" sz="1050" b="1" dirty="0" smtClean="0">
                <a:solidFill>
                  <a:schemeClr val="accent4"/>
                </a:solidFill>
                <a:latin typeface="+mn-lt"/>
              </a:rPr>
            </a:br>
            <a:r>
              <a:rPr lang="en-GB" sz="1050" b="1" dirty="0" smtClean="0">
                <a:solidFill>
                  <a:schemeClr val="accent4"/>
                </a:solidFill>
                <a:latin typeface="+mn-lt"/>
              </a:rPr>
              <a:t>firm + interruptible</a:t>
            </a:r>
          </a:p>
        </p:txBody>
      </p:sp>
      <p:sp>
        <p:nvSpPr>
          <p:cNvPr id="73" name="Rectangle 72"/>
          <p:cNvSpPr/>
          <p:nvPr/>
        </p:nvSpPr>
        <p:spPr>
          <a:xfrm>
            <a:off x="3685258" y="2707522"/>
            <a:ext cx="2765821" cy="31812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000000"/>
                </a:solidFill>
              </a:rPr>
              <a:t>Tariff Setting Year 1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6497451" y="2711741"/>
            <a:ext cx="2106997" cy="31391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000000"/>
                </a:solidFill>
              </a:rPr>
              <a:t>TSY 2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75" name="Flowchart: Punched Tape 74"/>
          <p:cNvSpPr/>
          <p:nvPr/>
        </p:nvSpPr>
        <p:spPr>
          <a:xfrm rot="16200000">
            <a:off x="8246410" y="2777529"/>
            <a:ext cx="324443" cy="184430"/>
          </a:xfrm>
          <a:prstGeom prst="flowChartPunchedTap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6" name="TextBox 75"/>
          <p:cNvSpPr txBox="1"/>
          <p:nvPr/>
        </p:nvSpPr>
        <p:spPr>
          <a:xfrm>
            <a:off x="3635896" y="2434742"/>
            <a:ext cx="3577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</a:rPr>
              <a:t>Jul</a:t>
            </a:r>
            <a:endParaRPr lang="en-GB" sz="1200" b="1" dirty="0">
              <a:solidFill>
                <a:schemeClr val="accent5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6113542" y="2434742"/>
            <a:ext cx="4026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</a:rPr>
              <a:t>Jun</a:t>
            </a:r>
            <a:endParaRPr lang="en-GB" sz="1200" b="1" dirty="0">
              <a:solidFill>
                <a:schemeClr val="accent5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446458" y="2434742"/>
            <a:ext cx="3577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</a:rPr>
              <a:t>Jul</a:t>
            </a:r>
            <a:endParaRPr lang="en-GB" sz="1200" b="1" dirty="0">
              <a:solidFill>
                <a:schemeClr val="accent5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2186079" y="5481082"/>
            <a:ext cx="1665841" cy="1061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</a:rPr>
              <a:t>m</a:t>
            </a:r>
            <a:r>
              <a:rPr lang="en-GB" sz="105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</a:rPr>
              <a:t>in. 30/60 days before:</a:t>
            </a:r>
          </a:p>
          <a:p>
            <a:r>
              <a:rPr lang="en-US" sz="105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</a:rPr>
              <a:t>other </a:t>
            </a:r>
            <a:r>
              <a:rPr lang="en-US" sz="105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</a:rPr>
              <a:t>tariffs;</a:t>
            </a:r>
          </a:p>
          <a:p>
            <a:r>
              <a:rPr lang="en-US" sz="105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</a:rPr>
              <a:t>revenue </a:t>
            </a:r>
            <a:r>
              <a:rPr lang="en-US" sz="105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</a:rPr>
              <a:t>information;</a:t>
            </a:r>
          </a:p>
          <a:p>
            <a:r>
              <a:rPr lang="en-US" sz="105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</a:rPr>
              <a:t>methodology information;</a:t>
            </a:r>
          </a:p>
          <a:p>
            <a:r>
              <a:rPr lang="en-GB" sz="105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</a:rPr>
              <a:t>t</a:t>
            </a:r>
            <a:r>
              <a:rPr lang="en-GB" sz="105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</a:rPr>
              <a:t>ariff changes + trends;</a:t>
            </a:r>
          </a:p>
          <a:p>
            <a:r>
              <a:rPr lang="en-GB" sz="105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</a:rPr>
              <a:t>model/sensitivity analyses</a:t>
            </a:r>
            <a:endParaRPr lang="en-US" sz="1050" b="1" dirty="0">
              <a:solidFill>
                <a:schemeClr val="accent5">
                  <a:lumMod val="60000"/>
                  <a:lumOff val="40000"/>
                </a:schemeClr>
              </a:solidFill>
              <a:latin typeface="+mn-lt"/>
            </a:endParaRPr>
          </a:p>
        </p:txBody>
      </p:sp>
      <p:cxnSp>
        <p:nvCxnSpPr>
          <p:cNvPr id="81" name="Straight Arrow Connector 80"/>
          <p:cNvCxnSpPr/>
          <p:nvPr/>
        </p:nvCxnSpPr>
        <p:spPr>
          <a:xfrm flipV="1">
            <a:off x="2732769" y="4221088"/>
            <a:ext cx="620872" cy="1205160"/>
          </a:xfrm>
          <a:prstGeom prst="straightConnector1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Box 82"/>
          <p:cNvSpPr txBox="1"/>
          <p:nvPr/>
        </p:nvSpPr>
        <p:spPr>
          <a:xfrm>
            <a:off x="4994391" y="5481082"/>
            <a:ext cx="1665841" cy="1061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</a:rPr>
              <a:t>m</a:t>
            </a:r>
            <a:r>
              <a:rPr lang="en-GB" sz="105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</a:rPr>
              <a:t>in. 30/60 days before:</a:t>
            </a:r>
          </a:p>
          <a:p>
            <a:r>
              <a:rPr lang="en-US" sz="105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</a:rPr>
              <a:t>other </a:t>
            </a:r>
            <a:r>
              <a:rPr lang="en-US" sz="105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</a:rPr>
              <a:t>tariffs;</a:t>
            </a:r>
          </a:p>
          <a:p>
            <a:r>
              <a:rPr lang="en-US" sz="105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</a:rPr>
              <a:t>revenue </a:t>
            </a:r>
            <a:r>
              <a:rPr lang="en-US" sz="105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</a:rPr>
              <a:t>information;</a:t>
            </a:r>
          </a:p>
          <a:p>
            <a:r>
              <a:rPr lang="en-US" sz="105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</a:rPr>
              <a:t>methodology information;</a:t>
            </a:r>
          </a:p>
          <a:p>
            <a:r>
              <a:rPr lang="en-GB" sz="105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</a:rPr>
              <a:t>t</a:t>
            </a:r>
            <a:r>
              <a:rPr lang="en-GB" sz="105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</a:rPr>
              <a:t>ariff changes + trends;</a:t>
            </a:r>
          </a:p>
          <a:p>
            <a:r>
              <a:rPr lang="en-GB" sz="105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</a:rPr>
              <a:t>model/sensitivity analyses</a:t>
            </a:r>
            <a:endParaRPr lang="en-US" sz="1050" b="1" dirty="0">
              <a:solidFill>
                <a:schemeClr val="accent5">
                  <a:lumMod val="60000"/>
                  <a:lumOff val="40000"/>
                </a:schemeClr>
              </a:solidFill>
              <a:latin typeface="+mn-lt"/>
            </a:endParaRPr>
          </a:p>
        </p:txBody>
      </p:sp>
      <p:cxnSp>
        <p:nvCxnSpPr>
          <p:cNvPr id="85" name="Straight Arrow Connector 84"/>
          <p:cNvCxnSpPr/>
          <p:nvPr/>
        </p:nvCxnSpPr>
        <p:spPr>
          <a:xfrm flipV="1">
            <a:off x="5541081" y="4221088"/>
            <a:ext cx="620872" cy="1205160"/>
          </a:xfrm>
          <a:prstGeom prst="straightConnector1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323528" y="4352225"/>
            <a:ext cx="1484064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>
                <a:latin typeface="+mn-lt"/>
              </a:rPr>
              <a:t>Publication by TSO/NRA depending on who calculates tariffs</a:t>
            </a:r>
            <a:endParaRPr lang="en-US" sz="105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89104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74" grpId="0" animBg="1"/>
      <p:bldP spid="75" grpId="0" animBg="1"/>
      <p:bldP spid="76" grpId="0"/>
      <p:bldP spid="77" grpId="0"/>
      <p:bldP spid="79" grpId="0"/>
      <p:bldP spid="80" grpId="0"/>
      <p:bldP spid="8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22</a:t>
            </a:fld>
            <a:endParaRPr lang="en-GB" noProof="0" dirty="0"/>
          </a:p>
        </p:txBody>
      </p:sp>
      <p:sp>
        <p:nvSpPr>
          <p:cNvPr id="7" name="Right Arrow 6"/>
          <p:cNvSpPr/>
          <p:nvPr/>
        </p:nvSpPr>
        <p:spPr>
          <a:xfrm>
            <a:off x="207517" y="4110857"/>
            <a:ext cx="8708268" cy="126014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Rectangle 20"/>
          <p:cNvSpPr/>
          <p:nvPr/>
        </p:nvSpPr>
        <p:spPr>
          <a:xfrm>
            <a:off x="4372429" y="3319998"/>
            <a:ext cx="2765826" cy="3037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000000"/>
                </a:solidFill>
              </a:rPr>
              <a:t>Tariff Setting Year 1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208849" y="3319998"/>
            <a:ext cx="1395599" cy="3037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000000"/>
                </a:solidFill>
              </a:rPr>
              <a:t>TSY 2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23" name="Flowchart: Punched Tape 22"/>
          <p:cNvSpPr/>
          <p:nvPr/>
        </p:nvSpPr>
        <p:spPr>
          <a:xfrm rot="16200000">
            <a:off x="8250304" y="3398314"/>
            <a:ext cx="341063" cy="184432"/>
          </a:xfrm>
          <a:prstGeom prst="flowChartPunchedTap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" name="Flowchart: Punched Tape 25"/>
          <p:cNvSpPr/>
          <p:nvPr/>
        </p:nvSpPr>
        <p:spPr>
          <a:xfrm rot="16200000">
            <a:off x="8246410" y="2777529"/>
            <a:ext cx="324443" cy="184430"/>
          </a:xfrm>
          <a:prstGeom prst="flowChartPunchedTap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Rectangle 26"/>
          <p:cNvSpPr/>
          <p:nvPr/>
        </p:nvSpPr>
        <p:spPr>
          <a:xfrm>
            <a:off x="4410104" y="5095491"/>
            <a:ext cx="2754184" cy="294235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Gas Year 1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283968" y="3035927"/>
            <a:ext cx="4042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chemeClr val="accent6"/>
                </a:solidFill>
                <a:latin typeface="+mn-lt"/>
              </a:rPr>
              <a:t>Oct</a:t>
            </a:r>
            <a:endParaRPr lang="en-GB" sz="1200" b="1" dirty="0">
              <a:solidFill>
                <a:schemeClr val="accent6"/>
              </a:solidFill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2546320"/>
            <a:ext cx="194421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+mn-lt"/>
              </a:rPr>
              <a:t>Consultations on methodology;</a:t>
            </a:r>
          </a:p>
          <a:p>
            <a:r>
              <a:rPr lang="en-US" sz="1050" dirty="0">
                <a:latin typeface="+mn-lt"/>
              </a:rPr>
              <a:t>multipliers, seasonal factors, </a:t>
            </a:r>
            <a:r>
              <a:rPr lang="en-US" sz="1050" dirty="0" smtClean="0">
                <a:latin typeface="+mn-lt"/>
              </a:rPr>
              <a:t/>
            </a:r>
            <a:br>
              <a:rPr lang="en-US" sz="1050" dirty="0" smtClean="0">
                <a:latin typeface="+mn-lt"/>
              </a:rPr>
            </a:br>
            <a:r>
              <a:rPr lang="en-US" sz="1050" dirty="0" smtClean="0">
                <a:latin typeface="+mn-lt"/>
              </a:rPr>
              <a:t>int</a:t>
            </a:r>
            <a:r>
              <a:rPr lang="en-US" sz="1050" dirty="0">
                <a:latin typeface="+mn-lt"/>
              </a:rPr>
              <a:t>. </a:t>
            </a:r>
            <a:r>
              <a:rPr lang="en-US" sz="1050" dirty="0" smtClean="0">
                <a:latin typeface="+mn-lt"/>
              </a:rPr>
              <a:t>discounts;</a:t>
            </a:r>
          </a:p>
          <a:p>
            <a:r>
              <a:rPr lang="en-US" sz="1050" dirty="0" smtClean="0">
                <a:latin typeface="+mn-lt"/>
              </a:rPr>
              <a:t>ITC</a:t>
            </a:r>
            <a:r>
              <a:rPr lang="en-US" sz="1050" dirty="0">
                <a:latin typeface="+mn-lt"/>
              </a:rPr>
              <a:t>, impact on tariff </a:t>
            </a:r>
            <a:r>
              <a:rPr lang="en-US" sz="1050" dirty="0" smtClean="0">
                <a:latin typeface="+mn-lt"/>
              </a:rPr>
              <a:t>level</a:t>
            </a:r>
            <a:endParaRPr lang="en-US" sz="1050" dirty="0">
              <a:latin typeface="+mn-lt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Question 4: When? Who</a:t>
            </a:r>
            <a:r>
              <a:rPr lang="en-GB" dirty="0" smtClean="0"/>
              <a:t>? [5]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6747186" y="3035927"/>
            <a:ext cx="4171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chemeClr val="accent6"/>
                </a:solidFill>
                <a:latin typeface="+mn-lt"/>
              </a:rPr>
              <a:t>Sep</a:t>
            </a:r>
            <a:endParaRPr lang="en-GB" sz="1200" b="1" dirty="0">
              <a:solidFill>
                <a:schemeClr val="accent6"/>
              </a:solidFill>
              <a:latin typeface="+mn-lt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107336" y="3042999"/>
            <a:ext cx="4042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chemeClr val="accent6"/>
                </a:solidFill>
                <a:latin typeface="+mn-lt"/>
              </a:rPr>
              <a:t>Oct</a:t>
            </a:r>
            <a:endParaRPr lang="en-GB" sz="1200" b="1" dirty="0">
              <a:solidFill>
                <a:schemeClr val="accent6"/>
              </a:solidFill>
              <a:latin typeface="+mn-lt"/>
            </a:endParaRPr>
          </a:p>
        </p:txBody>
      </p:sp>
      <p:cxnSp>
        <p:nvCxnSpPr>
          <p:cNvPr id="56" name="Straight Arrow Connector 55"/>
          <p:cNvCxnSpPr/>
          <p:nvPr/>
        </p:nvCxnSpPr>
        <p:spPr>
          <a:xfrm>
            <a:off x="3685257" y="4941168"/>
            <a:ext cx="724847" cy="0"/>
          </a:xfrm>
          <a:prstGeom prst="straightConnector1">
            <a:avLst/>
          </a:prstGeom>
          <a:ln w="2857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tangle 60"/>
          <p:cNvSpPr/>
          <p:nvPr/>
        </p:nvSpPr>
        <p:spPr>
          <a:xfrm>
            <a:off x="7236295" y="5101694"/>
            <a:ext cx="1368153" cy="294235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GY 2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2" name="Flowchart: Punched Tape 61"/>
          <p:cNvSpPr/>
          <p:nvPr/>
        </p:nvSpPr>
        <p:spPr>
          <a:xfrm rot="16200000">
            <a:off x="8250304" y="5163500"/>
            <a:ext cx="341063" cy="184432"/>
          </a:xfrm>
          <a:prstGeom prst="flowChartPunchedTap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64" name="Straight Connector 63"/>
          <p:cNvCxnSpPr/>
          <p:nvPr/>
        </p:nvCxnSpPr>
        <p:spPr>
          <a:xfrm>
            <a:off x="2310907" y="4008998"/>
            <a:ext cx="0" cy="28701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2998082" y="4008998"/>
            <a:ext cx="0" cy="28701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3685257" y="4008998"/>
            <a:ext cx="0" cy="28701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4380428" y="3994037"/>
            <a:ext cx="0" cy="28701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>
            <a:off x="5068733" y="3994037"/>
            <a:ext cx="0" cy="28701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>
            <a:off x="5765633" y="3994037"/>
            <a:ext cx="0" cy="28701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6477636" y="4008998"/>
            <a:ext cx="0" cy="28701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7158001" y="4008998"/>
            <a:ext cx="0" cy="28701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2108563" y="3717038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+mn-lt"/>
              </a:rPr>
              <a:t>Jan</a:t>
            </a:r>
            <a:endParaRPr lang="en-GB" sz="1200" dirty="0">
              <a:latin typeface="+mn-lt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2794340" y="3717037"/>
            <a:ext cx="4074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+mn-lt"/>
              </a:rPr>
              <a:t>Apr</a:t>
            </a:r>
            <a:endParaRPr lang="en-GB" sz="1200" dirty="0">
              <a:latin typeface="+mn-lt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3518792" y="3723427"/>
            <a:ext cx="3497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+mn-lt"/>
              </a:rPr>
              <a:t>Jul</a:t>
            </a:r>
            <a:endParaRPr lang="en-GB" sz="1200" dirty="0">
              <a:latin typeface="+mn-lt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4207965" y="3717038"/>
            <a:ext cx="4042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+mn-lt"/>
              </a:rPr>
              <a:t>Oct</a:t>
            </a:r>
            <a:endParaRPr lang="en-GB" sz="1200" dirty="0">
              <a:latin typeface="+mn-lt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4886784" y="3717034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latin typeface="+mn-lt"/>
              </a:rPr>
              <a:t>Jan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5579719" y="3717035"/>
            <a:ext cx="4074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+mn-lt"/>
              </a:rPr>
              <a:t>Apr</a:t>
            </a:r>
            <a:endParaRPr lang="en-GB" sz="1200" dirty="0">
              <a:latin typeface="+mn-lt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6311954" y="3717032"/>
            <a:ext cx="3497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+mn-lt"/>
              </a:rPr>
              <a:t>Jul</a:t>
            </a:r>
            <a:endParaRPr lang="en-GB" sz="1200" dirty="0">
              <a:latin typeface="+mn-lt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6955737" y="3717033"/>
            <a:ext cx="4042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+mn-lt"/>
              </a:rPr>
              <a:t>Oct</a:t>
            </a:r>
            <a:endParaRPr lang="en-GB" sz="1200" dirty="0">
              <a:latin typeface="+mn-lt"/>
            </a:endParaRPr>
          </a:p>
        </p:txBody>
      </p:sp>
      <p:cxnSp>
        <p:nvCxnSpPr>
          <p:cNvPr id="109" name="Straight Connector 108"/>
          <p:cNvCxnSpPr/>
          <p:nvPr/>
        </p:nvCxnSpPr>
        <p:spPr>
          <a:xfrm>
            <a:off x="4410104" y="4945806"/>
            <a:ext cx="0" cy="168001"/>
          </a:xfrm>
          <a:prstGeom prst="line">
            <a:avLst/>
          </a:prstGeom>
          <a:ln w="19050">
            <a:solidFill>
              <a:srgbClr val="7030A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/>
          <p:cNvCxnSpPr/>
          <p:nvPr/>
        </p:nvCxnSpPr>
        <p:spPr>
          <a:xfrm>
            <a:off x="6505081" y="4941168"/>
            <a:ext cx="731215" cy="0"/>
          </a:xfrm>
          <a:prstGeom prst="straightConnector1">
            <a:avLst/>
          </a:prstGeom>
          <a:ln w="2857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 flipH="1">
            <a:off x="7236295" y="4951006"/>
            <a:ext cx="1" cy="162801"/>
          </a:xfrm>
          <a:prstGeom prst="line">
            <a:avLst/>
          </a:prstGeom>
          <a:ln w="19050">
            <a:solidFill>
              <a:srgbClr val="7030A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/>
          <p:cNvCxnSpPr/>
          <p:nvPr/>
        </p:nvCxnSpPr>
        <p:spPr>
          <a:xfrm>
            <a:off x="7817429" y="4026533"/>
            <a:ext cx="0" cy="28701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TextBox 126"/>
          <p:cNvSpPr txBox="1"/>
          <p:nvPr/>
        </p:nvSpPr>
        <p:spPr>
          <a:xfrm>
            <a:off x="7623305" y="3731999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+mn-lt"/>
              </a:rPr>
              <a:t>Jan</a:t>
            </a:r>
            <a:endParaRPr lang="en-GB" sz="1200" dirty="0">
              <a:latin typeface="+mn-lt"/>
            </a:endParaRPr>
          </a:p>
        </p:txBody>
      </p:sp>
      <p:cxnSp>
        <p:nvCxnSpPr>
          <p:cNvPr id="129" name="Straight Connector 128"/>
          <p:cNvCxnSpPr/>
          <p:nvPr/>
        </p:nvCxnSpPr>
        <p:spPr>
          <a:xfrm>
            <a:off x="8498536" y="4025896"/>
            <a:ext cx="0" cy="28701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TextBox 129"/>
          <p:cNvSpPr txBox="1"/>
          <p:nvPr/>
        </p:nvSpPr>
        <p:spPr>
          <a:xfrm>
            <a:off x="8305411" y="3744873"/>
            <a:ext cx="4074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+mn-lt"/>
              </a:rPr>
              <a:t>Apr</a:t>
            </a:r>
            <a:endParaRPr lang="en-GB" sz="1200" dirty="0">
              <a:latin typeface="+mn-lt"/>
            </a:endParaRPr>
          </a:p>
        </p:txBody>
      </p:sp>
      <p:cxnSp>
        <p:nvCxnSpPr>
          <p:cNvPr id="67" name="Straight Arrow Connector 66"/>
          <p:cNvCxnSpPr/>
          <p:nvPr/>
        </p:nvCxnSpPr>
        <p:spPr>
          <a:xfrm flipV="1">
            <a:off x="6156176" y="4170040"/>
            <a:ext cx="155778" cy="334442"/>
          </a:xfrm>
          <a:prstGeom prst="straightConnector1">
            <a:avLst/>
          </a:prstGeom>
          <a:ln w="28575"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5004048" y="4508103"/>
            <a:ext cx="1260281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 smtClean="0">
                <a:solidFill>
                  <a:schemeClr val="accent4"/>
                </a:solidFill>
                <a:latin typeface="+mn-lt"/>
              </a:rPr>
              <a:t>min 7 days before:</a:t>
            </a:r>
          </a:p>
          <a:p>
            <a:r>
              <a:rPr lang="en-GB" sz="1050" b="1" dirty="0" smtClean="0">
                <a:solidFill>
                  <a:schemeClr val="accent4"/>
                </a:solidFill>
                <a:latin typeface="+mn-lt"/>
              </a:rPr>
              <a:t>res. prices for </a:t>
            </a:r>
            <a:br>
              <a:rPr lang="en-GB" sz="1050" b="1" dirty="0" smtClean="0">
                <a:solidFill>
                  <a:schemeClr val="accent4"/>
                </a:solidFill>
                <a:latin typeface="+mn-lt"/>
              </a:rPr>
            </a:br>
            <a:r>
              <a:rPr lang="en-GB" sz="1050" b="1" dirty="0" smtClean="0">
                <a:solidFill>
                  <a:schemeClr val="accent4"/>
                </a:solidFill>
                <a:latin typeface="+mn-lt"/>
              </a:rPr>
              <a:t>firm + interruptible</a:t>
            </a:r>
          </a:p>
        </p:txBody>
      </p:sp>
      <p:cxnSp>
        <p:nvCxnSpPr>
          <p:cNvPr id="70" name="Straight Arrow Connector 69"/>
          <p:cNvCxnSpPr/>
          <p:nvPr/>
        </p:nvCxnSpPr>
        <p:spPr>
          <a:xfrm flipV="1">
            <a:off x="3347864" y="4170040"/>
            <a:ext cx="155778" cy="334442"/>
          </a:xfrm>
          <a:prstGeom prst="straightConnector1">
            <a:avLst/>
          </a:prstGeom>
          <a:ln w="28575"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2195736" y="4508103"/>
            <a:ext cx="1260281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 smtClean="0">
                <a:solidFill>
                  <a:schemeClr val="accent4"/>
                </a:solidFill>
                <a:latin typeface="+mn-lt"/>
              </a:rPr>
              <a:t>min 7 days before:</a:t>
            </a:r>
          </a:p>
          <a:p>
            <a:r>
              <a:rPr lang="en-GB" sz="1050" b="1" dirty="0" smtClean="0">
                <a:solidFill>
                  <a:schemeClr val="accent4"/>
                </a:solidFill>
                <a:latin typeface="+mn-lt"/>
              </a:rPr>
              <a:t>res. prices for </a:t>
            </a:r>
            <a:br>
              <a:rPr lang="en-GB" sz="1050" b="1" dirty="0" smtClean="0">
                <a:solidFill>
                  <a:schemeClr val="accent4"/>
                </a:solidFill>
                <a:latin typeface="+mn-lt"/>
              </a:rPr>
            </a:br>
            <a:r>
              <a:rPr lang="en-GB" sz="1050" b="1" dirty="0" smtClean="0">
                <a:solidFill>
                  <a:schemeClr val="accent4"/>
                </a:solidFill>
                <a:latin typeface="+mn-lt"/>
              </a:rPr>
              <a:t>firm + interruptible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2834151" y="5481082"/>
            <a:ext cx="1665841" cy="1061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>
                <a:solidFill>
                  <a:schemeClr val="accent6"/>
                </a:solidFill>
                <a:latin typeface="+mn-lt"/>
              </a:rPr>
              <a:t>m</a:t>
            </a:r>
            <a:r>
              <a:rPr lang="en-GB" sz="1050" b="1" dirty="0" smtClean="0">
                <a:solidFill>
                  <a:schemeClr val="accent6"/>
                </a:solidFill>
                <a:latin typeface="+mn-lt"/>
              </a:rPr>
              <a:t>in. 30/60 days before:</a:t>
            </a:r>
          </a:p>
          <a:p>
            <a:r>
              <a:rPr lang="en-US" sz="1050" b="1" dirty="0" smtClean="0">
                <a:solidFill>
                  <a:schemeClr val="accent6"/>
                </a:solidFill>
                <a:latin typeface="+mn-lt"/>
              </a:rPr>
              <a:t>other </a:t>
            </a:r>
            <a:r>
              <a:rPr lang="en-US" sz="1050" b="1" dirty="0">
                <a:solidFill>
                  <a:schemeClr val="accent6"/>
                </a:solidFill>
                <a:latin typeface="+mn-lt"/>
              </a:rPr>
              <a:t>tariffs;</a:t>
            </a:r>
          </a:p>
          <a:p>
            <a:r>
              <a:rPr lang="en-US" sz="1050" b="1" dirty="0" smtClean="0">
                <a:solidFill>
                  <a:schemeClr val="accent6"/>
                </a:solidFill>
                <a:latin typeface="+mn-lt"/>
              </a:rPr>
              <a:t>revenue </a:t>
            </a:r>
            <a:r>
              <a:rPr lang="en-US" sz="1050" b="1" dirty="0">
                <a:solidFill>
                  <a:schemeClr val="accent6"/>
                </a:solidFill>
                <a:latin typeface="+mn-lt"/>
              </a:rPr>
              <a:t>information;</a:t>
            </a:r>
          </a:p>
          <a:p>
            <a:r>
              <a:rPr lang="en-US" sz="1050" b="1" dirty="0" smtClean="0">
                <a:solidFill>
                  <a:schemeClr val="accent6"/>
                </a:solidFill>
                <a:latin typeface="+mn-lt"/>
              </a:rPr>
              <a:t>methodology information;</a:t>
            </a:r>
          </a:p>
          <a:p>
            <a:r>
              <a:rPr lang="en-GB" sz="1050" b="1" dirty="0">
                <a:solidFill>
                  <a:schemeClr val="accent6"/>
                </a:solidFill>
                <a:latin typeface="+mn-lt"/>
              </a:rPr>
              <a:t>t</a:t>
            </a:r>
            <a:r>
              <a:rPr lang="en-GB" sz="1050" b="1" dirty="0" smtClean="0">
                <a:solidFill>
                  <a:schemeClr val="accent6"/>
                </a:solidFill>
                <a:latin typeface="+mn-lt"/>
              </a:rPr>
              <a:t>ariff changes + trends;</a:t>
            </a:r>
          </a:p>
          <a:p>
            <a:r>
              <a:rPr lang="en-GB" sz="1050" b="1" dirty="0" smtClean="0">
                <a:solidFill>
                  <a:schemeClr val="accent6"/>
                </a:solidFill>
                <a:latin typeface="+mn-lt"/>
              </a:rPr>
              <a:t>model/sensitivity analyses</a:t>
            </a:r>
            <a:endParaRPr lang="en-US" sz="1050" b="1" dirty="0">
              <a:solidFill>
                <a:schemeClr val="accent6"/>
              </a:solidFill>
              <a:latin typeface="+mn-lt"/>
            </a:endParaRPr>
          </a:p>
        </p:txBody>
      </p:sp>
      <p:cxnSp>
        <p:nvCxnSpPr>
          <p:cNvPr id="74" name="Straight Arrow Connector 73"/>
          <p:cNvCxnSpPr/>
          <p:nvPr/>
        </p:nvCxnSpPr>
        <p:spPr>
          <a:xfrm flipV="1">
            <a:off x="3380841" y="4221088"/>
            <a:ext cx="620872" cy="1205160"/>
          </a:xfrm>
          <a:prstGeom prst="straightConnector1">
            <a:avLst/>
          </a:prstGeom>
          <a:ln w="28575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5642463" y="5481082"/>
            <a:ext cx="1665841" cy="1061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>
                <a:solidFill>
                  <a:schemeClr val="accent6"/>
                </a:solidFill>
                <a:latin typeface="+mn-lt"/>
              </a:rPr>
              <a:t>m</a:t>
            </a:r>
            <a:r>
              <a:rPr lang="en-GB" sz="1050" b="1" dirty="0" smtClean="0">
                <a:solidFill>
                  <a:schemeClr val="accent6"/>
                </a:solidFill>
                <a:latin typeface="+mn-lt"/>
              </a:rPr>
              <a:t>in. 30/60 days before:</a:t>
            </a:r>
          </a:p>
          <a:p>
            <a:r>
              <a:rPr lang="en-US" sz="1050" b="1" dirty="0" smtClean="0">
                <a:solidFill>
                  <a:schemeClr val="accent6"/>
                </a:solidFill>
                <a:latin typeface="+mn-lt"/>
              </a:rPr>
              <a:t>other </a:t>
            </a:r>
            <a:r>
              <a:rPr lang="en-US" sz="1050" b="1" dirty="0">
                <a:solidFill>
                  <a:schemeClr val="accent6"/>
                </a:solidFill>
                <a:latin typeface="+mn-lt"/>
              </a:rPr>
              <a:t>tariffs;</a:t>
            </a:r>
          </a:p>
          <a:p>
            <a:r>
              <a:rPr lang="en-US" sz="1050" b="1" dirty="0" smtClean="0">
                <a:solidFill>
                  <a:schemeClr val="accent6"/>
                </a:solidFill>
                <a:latin typeface="+mn-lt"/>
              </a:rPr>
              <a:t>revenue </a:t>
            </a:r>
            <a:r>
              <a:rPr lang="en-US" sz="1050" b="1" dirty="0">
                <a:solidFill>
                  <a:schemeClr val="accent6"/>
                </a:solidFill>
                <a:latin typeface="+mn-lt"/>
              </a:rPr>
              <a:t>information;</a:t>
            </a:r>
          </a:p>
          <a:p>
            <a:r>
              <a:rPr lang="en-US" sz="1050" b="1" dirty="0" smtClean="0">
                <a:solidFill>
                  <a:schemeClr val="accent6"/>
                </a:solidFill>
                <a:latin typeface="+mn-lt"/>
              </a:rPr>
              <a:t>methodology information;</a:t>
            </a:r>
          </a:p>
          <a:p>
            <a:r>
              <a:rPr lang="en-GB" sz="1050" b="1" dirty="0">
                <a:solidFill>
                  <a:schemeClr val="accent6"/>
                </a:solidFill>
                <a:latin typeface="+mn-lt"/>
              </a:rPr>
              <a:t>t</a:t>
            </a:r>
            <a:r>
              <a:rPr lang="en-GB" sz="1050" b="1" dirty="0" smtClean="0">
                <a:solidFill>
                  <a:schemeClr val="accent6"/>
                </a:solidFill>
                <a:latin typeface="+mn-lt"/>
              </a:rPr>
              <a:t>ariff changes + trends;</a:t>
            </a:r>
          </a:p>
          <a:p>
            <a:r>
              <a:rPr lang="en-GB" sz="1050" b="1" dirty="0" smtClean="0">
                <a:solidFill>
                  <a:schemeClr val="accent6"/>
                </a:solidFill>
                <a:latin typeface="+mn-lt"/>
              </a:rPr>
              <a:t>model/sensitivity analyses</a:t>
            </a:r>
            <a:endParaRPr lang="en-US" sz="1050" b="1" dirty="0">
              <a:solidFill>
                <a:schemeClr val="accent6"/>
              </a:solidFill>
              <a:latin typeface="+mn-lt"/>
            </a:endParaRPr>
          </a:p>
        </p:txBody>
      </p:sp>
      <p:cxnSp>
        <p:nvCxnSpPr>
          <p:cNvPr id="76" name="Straight Arrow Connector 75"/>
          <p:cNvCxnSpPr/>
          <p:nvPr/>
        </p:nvCxnSpPr>
        <p:spPr>
          <a:xfrm flipV="1">
            <a:off x="6189153" y="4221088"/>
            <a:ext cx="620872" cy="1205160"/>
          </a:xfrm>
          <a:prstGeom prst="straightConnector1">
            <a:avLst/>
          </a:prstGeom>
          <a:ln w="28575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323528" y="4352225"/>
            <a:ext cx="1484064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>
                <a:latin typeface="+mn-lt"/>
              </a:rPr>
              <a:t>Publication by TSO/NRA depending on who calculates tariffs</a:t>
            </a:r>
            <a:endParaRPr lang="en-US" sz="105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89104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39" grpId="0"/>
      <p:bldP spid="53" grpId="0"/>
      <p:bldP spid="54" grpId="0"/>
      <p:bldP spid="73" grpId="0"/>
      <p:bldP spid="7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23</a:t>
            </a:fld>
            <a:endParaRPr lang="en-GB" noProof="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3. Additional Information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4469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smtClean="0"/>
              <a:pPr>
                <a:defRPr/>
              </a:pPr>
              <a:t>24</a:t>
            </a:fld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610442" y="1244704"/>
            <a:ext cx="3817542" cy="5352648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sz="2000" b="0" i="0" dirty="0">
                <a:hlinkClick r:id="rId3"/>
              </a:rPr>
              <a:t>Launch Documentation </a:t>
            </a:r>
            <a:r>
              <a:rPr lang="en-GB" sz="2000" b="0" i="0" dirty="0"/>
              <a:t/>
            </a:r>
            <a:br>
              <a:rPr lang="en-GB" sz="2000" b="0" i="0" dirty="0"/>
            </a:br>
            <a:r>
              <a:rPr lang="en-GB" sz="1500" b="0" i="0" dirty="0"/>
              <a:t>(22 Jan, p. 21)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sz="2000" b="0" i="0" dirty="0">
                <a:hlinkClick r:id="rId4"/>
              </a:rPr>
              <a:t>Presentation at SJWS 2</a:t>
            </a:r>
            <a:r>
              <a:rPr lang="en-GB" sz="2000" b="0" i="0" dirty="0"/>
              <a:t> </a:t>
            </a:r>
            <a:br>
              <a:rPr lang="en-GB" sz="2000" b="0" i="0" dirty="0"/>
            </a:br>
            <a:r>
              <a:rPr lang="en-GB" sz="1500" b="0" i="0" dirty="0"/>
              <a:t>(27 Feb, p. 91</a:t>
            </a:r>
            <a:r>
              <a:rPr lang="en-GB" sz="1500" b="0" i="0" dirty="0" smtClean="0"/>
              <a:t>)</a:t>
            </a:r>
            <a:r>
              <a:rPr lang="en-GB" sz="1500" b="0" i="0" dirty="0"/>
              <a:t/>
            </a:r>
            <a:br>
              <a:rPr lang="en-GB" sz="1500" b="0" i="0" dirty="0"/>
            </a:br>
            <a:r>
              <a:rPr lang="en-GB" sz="2000" b="0" i="0" dirty="0">
                <a:hlinkClick r:id="rId5"/>
              </a:rPr>
              <a:t>Presentation at SJWS 4</a:t>
            </a:r>
            <a:r>
              <a:rPr lang="en-GB" sz="2000" b="0" i="0" dirty="0"/>
              <a:t> </a:t>
            </a:r>
            <a:br>
              <a:rPr lang="en-GB" sz="2000" b="0" i="0" dirty="0"/>
            </a:br>
            <a:r>
              <a:rPr lang="en-GB" sz="1500" b="0" i="0" dirty="0"/>
              <a:t>(26 Mar, p. 65</a:t>
            </a:r>
            <a:r>
              <a:rPr lang="en-GB" sz="2000" b="0" i="0" dirty="0"/>
              <a:t>)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sz="2000" b="0" i="0" dirty="0">
                <a:hlinkClick r:id="rId6"/>
              </a:rPr>
              <a:t>Initial Draft TAR NC </a:t>
            </a:r>
            <a:r>
              <a:rPr lang="en-GB" sz="2000" b="0" i="0" dirty="0"/>
              <a:t/>
            </a:r>
            <a:br>
              <a:rPr lang="en-GB" sz="2000" b="0" i="0" dirty="0"/>
            </a:br>
            <a:r>
              <a:rPr lang="en-GB" sz="1500" b="0" i="0" dirty="0"/>
              <a:t>(30 May, p. 31</a:t>
            </a:r>
            <a:r>
              <a:rPr lang="en-GB" sz="1500" b="0" i="0" dirty="0" smtClean="0"/>
              <a:t>)</a:t>
            </a:r>
            <a:r>
              <a:rPr lang="en-GB" sz="2000" b="0" i="0" dirty="0"/>
              <a:t/>
            </a:r>
            <a:br>
              <a:rPr lang="en-GB" sz="2000" b="0" i="0" dirty="0"/>
            </a:br>
            <a:r>
              <a:rPr lang="en-GB" sz="2000" b="0" i="0" dirty="0">
                <a:hlinkClick r:id="rId7"/>
              </a:rPr>
              <a:t>Supporting Document </a:t>
            </a:r>
            <a:r>
              <a:rPr lang="en-GB" sz="2000" b="0" i="0" dirty="0"/>
              <a:t/>
            </a:r>
            <a:br>
              <a:rPr lang="en-GB" sz="2000" b="0" i="0" dirty="0"/>
            </a:br>
            <a:r>
              <a:rPr lang="en-GB" sz="1500" b="0" i="0" dirty="0"/>
              <a:t>(30 May, p. 38)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sz="2000" b="0" i="0" dirty="0">
                <a:hlinkClick r:id="rId8"/>
              </a:rPr>
              <a:t>Refined Draft TAR NC </a:t>
            </a:r>
            <a:r>
              <a:rPr lang="en-GB" sz="2000" b="0" i="0" dirty="0"/>
              <a:t/>
            </a:r>
            <a:br>
              <a:rPr lang="en-GB" sz="2000" b="0" i="0" dirty="0"/>
            </a:br>
            <a:r>
              <a:rPr lang="en-GB" sz="1500" b="0" i="0" dirty="0"/>
              <a:t>(7 Nov, p. 37</a:t>
            </a:r>
            <a:r>
              <a:rPr lang="en-GB" sz="1500" b="0" i="0" dirty="0" smtClean="0"/>
              <a:t>)</a:t>
            </a:r>
            <a:r>
              <a:rPr lang="en-GB" sz="1500" b="0" i="0" dirty="0"/>
              <a:t/>
            </a:r>
            <a:br>
              <a:rPr lang="en-GB" sz="1500" b="0" i="0" dirty="0"/>
            </a:br>
            <a:r>
              <a:rPr lang="en-GB" sz="2000" b="0" i="0" dirty="0">
                <a:hlinkClick r:id="rId9"/>
              </a:rPr>
              <a:t>Analysis of Decisions Document </a:t>
            </a:r>
            <a:r>
              <a:rPr lang="en-GB" sz="2000" b="0" i="0" dirty="0"/>
              <a:t/>
            </a:r>
            <a:br>
              <a:rPr lang="en-GB" sz="2000" b="0" i="0" dirty="0"/>
            </a:br>
            <a:r>
              <a:rPr lang="en-GB" sz="1500" b="0" i="0" dirty="0"/>
              <a:t>(7 Nov, p. </a:t>
            </a:r>
            <a:r>
              <a:rPr lang="en-GB" sz="1500" b="0" i="0" dirty="0" smtClean="0"/>
              <a:t>38)</a:t>
            </a:r>
            <a:br>
              <a:rPr lang="en-GB" sz="1500" b="0" i="0" dirty="0" smtClean="0"/>
            </a:br>
            <a:r>
              <a:rPr lang="en-GB" sz="2000" b="0" i="0" dirty="0" smtClean="0">
                <a:hlinkClick r:id="rId10"/>
              </a:rPr>
              <a:t>Initial </a:t>
            </a:r>
            <a:r>
              <a:rPr lang="en-GB" sz="2000" b="0" i="0" dirty="0">
                <a:hlinkClick r:id="rId10"/>
              </a:rPr>
              <a:t>and Refined Draft TAR NC Comparison</a:t>
            </a:r>
            <a:r>
              <a:rPr lang="en-GB" sz="2000" b="0" i="0" dirty="0"/>
              <a:t> </a:t>
            </a:r>
            <a:br>
              <a:rPr lang="en-GB" sz="2000" b="0" i="0" dirty="0"/>
            </a:br>
            <a:r>
              <a:rPr lang="en-GB" sz="1500" b="0" i="0" dirty="0"/>
              <a:t>(12 Nov, p. 43</a:t>
            </a:r>
            <a:r>
              <a:rPr lang="en-GB" sz="1500" b="0" i="0" dirty="0" smtClean="0"/>
              <a:t>)</a:t>
            </a:r>
            <a:endParaRPr lang="en-GB" sz="1500" b="0" i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4716016" y="1268760"/>
            <a:ext cx="4248472" cy="5352648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sz="2000" b="0" i="0" dirty="0" smtClean="0">
                <a:hlinkClick r:id="rId11"/>
              </a:rPr>
              <a:t>Submitted NC</a:t>
            </a:r>
            <a:r>
              <a:rPr lang="en-GB" sz="2000" b="0" i="0" dirty="0"/>
              <a:t/>
            </a:r>
            <a:br>
              <a:rPr lang="en-GB" sz="2000" b="0" i="0" dirty="0"/>
            </a:br>
            <a:r>
              <a:rPr lang="en-GB" sz="1500" b="0" i="0" dirty="0"/>
              <a:t>(</a:t>
            </a:r>
            <a:r>
              <a:rPr lang="en-GB" sz="1500" b="0" i="0" dirty="0" smtClean="0"/>
              <a:t>26 Dec, </a:t>
            </a:r>
            <a:r>
              <a:rPr lang="en-GB" sz="1500" b="0" i="0" dirty="0"/>
              <a:t>p. </a:t>
            </a:r>
            <a:r>
              <a:rPr lang="en-GB" sz="1500" b="0" i="0" dirty="0" smtClean="0"/>
              <a:t>37)</a:t>
            </a:r>
            <a:r>
              <a:rPr lang="en-GB" sz="2000" b="0" i="0" dirty="0"/>
              <a:t/>
            </a:r>
            <a:br>
              <a:rPr lang="en-GB" sz="2000" b="0" i="0" dirty="0"/>
            </a:br>
            <a:r>
              <a:rPr lang="en-GB" sz="2000" b="0" i="0" dirty="0" smtClean="0">
                <a:hlinkClick r:id="rId12"/>
              </a:rPr>
              <a:t>Accompanying Document</a:t>
            </a:r>
            <a:r>
              <a:rPr lang="en-GB" sz="2000" b="0" i="0" dirty="0"/>
              <a:t/>
            </a:r>
            <a:br>
              <a:rPr lang="en-GB" sz="2000" b="0" i="0" dirty="0"/>
            </a:br>
            <a:r>
              <a:rPr lang="en-GB" sz="1500" b="0" i="0" dirty="0"/>
              <a:t>(</a:t>
            </a:r>
            <a:r>
              <a:rPr lang="en-GB" sz="1500" b="0" i="0" dirty="0" smtClean="0"/>
              <a:t>26 Dec, </a:t>
            </a:r>
            <a:r>
              <a:rPr lang="en-GB" sz="1500" b="0" i="0" dirty="0"/>
              <a:t>p. </a:t>
            </a:r>
            <a:r>
              <a:rPr lang="en-GB" sz="1500" b="0" i="0" dirty="0" smtClean="0"/>
              <a:t>31)</a:t>
            </a:r>
            <a:r>
              <a:rPr lang="en-GB" sz="2000" b="0" i="0" dirty="0"/>
              <a:t/>
            </a:r>
            <a:br>
              <a:rPr lang="en-GB" sz="2000" b="0" i="0" dirty="0"/>
            </a:br>
            <a:r>
              <a:rPr lang="en-GB" sz="2000" b="0" i="0" dirty="0" smtClean="0">
                <a:hlinkClick r:id="rId13"/>
              </a:rPr>
              <a:t>Refined Draft and Submitted NC Comparison </a:t>
            </a:r>
            <a:r>
              <a:rPr lang="en-GB" sz="2000" b="0" i="0" dirty="0"/>
              <a:t/>
            </a:r>
            <a:br>
              <a:rPr lang="en-GB" sz="2000" b="0" i="0" dirty="0"/>
            </a:br>
            <a:r>
              <a:rPr lang="en-GB" sz="1500" b="0" i="0" dirty="0"/>
              <a:t>(26 </a:t>
            </a:r>
            <a:r>
              <a:rPr lang="en-GB" sz="1500" b="0" i="0" dirty="0" smtClean="0"/>
              <a:t>Dec, </a:t>
            </a:r>
            <a:r>
              <a:rPr lang="en-GB" sz="1500" b="0" i="0" dirty="0"/>
              <a:t>p. </a:t>
            </a:r>
            <a:r>
              <a:rPr lang="en-GB" sz="1500" b="0" i="0" dirty="0" smtClean="0"/>
              <a:t>38)</a:t>
            </a:r>
            <a:endParaRPr lang="en-GB" sz="1500" b="0" i="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sz="2000" b="0" i="0" dirty="0" smtClean="0">
                <a:hlinkClick r:id="rId14"/>
              </a:rPr>
              <a:t>Re-submitted NC</a:t>
            </a:r>
            <a:r>
              <a:rPr lang="en-GB" sz="2000" b="0" i="0" dirty="0" smtClean="0"/>
              <a:t/>
            </a:r>
            <a:br>
              <a:rPr lang="en-GB" sz="2000" b="0" i="0" dirty="0" smtClean="0"/>
            </a:br>
            <a:r>
              <a:rPr lang="en-GB" sz="1500" b="0" i="0" dirty="0" smtClean="0"/>
              <a:t>(31 Jul, </a:t>
            </a:r>
            <a:r>
              <a:rPr lang="en-GB" sz="1500" b="0" i="0" dirty="0"/>
              <a:t>p. </a:t>
            </a:r>
            <a:r>
              <a:rPr lang="en-GB" sz="1500" b="0" i="0" dirty="0" smtClean="0"/>
              <a:t>27)</a:t>
            </a:r>
            <a:r>
              <a:rPr lang="en-GB" sz="1500" b="0" i="0" dirty="0"/>
              <a:t/>
            </a:r>
            <a:br>
              <a:rPr lang="en-GB" sz="1500" b="0" i="0" dirty="0"/>
            </a:br>
            <a:r>
              <a:rPr lang="en-GB" sz="2000" b="0" i="0" dirty="0" smtClean="0">
                <a:hlinkClick r:id="rId15"/>
              </a:rPr>
              <a:t>Explanatory Document </a:t>
            </a:r>
            <a:r>
              <a:rPr lang="en-GB" sz="2000" b="0" i="0" dirty="0"/>
              <a:t/>
            </a:r>
            <a:br>
              <a:rPr lang="en-GB" sz="2000" b="0" i="0" dirty="0"/>
            </a:br>
            <a:r>
              <a:rPr lang="en-GB" sz="1500" b="0" i="0" dirty="0"/>
              <a:t>(31 </a:t>
            </a:r>
            <a:r>
              <a:rPr lang="en-GB" sz="1500" b="0" i="0" dirty="0" smtClean="0"/>
              <a:t>Jul, </a:t>
            </a:r>
            <a:r>
              <a:rPr lang="en-GB" sz="1500" b="0" i="0" dirty="0"/>
              <a:t>p. </a:t>
            </a:r>
            <a:r>
              <a:rPr lang="en-GB" sz="1500" b="0" i="0" dirty="0" smtClean="0"/>
              <a:t>43)</a:t>
            </a:r>
            <a:br>
              <a:rPr lang="en-GB" sz="1500" b="0" i="0" dirty="0" smtClean="0"/>
            </a:br>
            <a:r>
              <a:rPr lang="en-GB" sz="2000" b="0" i="0" dirty="0" smtClean="0">
                <a:hlinkClick r:id="rId16"/>
              </a:rPr>
              <a:t>Submitted and Re-submitted NC Comparison</a:t>
            </a:r>
            <a:r>
              <a:rPr lang="en-GB" sz="2000" b="0" i="0" dirty="0"/>
              <a:t/>
            </a:r>
            <a:br>
              <a:rPr lang="en-GB" sz="2000" b="0" i="0" dirty="0"/>
            </a:br>
            <a:r>
              <a:rPr lang="en-GB" sz="1500" b="0" i="0" dirty="0" smtClean="0"/>
              <a:t>(31 Jul, </a:t>
            </a:r>
            <a:r>
              <a:rPr lang="en-GB" sz="1500" b="0" i="0" dirty="0"/>
              <a:t>p. </a:t>
            </a:r>
            <a:r>
              <a:rPr lang="en-GB" sz="1500" b="0" i="0" dirty="0" smtClean="0"/>
              <a:t>48)</a:t>
            </a:r>
            <a:endParaRPr lang="en-GB" sz="1500" b="0" i="0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For Those Who Are Curious</a:t>
            </a:r>
            <a:endParaRPr lang="en-US" dirty="0"/>
          </a:p>
        </p:txBody>
      </p:sp>
      <p:pic>
        <p:nvPicPr>
          <p:cNvPr id="10" name="Picture 2" descr="C:\Users\irina.oshchepkova\AppData\Local\Microsoft\Windows\Temporary Internet Files\Content.IE5\N0HJIN34\MC900296267[1].wmf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5040560"/>
            <a:ext cx="2161393" cy="1772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9492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Irina Oshchepkova</a:t>
            </a:r>
            <a:br>
              <a:rPr lang="en-GB" dirty="0"/>
            </a:br>
            <a:r>
              <a:rPr lang="en-GB" dirty="0" smtClean="0"/>
              <a:t>Adviser</a:t>
            </a:r>
            <a:r>
              <a:rPr lang="en-GB" dirty="0"/>
              <a:t>, Market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743224" y="5185767"/>
            <a:ext cx="2548855" cy="287933"/>
          </a:xfrm>
        </p:spPr>
        <p:txBody>
          <a:bodyPr/>
          <a:lstStyle/>
          <a:p>
            <a:r>
              <a:rPr lang="en-GB" dirty="0" smtClean="0"/>
              <a:t>Irina.Oshchepkova@entsog.eu</a:t>
            </a:r>
            <a:endParaRPr lang="en-GB" dirty="0"/>
          </a:p>
        </p:txBody>
      </p:sp>
      <p:pic>
        <p:nvPicPr>
          <p:cNvPr id="4" name="Picture 2" descr="C:\Users\irina.oshchepkova\AppData\Local\Microsoft\Windows\Temporary Internet Files\Content.IE5\4LFB8EG1\MC900299063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517232"/>
            <a:ext cx="936104" cy="1046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5504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3</a:t>
            </a:fld>
            <a:endParaRPr lang="en-GB" noProof="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 Update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539552" y="1772816"/>
            <a:ext cx="4104456" cy="3816424"/>
          </a:xfrm>
        </p:spPr>
        <p:txBody>
          <a:bodyPr/>
          <a:lstStyle/>
          <a:p>
            <a:r>
              <a:rPr lang="en-GB" dirty="0" smtClean="0"/>
              <a:t>Draft ACER Recommendation was not agreed by the </a:t>
            </a:r>
            <a:r>
              <a:rPr lang="en-GB" dirty="0"/>
              <a:t>Board of </a:t>
            </a:r>
            <a:r>
              <a:rPr lang="en-GB" dirty="0" smtClean="0"/>
              <a:t>Regulators</a:t>
            </a:r>
          </a:p>
          <a:p>
            <a:r>
              <a:rPr lang="en-GB" dirty="0" smtClean="0"/>
              <a:t>EC asked the Madrid Forum and Member States what were their key issues with the code</a:t>
            </a:r>
          </a:p>
          <a:p>
            <a:r>
              <a:rPr lang="en-GB" dirty="0" smtClean="0"/>
              <a:t>EC stated that they would look to address some key issues in the code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EC development of the resubmitted TAR NC</a:t>
            </a:r>
            <a:endParaRPr lang="en-GB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658936" y="5718725"/>
            <a:ext cx="8168079" cy="374571"/>
          </a:xfrm>
        </p:spPr>
        <p:txBody>
          <a:bodyPr/>
          <a:lstStyle/>
          <a:p>
            <a:r>
              <a:rPr lang="en-GB" dirty="0" smtClean="0">
                <a:solidFill>
                  <a:srgbClr val="000000"/>
                </a:solidFill>
              </a:rPr>
              <a:t>The EC proposals are being incorporated into the resubmitted TAR NC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AutoShape 2" descr="Image result for key issue clipa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AutoShape 4" descr="Image result for key issue clipart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2054" name="Picture 6" descr="http://fscomps.fotosearch.com/compc/CSP/CSP990/k112621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420888"/>
            <a:ext cx="2630066" cy="2746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0783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4</a:t>
            </a:fld>
            <a:endParaRPr lang="en-GB" noProof="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10492" y="604709"/>
            <a:ext cx="7345884" cy="540000"/>
          </a:xfrm>
        </p:spPr>
        <p:txBody>
          <a:bodyPr/>
          <a:lstStyle/>
          <a:p>
            <a:r>
              <a:rPr lang="en-US" dirty="0" smtClean="0"/>
              <a:t>EC Change Proposals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608454" y="1700808"/>
            <a:ext cx="4611618" cy="4824536"/>
          </a:xfrm>
        </p:spPr>
        <p:txBody>
          <a:bodyPr/>
          <a:lstStyle/>
          <a:p>
            <a:r>
              <a:rPr lang="en-GB" dirty="0" smtClean="0"/>
              <a:t>Increased transparency</a:t>
            </a:r>
            <a:endParaRPr lang="en-GB" dirty="0"/>
          </a:p>
          <a:p>
            <a:r>
              <a:rPr lang="en-GB" dirty="0" smtClean="0"/>
              <a:t>Improved </a:t>
            </a:r>
            <a:r>
              <a:rPr lang="en-GB" dirty="0"/>
              <a:t>implementation monitoring</a:t>
            </a:r>
          </a:p>
          <a:p>
            <a:pPr marL="171450" lvl="1">
              <a:spcBef>
                <a:spcPts val="600"/>
              </a:spcBef>
              <a:buFont typeface="Calibri" pitchFamily="34" charset="0"/>
              <a:buChar char="&gt;"/>
            </a:pPr>
            <a:r>
              <a:rPr lang="en-GB" dirty="0"/>
              <a:t>All methodologies require ACER non-binding opinion</a:t>
            </a:r>
          </a:p>
          <a:p>
            <a:pPr marL="171450" lvl="1">
              <a:spcBef>
                <a:spcPts val="600"/>
              </a:spcBef>
              <a:buFont typeface="Calibri" pitchFamily="34" charset="0"/>
              <a:buChar char="&gt;"/>
            </a:pPr>
            <a:r>
              <a:rPr lang="en-GB" dirty="0" smtClean="0"/>
              <a:t>Capacity weighted distance used as the counterfactual</a:t>
            </a:r>
            <a:endParaRPr lang="en-GB" dirty="0"/>
          </a:p>
          <a:p>
            <a:r>
              <a:rPr lang="en-GB" dirty="0" smtClean="0"/>
              <a:t>Storage tariffs with a default discount of 50%</a:t>
            </a:r>
          </a:p>
          <a:p>
            <a:r>
              <a:rPr lang="en-GB" dirty="0" smtClean="0"/>
              <a:t>Fixed tariffs for specific incremental projects only</a:t>
            </a:r>
          </a:p>
          <a:p>
            <a:r>
              <a:rPr lang="en-GB" dirty="0" smtClean="0"/>
              <a:t>Implementation timescales of 12 months with a link to the TSO regulatory period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611311" y="1245582"/>
            <a:ext cx="8281169" cy="440695"/>
          </a:xfrm>
        </p:spPr>
        <p:txBody>
          <a:bodyPr/>
          <a:lstStyle/>
          <a:p>
            <a:r>
              <a:rPr lang="en-GB" dirty="0" smtClean="0"/>
              <a:t>ECs proposals</a:t>
            </a:r>
            <a:endParaRPr lang="en-GB" dirty="0"/>
          </a:p>
        </p:txBody>
      </p:sp>
      <p:pic>
        <p:nvPicPr>
          <p:cNvPr id="1026" name="Picture 2" descr="Image result for transparenc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5800" y="1772816"/>
            <a:ext cx="2676525" cy="1704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0844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Rectangle 472" descr="PHASE 2: NC development&#10;01/02/14 - 31/07/14"/>
          <p:cNvSpPr>
            <a:spLocks noChangeArrowheads="1"/>
          </p:cNvSpPr>
          <p:nvPr/>
        </p:nvSpPr>
        <p:spPr bwMode="auto">
          <a:xfrm>
            <a:off x="7596336" y="3304655"/>
            <a:ext cx="1354013" cy="75726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">
            <a:noFill/>
            <a:miter lim="800000"/>
            <a:headEnd/>
            <a:tailEnd/>
          </a:ln>
        </p:spPr>
        <p:txBody>
          <a:bodyPr vert="horz" wrap="square" lIns="1" tIns="1" rIns="1" bIns="1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 dirty="0" smtClean="0">
                <a:solidFill>
                  <a:schemeClr val="bg1"/>
                </a:solidFill>
                <a:cs typeface="Arial" pitchFamily="34" charset="0"/>
              </a:rPr>
              <a:t>Comitology</a:t>
            </a:r>
            <a:endParaRPr lang="en-US" altLang="en-US" sz="1100" b="1" dirty="0" smtClean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26" name="Right Arrow 325"/>
          <p:cNvSpPr/>
          <p:nvPr/>
        </p:nvSpPr>
        <p:spPr>
          <a:xfrm>
            <a:off x="296459" y="4581128"/>
            <a:ext cx="8433312" cy="216024"/>
          </a:xfrm>
          <a:prstGeom prst="rightArrow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Espace réservé du numéro de diapositive 5"/>
          <p:cNvSpPr txBox="1">
            <a:spLocks/>
          </p:cNvSpPr>
          <p:nvPr/>
        </p:nvSpPr>
        <p:spPr>
          <a:xfrm>
            <a:off x="8351805" y="6282636"/>
            <a:ext cx="586408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marL="0" algn="r" defTabSz="914400" rtl="0" eaLnBrk="1" latinLnBrk="0" hangingPunct="1">
              <a:defRPr sz="1000" kern="1200" baseline="0" smtClean="0">
                <a:solidFill>
                  <a:srgbClr val="666666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5</a:t>
            </a:fld>
            <a:endParaRPr lang="en-GB" dirty="0"/>
          </a:p>
        </p:txBody>
      </p:sp>
      <p:sp>
        <p:nvSpPr>
          <p:cNvPr id="2342" name="Rectangle 466" descr="Publish initial draft NC for consultation&#10;30/05/14"/>
          <p:cNvSpPr>
            <a:spLocks noChangeArrowheads="1"/>
          </p:cNvSpPr>
          <p:nvPr/>
        </p:nvSpPr>
        <p:spPr bwMode="auto">
          <a:xfrm>
            <a:off x="193689" y="2569875"/>
            <a:ext cx="880326" cy="477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700" b="1" dirty="0" smtClean="0">
                <a:solidFill>
                  <a:srgbClr val="00B050"/>
                </a:solidFill>
                <a:cs typeface="Arial" pitchFamily="34" charset="0"/>
              </a:rPr>
              <a:t>ACER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700" b="1" dirty="0" smtClean="0">
                <a:solidFill>
                  <a:srgbClr val="00B050"/>
                </a:solidFill>
                <a:cs typeface="Arial" pitchFamily="34" charset="0"/>
              </a:rPr>
              <a:t>Reasoned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700" b="1" dirty="0" smtClean="0">
                <a:solidFill>
                  <a:srgbClr val="00B050"/>
                </a:solidFill>
                <a:cs typeface="Arial" pitchFamily="34" charset="0"/>
              </a:rPr>
              <a:t>Opinion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700" b="1" dirty="0" smtClean="0">
                <a:solidFill>
                  <a:srgbClr val="00B050"/>
                </a:solidFill>
                <a:cs typeface="Arial" pitchFamily="34" charset="0"/>
              </a:rPr>
              <a:t>26 March</a:t>
            </a:r>
            <a:endParaRPr lang="en-US" altLang="en-US" sz="1200" dirty="0" smtClean="0">
              <a:solidFill>
                <a:srgbClr val="00B050"/>
              </a:solidFill>
              <a:cs typeface="Arial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89399" y="482700"/>
            <a:ext cx="8121345" cy="724330"/>
          </a:xfrm>
        </p:spPr>
        <p:txBody>
          <a:bodyPr/>
          <a:lstStyle/>
          <a:p>
            <a:pPr algn="l"/>
            <a:r>
              <a:rPr lang="en-GB" dirty="0" smtClean="0"/>
              <a:t>TAR NC Development Timeline 2015</a:t>
            </a:r>
            <a:endParaRPr lang="en-GB" dirty="0"/>
          </a:p>
        </p:txBody>
      </p:sp>
      <p:sp>
        <p:nvSpPr>
          <p:cNvPr id="224" name="Right Arrow 223"/>
          <p:cNvSpPr/>
          <p:nvPr/>
        </p:nvSpPr>
        <p:spPr>
          <a:xfrm>
            <a:off x="335099" y="2388194"/>
            <a:ext cx="8450740" cy="175808"/>
          </a:xfrm>
          <a:prstGeom prst="rightArrow">
            <a:avLst/>
          </a:prstGeom>
          <a:ln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5" name="Right Arrow 224"/>
          <p:cNvSpPr/>
          <p:nvPr/>
        </p:nvSpPr>
        <p:spPr>
          <a:xfrm>
            <a:off x="344298" y="1544471"/>
            <a:ext cx="8477089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20785" y="2111195"/>
            <a:ext cx="6574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B0F0"/>
                </a:solidFill>
              </a:rPr>
              <a:t>ACER</a:t>
            </a:r>
            <a:endParaRPr lang="en-US" sz="1200" dirty="0">
              <a:solidFill>
                <a:srgbClr val="00B0F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5650" y="1314536"/>
            <a:ext cx="14920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EC/Member States</a:t>
            </a:r>
            <a:endParaRPr lang="en-US" sz="1200" dirty="0"/>
          </a:p>
        </p:txBody>
      </p:sp>
      <p:grpSp>
        <p:nvGrpSpPr>
          <p:cNvPr id="230" name="Group 450"/>
          <p:cNvGrpSpPr>
            <a:grpSpLocks/>
          </p:cNvGrpSpPr>
          <p:nvPr/>
        </p:nvGrpSpPr>
        <p:grpSpPr bwMode="auto">
          <a:xfrm>
            <a:off x="5076013" y="1553983"/>
            <a:ext cx="180000" cy="180000"/>
            <a:chOff x="0" y="0"/>
            <a:chExt cx="100" cy="100"/>
          </a:xfrm>
        </p:grpSpPr>
        <p:sp>
          <p:nvSpPr>
            <p:cNvPr id="231" name="Freeform 452"/>
            <p:cNvSpPr>
              <a:spLocks noChangeArrowheads="1"/>
            </p:cNvSpPr>
            <p:nvPr/>
          </p:nvSpPr>
          <p:spPr bwMode="auto">
            <a:xfrm>
              <a:off x="0" y="0"/>
              <a:ext cx="100" cy="100"/>
            </a:xfrm>
            <a:custGeom>
              <a:avLst/>
              <a:gdLst>
                <a:gd name="T0" fmla="*/ 50 w 100"/>
                <a:gd name="T1" fmla="*/ 0 h 100"/>
                <a:gd name="T2" fmla="*/ 100 w 100"/>
                <a:gd name="T3" fmla="*/ 50 h 100"/>
                <a:gd name="T4" fmla="*/ 50 w 100"/>
                <a:gd name="T5" fmla="*/ 100 h 100"/>
                <a:gd name="T6" fmla="*/ 0 w 100"/>
                <a:gd name="T7" fmla="*/ 50 h 100"/>
                <a:gd name="T8" fmla="*/ 50 w 100"/>
                <a:gd name="T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100">
                  <a:moveTo>
                    <a:pt x="50" y="0"/>
                  </a:moveTo>
                  <a:lnTo>
                    <a:pt x="100" y="50"/>
                  </a:lnTo>
                  <a:lnTo>
                    <a:pt x="50" y="100"/>
                  </a:lnTo>
                  <a:lnTo>
                    <a:pt x="0" y="50"/>
                  </a:lnTo>
                  <a:lnTo>
                    <a:pt x="5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93ACD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IE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2" name="Freeform 451"/>
            <p:cNvSpPr>
              <a:spLocks noChangeArrowheads="1"/>
            </p:cNvSpPr>
            <p:nvPr/>
          </p:nvSpPr>
          <p:spPr bwMode="auto">
            <a:xfrm>
              <a:off x="25" y="25"/>
              <a:ext cx="50" cy="50"/>
            </a:xfrm>
            <a:custGeom>
              <a:avLst/>
              <a:gdLst>
                <a:gd name="T0" fmla="*/ 25 w 50"/>
                <a:gd name="T1" fmla="*/ 0 h 50"/>
                <a:gd name="T2" fmla="*/ 50 w 50"/>
                <a:gd name="T3" fmla="*/ 25 h 50"/>
                <a:gd name="T4" fmla="*/ 25 w 50"/>
                <a:gd name="T5" fmla="*/ 50 h 50"/>
                <a:gd name="T6" fmla="*/ 0 w 50"/>
                <a:gd name="T7" fmla="*/ 25 h 50"/>
                <a:gd name="T8" fmla="*/ 25 w 50"/>
                <a:gd name="T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50">
                  <a:moveTo>
                    <a:pt x="25" y="0"/>
                  </a:moveTo>
                  <a:lnTo>
                    <a:pt x="50" y="25"/>
                  </a:lnTo>
                  <a:lnTo>
                    <a:pt x="25" y="50"/>
                  </a:lnTo>
                  <a:lnTo>
                    <a:pt x="0" y="25"/>
                  </a:lnTo>
                  <a:lnTo>
                    <a:pt x="25" y="0"/>
                  </a:lnTo>
                </a:path>
              </a:pathLst>
            </a:custGeom>
            <a:solidFill>
              <a:srgbClr val="93ACD1"/>
            </a:solidFill>
            <a:ln w="1">
              <a:solidFill>
                <a:srgbClr val="93ACD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IE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56" name="Group 450"/>
          <p:cNvGrpSpPr>
            <a:grpSpLocks/>
          </p:cNvGrpSpPr>
          <p:nvPr/>
        </p:nvGrpSpPr>
        <p:grpSpPr bwMode="auto">
          <a:xfrm>
            <a:off x="5274274" y="1553983"/>
            <a:ext cx="180000" cy="180000"/>
            <a:chOff x="0" y="0"/>
            <a:chExt cx="100" cy="100"/>
          </a:xfrm>
        </p:grpSpPr>
        <p:sp>
          <p:nvSpPr>
            <p:cNvPr id="257" name="Freeform 452"/>
            <p:cNvSpPr>
              <a:spLocks noChangeArrowheads="1"/>
            </p:cNvSpPr>
            <p:nvPr/>
          </p:nvSpPr>
          <p:spPr bwMode="auto">
            <a:xfrm>
              <a:off x="0" y="0"/>
              <a:ext cx="100" cy="100"/>
            </a:xfrm>
            <a:custGeom>
              <a:avLst/>
              <a:gdLst>
                <a:gd name="T0" fmla="*/ 50 w 100"/>
                <a:gd name="T1" fmla="*/ 0 h 100"/>
                <a:gd name="T2" fmla="*/ 100 w 100"/>
                <a:gd name="T3" fmla="*/ 50 h 100"/>
                <a:gd name="T4" fmla="*/ 50 w 100"/>
                <a:gd name="T5" fmla="*/ 100 h 100"/>
                <a:gd name="T6" fmla="*/ 0 w 100"/>
                <a:gd name="T7" fmla="*/ 50 h 100"/>
                <a:gd name="T8" fmla="*/ 50 w 100"/>
                <a:gd name="T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100">
                  <a:moveTo>
                    <a:pt x="50" y="0"/>
                  </a:moveTo>
                  <a:lnTo>
                    <a:pt x="100" y="50"/>
                  </a:lnTo>
                  <a:lnTo>
                    <a:pt x="50" y="100"/>
                  </a:lnTo>
                  <a:lnTo>
                    <a:pt x="0" y="50"/>
                  </a:lnTo>
                  <a:lnTo>
                    <a:pt x="5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93ACD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IE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8" name="Freeform 451"/>
            <p:cNvSpPr>
              <a:spLocks noChangeArrowheads="1"/>
            </p:cNvSpPr>
            <p:nvPr/>
          </p:nvSpPr>
          <p:spPr bwMode="auto">
            <a:xfrm>
              <a:off x="25" y="25"/>
              <a:ext cx="50" cy="50"/>
            </a:xfrm>
            <a:custGeom>
              <a:avLst/>
              <a:gdLst>
                <a:gd name="T0" fmla="*/ 25 w 50"/>
                <a:gd name="T1" fmla="*/ 0 h 50"/>
                <a:gd name="T2" fmla="*/ 50 w 50"/>
                <a:gd name="T3" fmla="*/ 25 h 50"/>
                <a:gd name="T4" fmla="*/ 25 w 50"/>
                <a:gd name="T5" fmla="*/ 50 h 50"/>
                <a:gd name="T6" fmla="*/ 0 w 50"/>
                <a:gd name="T7" fmla="*/ 25 h 50"/>
                <a:gd name="T8" fmla="*/ 25 w 50"/>
                <a:gd name="T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50">
                  <a:moveTo>
                    <a:pt x="25" y="0"/>
                  </a:moveTo>
                  <a:lnTo>
                    <a:pt x="50" y="25"/>
                  </a:lnTo>
                  <a:lnTo>
                    <a:pt x="25" y="50"/>
                  </a:lnTo>
                  <a:lnTo>
                    <a:pt x="0" y="25"/>
                  </a:lnTo>
                  <a:lnTo>
                    <a:pt x="25" y="0"/>
                  </a:lnTo>
                </a:path>
              </a:pathLst>
            </a:custGeom>
            <a:solidFill>
              <a:srgbClr val="C00000"/>
            </a:solidFill>
            <a:ln w="1">
              <a:solidFill>
                <a:srgbClr val="93ACD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IE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05" name="Rectangle 472" descr="PHASE 2: NC development&#10;01/02/14 - 31/07/14"/>
          <p:cNvSpPr>
            <a:spLocks noChangeArrowheads="1"/>
          </p:cNvSpPr>
          <p:nvPr/>
        </p:nvSpPr>
        <p:spPr bwMode="auto">
          <a:xfrm>
            <a:off x="891756" y="3304656"/>
            <a:ext cx="2239458" cy="757262"/>
          </a:xfrm>
          <a:prstGeom prst="rect">
            <a:avLst/>
          </a:prstGeom>
          <a:solidFill>
            <a:srgbClr val="FFFF00"/>
          </a:solidFill>
          <a:ln w="1">
            <a:noFill/>
            <a:miter lim="800000"/>
            <a:headEnd/>
            <a:tailEnd/>
          </a:ln>
        </p:spPr>
        <p:txBody>
          <a:bodyPr vert="horz" wrap="square" lIns="1" tIns="1" rIns="1" bIns="1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en-US" sz="1000" b="1" dirty="0" smtClean="0">
                <a:solidFill>
                  <a:srgbClr val="00B050"/>
                </a:solidFill>
              </a:rPr>
              <a:t>ENTSOG Amendments</a:t>
            </a:r>
            <a:endParaRPr lang="en-US" altLang="en-US" sz="1000" b="1" dirty="0">
              <a:solidFill>
                <a:srgbClr val="00B050"/>
              </a:solidFill>
            </a:endParaRPr>
          </a:p>
        </p:txBody>
      </p:sp>
      <p:sp>
        <p:nvSpPr>
          <p:cNvPr id="288" name="Right Arrow 287"/>
          <p:cNvSpPr/>
          <p:nvPr/>
        </p:nvSpPr>
        <p:spPr>
          <a:xfrm>
            <a:off x="305173" y="5488641"/>
            <a:ext cx="8433312" cy="216024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2" name="TextBox 291"/>
          <p:cNvSpPr txBox="1"/>
          <p:nvPr/>
        </p:nvSpPr>
        <p:spPr>
          <a:xfrm>
            <a:off x="138889" y="5228861"/>
            <a:ext cx="8743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B050"/>
                </a:solidFill>
              </a:rPr>
              <a:t>TAR WG</a:t>
            </a:r>
            <a:endParaRPr lang="en-US" sz="1200" dirty="0">
              <a:solidFill>
                <a:srgbClr val="00B050"/>
              </a:solidFill>
            </a:endParaRPr>
          </a:p>
        </p:txBody>
      </p:sp>
      <p:grpSp>
        <p:nvGrpSpPr>
          <p:cNvPr id="309" name="Group 450"/>
          <p:cNvGrpSpPr>
            <a:grpSpLocks/>
          </p:cNvGrpSpPr>
          <p:nvPr/>
        </p:nvGrpSpPr>
        <p:grpSpPr bwMode="auto">
          <a:xfrm>
            <a:off x="443166" y="5488859"/>
            <a:ext cx="180000" cy="180000"/>
            <a:chOff x="0" y="0"/>
            <a:chExt cx="100" cy="100"/>
          </a:xfrm>
        </p:grpSpPr>
        <p:sp>
          <p:nvSpPr>
            <p:cNvPr id="310" name="Freeform 452"/>
            <p:cNvSpPr>
              <a:spLocks noChangeArrowheads="1"/>
            </p:cNvSpPr>
            <p:nvPr/>
          </p:nvSpPr>
          <p:spPr bwMode="auto">
            <a:xfrm>
              <a:off x="0" y="0"/>
              <a:ext cx="100" cy="100"/>
            </a:xfrm>
            <a:custGeom>
              <a:avLst/>
              <a:gdLst>
                <a:gd name="T0" fmla="*/ 50 w 100"/>
                <a:gd name="T1" fmla="*/ 0 h 100"/>
                <a:gd name="T2" fmla="*/ 100 w 100"/>
                <a:gd name="T3" fmla="*/ 50 h 100"/>
                <a:gd name="T4" fmla="*/ 50 w 100"/>
                <a:gd name="T5" fmla="*/ 100 h 100"/>
                <a:gd name="T6" fmla="*/ 0 w 100"/>
                <a:gd name="T7" fmla="*/ 50 h 100"/>
                <a:gd name="T8" fmla="*/ 50 w 100"/>
                <a:gd name="T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100">
                  <a:moveTo>
                    <a:pt x="50" y="0"/>
                  </a:moveTo>
                  <a:lnTo>
                    <a:pt x="100" y="50"/>
                  </a:lnTo>
                  <a:lnTo>
                    <a:pt x="50" y="100"/>
                  </a:lnTo>
                  <a:lnTo>
                    <a:pt x="0" y="50"/>
                  </a:lnTo>
                  <a:lnTo>
                    <a:pt x="5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93ACD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IE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1" name="Freeform 451"/>
            <p:cNvSpPr>
              <a:spLocks noChangeArrowheads="1"/>
            </p:cNvSpPr>
            <p:nvPr/>
          </p:nvSpPr>
          <p:spPr bwMode="auto">
            <a:xfrm>
              <a:off x="25" y="25"/>
              <a:ext cx="50" cy="50"/>
            </a:xfrm>
            <a:custGeom>
              <a:avLst/>
              <a:gdLst>
                <a:gd name="T0" fmla="*/ 25 w 50"/>
                <a:gd name="T1" fmla="*/ 0 h 50"/>
                <a:gd name="T2" fmla="*/ 50 w 50"/>
                <a:gd name="T3" fmla="*/ 25 h 50"/>
                <a:gd name="T4" fmla="*/ 25 w 50"/>
                <a:gd name="T5" fmla="*/ 50 h 50"/>
                <a:gd name="T6" fmla="*/ 0 w 50"/>
                <a:gd name="T7" fmla="*/ 25 h 50"/>
                <a:gd name="T8" fmla="*/ 25 w 50"/>
                <a:gd name="T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50">
                  <a:moveTo>
                    <a:pt x="25" y="0"/>
                  </a:moveTo>
                  <a:lnTo>
                    <a:pt x="50" y="25"/>
                  </a:lnTo>
                  <a:lnTo>
                    <a:pt x="25" y="50"/>
                  </a:lnTo>
                  <a:lnTo>
                    <a:pt x="0" y="25"/>
                  </a:lnTo>
                  <a:lnTo>
                    <a:pt x="25" y="0"/>
                  </a:lnTo>
                </a:path>
              </a:pathLst>
            </a:custGeom>
            <a:solidFill>
              <a:srgbClr val="93ACD1"/>
            </a:solidFill>
            <a:ln w="1">
              <a:solidFill>
                <a:srgbClr val="93ACD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IE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12" name="Rectangle 433" descr="SJWS 1&#10;11/02/14"/>
          <p:cNvSpPr>
            <a:spLocks noChangeArrowheads="1"/>
          </p:cNvSpPr>
          <p:nvPr/>
        </p:nvSpPr>
        <p:spPr bwMode="auto">
          <a:xfrm>
            <a:off x="339702" y="5695827"/>
            <a:ext cx="414148" cy="120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800" b="1" dirty="0" smtClean="0">
                <a:solidFill>
                  <a:srgbClr val="00B050"/>
                </a:solidFill>
                <a:cs typeface="Arial" pitchFamily="34" charset="0"/>
              </a:rPr>
              <a:t>23/03</a:t>
            </a:r>
            <a:endParaRPr lang="en-US" altLang="en-US" b="1" dirty="0" smtClean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5" name="Rectangle 433" descr="SJWS 1&#10;11/02/14"/>
          <p:cNvSpPr>
            <a:spLocks noChangeArrowheads="1"/>
          </p:cNvSpPr>
          <p:nvPr/>
        </p:nvSpPr>
        <p:spPr bwMode="auto">
          <a:xfrm>
            <a:off x="2590118" y="4789978"/>
            <a:ext cx="480407" cy="306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000" b="1" dirty="0" smtClean="0">
                <a:solidFill>
                  <a:srgbClr val="00B050"/>
                </a:solidFill>
                <a:cs typeface="Arial" pitchFamily="34" charset="0"/>
              </a:rPr>
              <a:t>BOA</a:t>
            </a:r>
            <a:endParaRPr lang="en-US" altLang="en-US" sz="600" b="1" dirty="0">
              <a:solidFill>
                <a:srgbClr val="00B05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800" b="1" dirty="0" smtClean="0">
                <a:solidFill>
                  <a:srgbClr val="00B050"/>
                </a:solidFill>
                <a:cs typeface="Arial" pitchFamily="34" charset="0"/>
              </a:rPr>
              <a:t>16/07</a:t>
            </a:r>
            <a:endParaRPr lang="en-US" altLang="en-US" b="1" dirty="0" smtClean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7" name="TextBox 326"/>
          <p:cNvSpPr txBox="1"/>
          <p:nvPr/>
        </p:nvSpPr>
        <p:spPr>
          <a:xfrm>
            <a:off x="93075" y="4358356"/>
            <a:ext cx="8743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B050"/>
                </a:solidFill>
              </a:rPr>
              <a:t>ENTSOG</a:t>
            </a:r>
            <a:endParaRPr lang="en-US" sz="1200" dirty="0">
              <a:solidFill>
                <a:srgbClr val="00B050"/>
              </a:solidFill>
            </a:endParaRPr>
          </a:p>
        </p:txBody>
      </p:sp>
      <p:grpSp>
        <p:nvGrpSpPr>
          <p:cNvPr id="349" name="Group 450"/>
          <p:cNvGrpSpPr>
            <a:grpSpLocks/>
          </p:cNvGrpSpPr>
          <p:nvPr/>
        </p:nvGrpSpPr>
        <p:grpSpPr bwMode="auto">
          <a:xfrm>
            <a:off x="2760912" y="4578813"/>
            <a:ext cx="180000" cy="180000"/>
            <a:chOff x="0" y="0"/>
            <a:chExt cx="100" cy="100"/>
          </a:xfrm>
        </p:grpSpPr>
        <p:sp>
          <p:nvSpPr>
            <p:cNvPr id="350" name="Freeform 452"/>
            <p:cNvSpPr>
              <a:spLocks noChangeArrowheads="1"/>
            </p:cNvSpPr>
            <p:nvPr/>
          </p:nvSpPr>
          <p:spPr bwMode="auto">
            <a:xfrm>
              <a:off x="0" y="0"/>
              <a:ext cx="100" cy="100"/>
            </a:xfrm>
            <a:custGeom>
              <a:avLst/>
              <a:gdLst>
                <a:gd name="T0" fmla="*/ 50 w 100"/>
                <a:gd name="T1" fmla="*/ 0 h 100"/>
                <a:gd name="T2" fmla="*/ 100 w 100"/>
                <a:gd name="T3" fmla="*/ 50 h 100"/>
                <a:gd name="T4" fmla="*/ 50 w 100"/>
                <a:gd name="T5" fmla="*/ 100 h 100"/>
                <a:gd name="T6" fmla="*/ 0 w 100"/>
                <a:gd name="T7" fmla="*/ 50 h 100"/>
                <a:gd name="T8" fmla="*/ 50 w 100"/>
                <a:gd name="T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100">
                  <a:moveTo>
                    <a:pt x="50" y="0"/>
                  </a:moveTo>
                  <a:lnTo>
                    <a:pt x="100" y="50"/>
                  </a:lnTo>
                  <a:lnTo>
                    <a:pt x="50" y="100"/>
                  </a:lnTo>
                  <a:lnTo>
                    <a:pt x="0" y="50"/>
                  </a:lnTo>
                  <a:lnTo>
                    <a:pt x="5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93ACD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IE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1" name="Freeform 451"/>
            <p:cNvSpPr>
              <a:spLocks noChangeArrowheads="1"/>
            </p:cNvSpPr>
            <p:nvPr/>
          </p:nvSpPr>
          <p:spPr bwMode="auto">
            <a:xfrm>
              <a:off x="25" y="25"/>
              <a:ext cx="50" cy="50"/>
            </a:xfrm>
            <a:custGeom>
              <a:avLst/>
              <a:gdLst>
                <a:gd name="T0" fmla="*/ 25 w 50"/>
                <a:gd name="T1" fmla="*/ 0 h 50"/>
                <a:gd name="T2" fmla="*/ 50 w 50"/>
                <a:gd name="T3" fmla="*/ 25 h 50"/>
                <a:gd name="T4" fmla="*/ 25 w 50"/>
                <a:gd name="T5" fmla="*/ 50 h 50"/>
                <a:gd name="T6" fmla="*/ 0 w 50"/>
                <a:gd name="T7" fmla="*/ 25 h 50"/>
                <a:gd name="T8" fmla="*/ 25 w 50"/>
                <a:gd name="T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50">
                  <a:moveTo>
                    <a:pt x="25" y="0"/>
                  </a:moveTo>
                  <a:lnTo>
                    <a:pt x="50" y="25"/>
                  </a:lnTo>
                  <a:lnTo>
                    <a:pt x="25" y="50"/>
                  </a:lnTo>
                  <a:lnTo>
                    <a:pt x="0" y="25"/>
                  </a:lnTo>
                  <a:lnTo>
                    <a:pt x="25" y="0"/>
                  </a:lnTo>
                </a:path>
              </a:pathLst>
            </a:custGeom>
            <a:solidFill>
              <a:srgbClr val="93ACD1"/>
            </a:solidFill>
            <a:ln w="1">
              <a:solidFill>
                <a:srgbClr val="93ACD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IE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20" name="Group 450"/>
          <p:cNvGrpSpPr>
            <a:grpSpLocks/>
          </p:cNvGrpSpPr>
          <p:nvPr/>
        </p:nvGrpSpPr>
        <p:grpSpPr bwMode="auto">
          <a:xfrm>
            <a:off x="1422196" y="5504778"/>
            <a:ext cx="180000" cy="180000"/>
            <a:chOff x="0" y="0"/>
            <a:chExt cx="100" cy="100"/>
          </a:xfrm>
        </p:grpSpPr>
        <p:sp>
          <p:nvSpPr>
            <p:cNvPr id="121" name="Freeform 452"/>
            <p:cNvSpPr>
              <a:spLocks noChangeArrowheads="1"/>
            </p:cNvSpPr>
            <p:nvPr/>
          </p:nvSpPr>
          <p:spPr bwMode="auto">
            <a:xfrm>
              <a:off x="0" y="0"/>
              <a:ext cx="100" cy="100"/>
            </a:xfrm>
            <a:custGeom>
              <a:avLst/>
              <a:gdLst>
                <a:gd name="T0" fmla="*/ 50 w 100"/>
                <a:gd name="T1" fmla="*/ 0 h 100"/>
                <a:gd name="T2" fmla="*/ 100 w 100"/>
                <a:gd name="T3" fmla="*/ 50 h 100"/>
                <a:gd name="T4" fmla="*/ 50 w 100"/>
                <a:gd name="T5" fmla="*/ 100 h 100"/>
                <a:gd name="T6" fmla="*/ 0 w 100"/>
                <a:gd name="T7" fmla="*/ 50 h 100"/>
                <a:gd name="T8" fmla="*/ 50 w 100"/>
                <a:gd name="T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100">
                  <a:moveTo>
                    <a:pt x="50" y="0"/>
                  </a:moveTo>
                  <a:lnTo>
                    <a:pt x="100" y="50"/>
                  </a:lnTo>
                  <a:lnTo>
                    <a:pt x="50" y="100"/>
                  </a:lnTo>
                  <a:lnTo>
                    <a:pt x="0" y="50"/>
                  </a:lnTo>
                  <a:lnTo>
                    <a:pt x="5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93ACD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IE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2" name="Freeform 451"/>
            <p:cNvSpPr>
              <a:spLocks noChangeArrowheads="1"/>
            </p:cNvSpPr>
            <p:nvPr/>
          </p:nvSpPr>
          <p:spPr bwMode="auto">
            <a:xfrm>
              <a:off x="25" y="25"/>
              <a:ext cx="50" cy="50"/>
            </a:xfrm>
            <a:custGeom>
              <a:avLst/>
              <a:gdLst>
                <a:gd name="T0" fmla="*/ 25 w 50"/>
                <a:gd name="T1" fmla="*/ 0 h 50"/>
                <a:gd name="T2" fmla="*/ 50 w 50"/>
                <a:gd name="T3" fmla="*/ 25 h 50"/>
                <a:gd name="T4" fmla="*/ 25 w 50"/>
                <a:gd name="T5" fmla="*/ 50 h 50"/>
                <a:gd name="T6" fmla="*/ 0 w 50"/>
                <a:gd name="T7" fmla="*/ 25 h 50"/>
                <a:gd name="T8" fmla="*/ 25 w 50"/>
                <a:gd name="T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50">
                  <a:moveTo>
                    <a:pt x="25" y="0"/>
                  </a:moveTo>
                  <a:lnTo>
                    <a:pt x="50" y="25"/>
                  </a:lnTo>
                  <a:lnTo>
                    <a:pt x="25" y="50"/>
                  </a:lnTo>
                  <a:lnTo>
                    <a:pt x="0" y="25"/>
                  </a:lnTo>
                  <a:lnTo>
                    <a:pt x="25" y="0"/>
                  </a:lnTo>
                </a:path>
              </a:pathLst>
            </a:custGeom>
            <a:solidFill>
              <a:srgbClr val="93ACD1"/>
            </a:solidFill>
            <a:ln w="1">
              <a:solidFill>
                <a:srgbClr val="93ACD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IE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23" name="Rectangle 433" descr="SJWS 1&#10;11/02/14"/>
          <p:cNvSpPr>
            <a:spLocks noChangeArrowheads="1"/>
          </p:cNvSpPr>
          <p:nvPr/>
        </p:nvSpPr>
        <p:spPr bwMode="auto">
          <a:xfrm>
            <a:off x="1288089" y="5705504"/>
            <a:ext cx="414148" cy="120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800" b="1" dirty="0" smtClean="0">
                <a:solidFill>
                  <a:srgbClr val="00B050"/>
                </a:solidFill>
              </a:rPr>
              <a:t>12</a:t>
            </a:r>
            <a:r>
              <a:rPr lang="en-US" altLang="en-US" sz="800" b="1" dirty="0" smtClean="0">
                <a:solidFill>
                  <a:srgbClr val="00B050"/>
                </a:solidFill>
                <a:cs typeface="Arial" pitchFamily="34" charset="0"/>
              </a:rPr>
              <a:t>/05</a:t>
            </a:r>
            <a:endParaRPr lang="en-US" altLang="en-US" b="1" dirty="0" smtClean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024098" y="3304656"/>
            <a:ext cx="2572238" cy="757262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en-US" b="1" dirty="0">
              <a:solidFill>
                <a:srgbClr val="00B050"/>
              </a:solidFill>
              <a:cs typeface="Arial" pitchFamily="34" charset="0"/>
            </a:endParaRPr>
          </a:p>
          <a:p>
            <a:pPr algn="ctr"/>
            <a:r>
              <a:rPr lang="en-US" altLang="en-US" sz="1400" b="1" i="1" dirty="0" smtClean="0"/>
              <a:t>EC develop TAR NC</a:t>
            </a:r>
            <a:endParaRPr lang="en-US" altLang="en-US" sz="1400" b="1" i="1" dirty="0"/>
          </a:p>
          <a:p>
            <a:pPr algn="ctr"/>
            <a:endParaRPr lang="en-GB" dirty="0"/>
          </a:p>
        </p:txBody>
      </p:sp>
      <p:grpSp>
        <p:nvGrpSpPr>
          <p:cNvPr id="135" name="Group 450"/>
          <p:cNvGrpSpPr>
            <a:grpSpLocks/>
          </p:cNvGrpSpPr>
          <p:nvPr/>
        </p:nvGrpSpPr>
        <p:grpSpPr bwMode="auto">
          <a:xfrm>
            <a:off x="544400" y="2388194"/>
            <a:ext cx="180000" cy="146490"/>
            <a:chOff x="0" y="0"/>
            <a:chExt cx="100" cy="100"/>
          </a:xfrm>
        </p:grpSpPr>
        <p:sp>
          <p:nvSpPr>
            <p:cNvPr id="136" name="Freeform 452"/>
            <p:cNvSpPr>
              <a:spLocks noChangeArrowheads="1"/>
            </p:cNvSpPr>
            <p:nvPr/>
          </p:nvSpPr>
          <p:spPr bwMode="auto">
            <a:xfrm>
              <a:off x="0" y="0"/>
              <a:ext cx="100" cy="100"/>
            </a:xfrm>
            <a:custGeom>
              <a:avLst/>
              <a:gdLst>
                <a:gd name="T0" fmla="*/ 50 w 100"/>
                <a:gd name="T1" fmla="*/ 0 h 100"/>
                <a:gd name="T2" fmla="*/ 100 w 100"/>
                <a:gd name="T3" fmla="*/ 50 h 100"/>
                <a:gd name="T4" fmla="*/ 50 w 100"/>
                <a:gd name="T5" fmla="*/ 100 h 100"/>
                <a:gd name="T6" fmla="*/ 0 w 100"/>
                <a:gd name="T7" fmla="*/ 50 h 100"/>
                <a:gd name="T8" fmla="*/ 50 w 100"/>
                <a:gd name="T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100">
                  <a:moveTo>
                    <a:pt x="50" y="0"/>
                  </a:moveTo>
                  <a:lnTo>
                    <a:pt x="100" y="50"/>
                  </a:lnTo>
                  <a:lnTo>
                    <a:pt x="50" y="100"/>
                  </a:lnTo>
                  <a:lnTo>
                    <a:pt x="0" y="50"/>
                  </a:lnTo>
                  <a:lnTo>
                    <a:pt x="5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93ACD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IE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7" name="Freeform 451"/>
            <p:cNvSpPr>
              <a:spLocks noChangeArrowheads="1"/>
            </p:cNvSpPr>
            <p:nvPr/>
          </p:nvSpPr>
          <p:spPr bwMode="auto">
            <a:xfrm>
              <a:off x="25" y="25"/>
              <a:ext cx="50" cy="50"/>
            </a:xfrm>
            <a:custGeom>
              <a:avLst/>
              <a:gdLst>
                <a:gd name="T0" fmla="*/ 25 w 50"/>
                <a:gd name="T1" fmla="*/ 0 h 50"/>
                <a:gd name="T2" fmla="*/ 50 w 50"/>
                <a:gd name="T3" fmla="*/ 25 h 50"/>
                <a:gd name="T4" fmla="*/ 25 w 50"/>
                <a:gd name="T5" fmla="*/ 50 h 50"/>
                <a:gd name="T6" fmla="*/ 0 w 50"/>
                <a:gd name="T7" fmla="*/ 25 h 50"/>
                <a:gd name="T8" fmla="*/ 25 w 50"/>
                <a:gd name="T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50">
                  <a:moveTo>
                    <a:pt x="25" y="0"/>
                  </a:moveTo>
                  <a:lnTo>
                    <a:pt x="50" y="25"/>
                  </a:lnTo>
                  <a:lnTo>
                    <a:pt x="25" y="50"/>
                  </a:lnTo>
                  <a:lnTo>
                    <a:pt x="0" y="25"/>
                  </a:lnTo>
                  <a:lnTo>
                    <a:pt x="25" y="0"/>
                  </a:lnTo>
                </a:path>
              </a:pathLst>
            </a:custGeom>
            <a:solidFill>
              <a:srgbClr val="C00000"/>
            </a:solidFill>
            <a:ln w="1">
              <a:solidFill>
                <a:srgbClr val="93ACD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IE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45" name="Rectangle 433" descr="SJWS 1&#10;11/02/14"/>
          <p:cNvSpPr>
            <a:spLocks noChangeArrowheads="1"/>
          </p:cNvSpPr>
          <p:nvPr/>
        </p:nvSpPr>
        <p:spPr bwMode="auto">
          <a:xfrm>
            <a:off x="4582275" y="1181620"/>
            <a:ext cx="1144758" cy="367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000" b="1" dirty="0" smtClean="0">
                <a:solidFill>
                  <a:srgbClr val="00B050"/>
                </a:solidFill>
              </a:rPr>
              <a:t>Madrid Forum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000" b="1" dirty="0" smtClean="0">
                <a:solidFill>
                  <a:srgbClr val="00B050"/>
                </a:solidFill>
              </a:rPr>
              <a:t>14-15 Oct</a:t>
            </a:r>
          </a:p>
        </p:txBody>
      </p:sp>
      <p:grpSp>
        <p:nvGrpSpPr>
          <p:cNvPr id="141" name="Group 450"/>
          <p:cNvGrpSpPr>
            <a:grpSpLocks/>
          </p:cNvGrpSpPr>
          <p:nvPr/>
        </p:nvGrpSpPr>
        <p:grpSpPr bwMode="auto">
          <a:xfrm>
            <a:off x="831319" y="5488641"/>
            <a:ext cx="180000" cy="180000"/>
            <a:chOff x="0" y="0"/>
            <a:chExt cx="100" cy="100"/>
          </a:xfrm>
        </p:grpSpPr>
        <p:sp>
          <p:nvSpPr>
            <p:cNvPr id="146" name="Freeform 452"/>
            <p:cNvSpPr>
              <a:spLocks noChangeArrowheads="1"/>
            </p:cNvSpPr>
            <p:nvPr/>
          </p:nvSpPr>
          <p:spPr bwMode="auto">
            <a:xfrm>
              <a:off x="0" y="0"/>
              <a:ext cx="100" cy="100"/>
            </a:xfrm>
            <a:custGeom>
              <a:avLst/>
              <a:gdLst>
                <a:gd name="T0" fmla="*/ 50 w 100"/>
                <a:gd name="T1" fmla="*/ 0 h 100"/>
                <a:gd name="T2" fmla="*/ 100 w 100"/>
                <a:gd name="T3" fmla="*/ 50 h 100"/>
                <a:gd name="T4" fmla="*/ 50 w 100"/>
                <a:gd name="T5" fmla="*/ 100 h 100"/>
                <a:gd name="T6" fmla="*/ 0 w 100"/>
                <a:gd name="T7" fmla="*/ 50 h 100"/>
                <a:gd name="T8" fmla="*/ 50 w 100"/>
                <a:gd name="T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100">
                  <a:moveTo>
                    <a:pt x="50" y="0"/>
                  </a:moveTo>
                  <a:lnTo>
                    <a:pt x="100" y="50"/>
                  </a:lnTo>
                  <a:lnTo>
                    <a:pt x="50" y="100"/>
                  </a:lnTo>
                  <a:lnTo>
                    <a:pt x="0" y="50"/>
                  </a:lnTo>
                  <a:lnTo>
                    <a:pt x="5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93ACD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IE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7" name="Freeform 451"/>
            <p:cNvSpPr>
              <a:spLocks noChangeArrowheads="1"/>
            </p:cNvSpPr>
            <p:nvPr/>
          </p:nvSpPr>
          <p:spPr bwMode="auto">
            <a:xfrm>
              <a:off x="25" y="25"/>
              <a:ext cx="50" cy="50"/>
            </a:xfrm>
            <a:custGeom>
              <a:avLst/>
              <a:gdLst>
                <a:gd name="T0" fmla="*/ 25 w 50"/>
                <a:gd name="T1" fmla="*/ 0 h 50"/>
                <a:gd name="T2" fmla="*/ 50 w 50"/>
                <a:gd name="T3" fmla="*/ 25 h 50"/>
                <a:gd name="T4" fmla="*/ 25 w 50"/>
                <a:gd name="T5" fmla="*/ 50 h 50"/>
                <a:gd name="T6" fmla="*/ 0 w 50"/>
                <a:gd name="T7" fmla="*/ 25 h 50"/>
                <a:gd name="T8" fmla="*/ 25 w 50"/>
                <a:gd name="T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50">
                  <a:moveTo>
                    <a:pt x="25" y="0"/>
                  </a:moveTo>
                  <a:lnTo>
                    <a:pt x="50" y="25"/>
                  </a:lnTo>
                  <a:lnTo>
                    <a:pt x="25" y="50"/>
                  </a:lnTo>
                  <a:lnTo>
                    <a:pt x="0" y="25"/>
                  </a:lnTo>
                  <a:lnTo>
                    <a:pt x="25" y="0"/>
                  </a:lnTo>
                </a:path>
              </a:pathLst>
            </a:custGeom>
            <a:solidFill>
              <a:srgbClr val="93ACD1"/>
            </a:solidFill>
            <a:ln w="1">
              <a:solidFill>
                <a:srgbClr val="93ACD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IE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48" name="Rectangle 433" descr="SJWS 1&#10;11/02/14"/>
          <p:cNvSpPr>
            <a:spLocks noChangeArrowheads="1"/>
          </p:cNvSpPr>
          <p:nvPr/>
        </p:nvSpPr>
        <p:spPr bwMode="auto">
          <a:xfrm>
            <a:off x="711756" y="5695827"/>
            <a:ext cx="414148" cy="120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800" b="1" dirty="0" smtClean="0">
                <a:solidFill>
                  <a:srgbClr val="00B050"/>
                </a:solidFill>
              </a:rPr>
              <a:t>7</a:t>
            </a:r>
            <a:r>
              <a:rPr lang="en-US" altLang="en-US" sz="800" b="1" dirty="0" smtClean="0">
                <a:solidFill>
                  <a:srgbClr val="00B050"/>
                </a:solidFill>
                <a:cs typeface="Arial" pitchFamily="34" charset="0"/>
              </a:rPr>
              <a:t>/04</a:t>
            </a:r>
            <a:endParaRPr lang="en-US" altLang="en-US" b="1" dirty="0" smtClean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49" name="Group 450"/>
          <p:cNvGrpSpPr>
            <a:grpSpLocks/>
          </p:cNvGrpSpPr>
          <p:nvPr/>
        </p:nvGrpSpPr>
        <p:grpSpPr bwMode="auto">
          <a:xfrm>
            <a:off x="1947728" y="5497216"/>
            <a:ext cx="180000" cy="180000"/>
            <a:chOff x="0" y="0"/>
            <a:chExt cx="100" cy="100"/>
          </a:xfrm>
        </p:grpSpPr>
        <p:sp>
          <p:nvSpPr>
            <p:cNvPr id="150" name="Freeform 452"/>
            <p:cNvSpPr>
              <a:spLocks noChangeArrowheads="1"/>
            </p:cNvSpPr>
            <p:nvPr/>
          </p:nvSpPr>
          <p:spPr bwMode="auto">
            <a:xfrm>
              <a:off x="0" y="0"/>
              <a:ext cx="100" cy="100"/>
            </a:xfrm>
            <a:custGeom>
              <a:avLst/>
              <a:gdLst>
                <a:gd name="T0" fmla="*/ 50 w 100"/>
                <a:gd name="T1" fmla="*/ 0 h 100"/>
                <a:gd name="T2" fmla="*/ 100 w 100"/>
                <a:gd name="T3" fmla="*/ 50 h 100"/>
                <a:gd name="T4" fmla="*/ 50 w 100"/>
                <a:gd name="T5" fmla="*/ 100 h 100"/>
                <a:gd name="T6" fmla="*/ 0 w 100"/>
                <a:gd name="T7" fmla="*/ 50 h 100"/>
                <a:gd name="T8" fmla="*/ 50 w 100"/>
                <a:gd name="T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100">
                  <a:moveTo>
                    <a:pt x="50" y="0"/>
                  </a:moveTo>
                  <a:lnTo>
                    <a:pt x="100" y="50"/>
                  </a:lnTo>
                  <a:lnTo>
                    <a:pt x="50" y="100"/>
                  </a:lnTo>
                  <a:lnTo>
                    <a:pt x="0" y="50"/>
                  </a:lnTo>
                  <a:lnTo>
                    <a:pt x="5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93ACD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IE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1" name="Freeform 451"/>
            <p:cNvSpPr>
              <a:spLocks noChangeArrowheads="1"/>
            </p:cNvSpPr>
            <p:nvPr/>
          </p:nvSpPr>
          <p:spPr bwMode="auto">
            <a:xfrm>
              <a:off x="25" y="25"/>
              <a:ext cx="50" cy="50"/>
            </a:xfrm>
            <a:custGeom>
              <a:avLst/>
              <a:gdLst>
                <a:gd name="T0" fmla="*/ 25 w 50"/>
                <a:gd name="T1" fmla="*/ 0 h 50"/>
                <a:gd name="T2" fmla="*/ 50 w 50"/>
                <a:gd name="T3" fmla="*/ 25 h 50"/>
                <a:gd name="T4" fmla="*/ 25 w 50"/>
                <a:gd name="T5" fmla="*/ 50 h 50"/>
                <a:gd name="T6" fmla="*/ 0 w 50"/>
                <a:gd name="T7" fmla="*/ 25 h 50"/>
                <a:gd name="T8" fmla="*/ 25 w 50"/>
                <a:gd name="T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50">
                  <a:moveTo>
                    <a:pt x="25" y="0"/>
                  </a:moveTo>
                  <a:lnTo>
                    <a:pt x="50" y="25"/>
                  </a:lnTo>
                  <a:lnTo>
                    <a:pt x="25" y="50"/>
                  </a:lnTo>
                  <a:lnTo>
                    <a:pt x="0" y="25"/>
                  </a:lnTo>
                  <a:lnTo>
                    <a:pt x="25" y="0"/>
                  </a:lnTo>
                </a:path>
              </a:pathLst>
            </a:custGeom>
            <a:solidFill>
              <a:srgbClr val="93ACD1"/>
            </a:solidFill>
            <a:ln w="1">
              <a:solidFill>
                <a:srgbClr val="93ACD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IE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52" name="Rectangle 433" descr="SJWS 1&#10;11/02/14"/>
          <p:cNvSpPr>
            <a:spLocks noChangeArrowheads="1"/>
          </p:cNvSpPr>
          <p:nvPr/>
        </p:nvSpPr>
        <p:spPr bwMode="auto">
          <a:xfrm>
            <a:off x="1857510" y="5689158"/>
            <a:ext cx="414148" cy="120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800" b="1" dirty="0" smtClean="0">
                <a:solidFill>
                  <a:srgbClr val="00B050"/>
                </a:solidFill>
              </a:rPr>
              <a:t>2</a:t>
            </a:r>
            <a:r>
              <a:rPr lang="en-US" altLang="en-US" sz="800" b="1" dirty="0" smtClean="0">
                <a:solidFill>
                  <a:srgbClr val="00B050"/>
                </a:solidFill>
                <a:cs typeface="Arial" pitchFamily="34" charset="0"/>
              </a:rPr>
              <a:t>/06</a:t>
            </a:r>
            <a:endParaRPr lang="en-US" altLang="en-US" b="1" dirty="0" smtClean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53" name="Group 450"/>
          <p:cNvGrpSpPr>
            <a:grpSpLocks/>
          </p:cNvGrpSpPr>
          <p:nvPr/>
        </p:nvGrpSpPr>
        <p:grpSpPr bwMode="auto">
          <a:xfrm>
            <a:off x="2624935" y="5489837"/>
            <a:ext cx="180000" cy="180000"/>
            <a:chOff x="0" y="0"/>
            <a:chExt cx="100" cy="100"/>
          </a:xfrm>
        </p:grpSpPr>
        <p:sp>
          <p:nvSpPr>
            <p:cNvPr id="158" name="Freeform 452"/>
            <p:cNvSpPr>
              <a:spLocks noChangeArrowheads="1"/>
            </p:cNvSpPr>
            <p:nvPr/>
          </p:nvSpPr>
          <p:spPr bwMode="auto">
            <a:xfrm>
              <a:off x="0" y="0"/>
              <a:ext cx="100" cy="100"/>
            </a:xfrm>
            <a:custGeom>
              <a:avLst/>
              <a:gdLst>
                <a:gd name="T0" fmla="*/ 50 w 100"/>
                <a:gd name="T1" fmla="*/ 0 h 100"/>
                <a:gd name="T2" fmla="*/ 100 w 100"/>
                <a:gd name="T3" fmla="*/ 50 h 100"/>
                <a:gd name="T4" fmla="*/ 50 w 100"/>
                <a:gd name="T5" fmla="*/ 100 h 100"/>
                <a:gd name="T6" fmla="*/ 0 w 100"/>
                <a:gd name="T7" fmla="*/ 50 h 100"/>
                <a:gd name="T8" fmla="*/ 50 w 100"/>
                <a:gd name="T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100">
                  <a:moveTo>
                    <a:pt x="50" y="0"/>
                  </a:moveTo>
                  <a:lnTo>
                    <a:pt x="100" y="50"/>
                  </a:lnTo>
                  <a:lnTo>
                    <a:pt x="50" y="100"/>
                  </a:lnTo>
                  <a:lnTo>
                    <a:pt x="0" y="50"/>
                  </a:lnTo>
                  <a:lnTo>
                    <a:pt x="5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93ACD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IE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9" name="Freeform 451"/>
            <p:cNvSpPr>
              <a:spLocks noChangeArrowheads="1"/>
            </p:cNvSpPr>
            <p:nvPr/>
          </p:nvSpPr>
          <p:spPr bwMode="auto">
            <a:xfrm>
              <a:off x="25" y="25"/>
              <a:ext cx="50" cy="50"/>
            </a:xfrm>
            <a:custGeom>
              <a:avLst/>
              <a:gdLst>
                <a:gd name="T0" fmla="*/ 25 w 50"/>
                <a:gd name="T1" fmla="*/ 0 h 50"/>
                <a:gd name="T2" fmla="*/ 50 w 50"/>
                <a:gd name="T3" fmla="*/ 25 h 50"/>
                <a:gd name="T4" fmla="*/ 25 w 50"/>
                <a:gd name="T5" fmla="*/ 50 h 50"/>
                <a:gd name="T6" fmla="*/ 0 w 50"/>
                <a:gd name="T7" fmla="*/ 25 h 50"/>
                <a:gd name="T8" fmla="*/ 25 w 50"/>
                <a:gd name="T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50">
                  <a:moveTo>
                    <a:pt x="25" y="0"/>
                  </a:moveTo>
                  <a:lnTo>
                    <a:pt x="50" y="25"/>
                  </a:lnTo>
                  <a:lnTo>
                    <a:pt x="25" y="50"/>
                  </a:lnTo>
                  <a:lnTo>
                    <a:pt x="0" y="25"/>
                  </a:lnTo>
                  <a:lnTo>
                    <a:pt x="25" y="0"/>
                  </a:lnTo>
                </a:path>
              </a:pathLst>
            </a:custGeom>
            <a:solidFill>
              <a:srgbClr val="93ACD1"/>
            </a:solidFill>
            <a:ln w="1">
              <a:solidFill>
                <a:srgbClr val="93ACD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IE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60" name="Rectangle 433" descr="SJWS 1&#10;11/02/14"/>
          <p:cNvSpPr>
            <a:spLocks noChangeArrowheads="1"/>
          </p:cNvSpPr>
          <p:nvPr/>
        </p:nvSpPr>
        <p:spPr bwMode="auto">
          <a:xfrm>
            <a:off x="2507861" y="5695827"/>
            <a:ext cx="414148" cy="120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800" b="1" dirty="0" smtClean="0">
                <a:solidFill>
                  <a:srgbClr val="00B050"/>
                </a:solidFill>
                <a:cs typeface="Arial" pitchFamily="34" charset="0"/>
              </a:rPr>
              <a:t>1/07</a:t>
            </a:r>
            <a:endParaRPr lang="en-US" altLang="en-US" b="1" dirty="0" smtClean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998897" y="934512"/>
            <a:ext cx="7333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2015</a:t>
            </a:r>
            <a:endParaRPr lang="en-GB" dirty="0"/>
          </a:p>
        </p:txBody>
      </p:sp>
      <p:sp>
        <p:nvSpPr>
          <p:cNvPr id="162" name="TextBox 161"/>
          <p:cNvSpPr txBox="1"/>
          <p:nvPr/>
        </p:nvSpPr>
        <p:spPr>
          <a:xfrm>
            <a:off x="6732240" y="941709"/>
            <a:ext cx="734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2016</a:t>
            </a:r>
            <a:endParaRPr lang="en-GB" dirty="0"/>
          </a:p>
        </p:txBody>
      </p:sp>
      <p:sp>
        <p:nvSpPr>
          <p:cNvPr id="167" name="TextBox 166"/>
          <p:cNvSpPr txBox="1"/>
          <p:nvPr/>
        </p:nvSpPr>
        <p:spPr>
          <a:xfrm>
            <a:off x="93076" y="1676988"/>
            <a:ext cx="851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March</a:t>
            </a:r>
            <a:endParaRPr lang="en-GB" dirty="0"/>
          </a:p>
        </p:txBody>
      </p:sp>
      <p:sp>
        <p:nvSpPr>
          <p:cNvPr id="172" name="Rectangle 473" descr="PHASE 1: project plan (PP) and launch documentation (LD) development&#10;30/11/13 - 31/01/14"/>
          <p:cNvSpPr>
            <a:spLocks noChangeArrowheads="1"/>
          </p:cNvSpPr>
          <p:nvPr/>
        </p:nvSpPr>
        <p:spPr bwMode="auto">
          <a:xfrm>
            <a:off x="305173" y="3304656"/>
            <a:ext cx="593041" cy="757262"/>
          </a:xfrm>
          <a:prstGeom prst="rect">
            <a:avLst/>
          </a:prstGeom>
          <a:solidFill>
            <a:srgbClr val="FFC000"/>
          </a:solidFill>
          <a:ln w="1">
            <a:noFill/>
            <a:miter lim="800000"/>
            <a:headEnd/>
            <a:tailEnd/>
          </a:ln>
        </p:spPr>
        <p:txBody>
          <a:bodyPr vert="horz" wrap="square" lIns="1" tIns="1" rIns="1" bIns="1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1000" b="1" dirty="0" smtClean="0">
              <a:solidFill>
                <a:srgbClr val="00B050"/>
              </a:solidFill>
              <a:cs typeface="Arial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000" b="1" dirty="0" smtClean="0">
                <a:solidFill>
                  <a:srgbClr val="00B050"/>
                </a:solidFill>
                <a:cs typeface="Arial" pitchFamily="34" charset="0"/>
              </a:rPr>
              <a:t>ACER Review</a:t>
            </a:r>
            <a:endParaRPr lang="en-US" altLang="en-US" b="1" dirty="0" smtClean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79" name="Group 450"/>
          <p:cNvGrpSpPr>
            <a:grpSpLocks/>
          </p:cNvGrpSpPr>
          <p:nvPr/>
        </p:nvGrpSpPr>
        <p:grpSpPr bwMode="auto">
          <a:xfrm>
            <a:off x="3409122" y="5482763"/>
            <a:ext cx="180000" cy="180000"/>
            <a:chOff x="0" y="0"/>
            <a:chExt cx="100" cy="100"/>
          </a:xfrm>
        </p:grpSpPr>
        <p:sp>
          <p:nvSpPr>
            <p:cNvPr id="180" name="Freeform 452"/>
            <p:cNvSpPr>
              <a:spLocks noChangeArrowheads="1"/>
            </p:cNvSpPr>
            <p:nvPr/>
          </p:nvSpPr>
          <p:spPr bwMode="auto">
            <a:xfrm>
              <a:off x="0" y="0"/>
              <a:ext cx="100" cy="100"/>
            </a:xfrm>
            <a:custGeom>
              <a:avLst/>
              <a:gdLst>
                <a:gd name="T0" fmla="*/ 50 w 100"/>
                <a:gd name="T1" fmla="*/ 0 h 100"/>
                <a:gd name="T2" fmla="*/ 100 w 100"/>
                <a:gd name="T3" fmla="*/ 50 h 100"/>
                <a:gd name="T4" fmla="*/ 50 w 100"/>
                <a:gd name="T5" fmla="*/ 100 h 100"/>
                <a:gd name="T6" fmla="*/ 0 w 100"/>
                <a:gd name="T7" fmla="*/ 50 h 100"/>
                <a:gd name="T8" fmla="*/ 50 w 100"/>
                <a:gd name="T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100">
                  <a:moveTo>
                    <a:pt x="50" y="0"/>
                  </a:moveTo>
                  <a:lnTo>
                    <a:pt x="100" y="50"/>
                  </a:lnTo>
                  <a:lnTo>
                    <a:pt x="50" y="100"/>
                  </a:lnTo>
                  <a:lnTo>
                    <a:pt x="0" y="50"/>
                  </a:lnTo>
                  <a:lnTo>
                    <a:pt x="5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93ACD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IE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1" name="Freeform 451"/>
            <p:cNvSpPr>
              <a:spLocks noChangeArrowheads="1"/>
            </p:cNvSpPr>
            <p:nvPr/>
          </p:nvSpPr>
          <p:spPr bwMode="auto">
            <a:xfrm>
              <a:off x="25" y="25"/>
              <a:ext cx="50" cy="50"/>
            </a:xfrm>
            <a:custGeom>
              <a:avLst/>
              <a:gdLst>
                <a:gd name="T0" fmla="*/ 25 w 50"/>
                <a:gd name="T1" fmla="*/ 0 h 50"/>
                <a:gd name="T2" fmla="*/ 50 w 50"/>
                <a:gd name="T3" fmla="*/ 25 h 50"/>
                <a:gd name="T4" fmla="*/ 25 w 50"/>
                <a:gd name="T5" fmla="*/ 50 h 50"/>
                <a:gd name="T6" fmla="*/ 0 w 50"/>
                <a:gd name="T7" fmla="*/ 25 h 50"/>
                <a:gd name="T8" fmla="*/ 25 w 50"/>
                <a:gd name="T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50">
                  <a:moveTo>
                    <a:pt x="25" y="0"/>
                  </a:moveTo>
                  <a:lnTo>
                    <a:pt x="50" y="25"/>
                  </a:lnTo>
                  <a:lnTo>
                    <a:pt x="25" y="50"/>
                  </a:lnTo>
                  <a:lnTo>
                    <a:pt x="0" y="25"/>
                  </a:lnTo>
                  <a:lnTo>
                    <a:pt x="25" y="0"/>
                  </a:lnTo>
                </a:path>
              </a:pathLst>
            </a:custGeom>
            <a:solidFill>
              <a:srgbClr val="93ACD1"/>
            </a:solidFill>
            <a:ln w="1">
              <a:solidFill>
                <a:srgbClr val="93ACD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IE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82" name="Rectangle 433" descr="SJWS 1&#10;11/02/14"/>
          <p:cNvSpPr>
            <a:spLocks noChangeArrowheads="1"/>
          </p:cNvSpPr>
          <p:nvPr/>
        </p:nvSpPr>
        <p:spPr bwMode="auto">
          <a:xfrm>
            <a:off x="3279189" y="5687859"/>
            <a:ext cx="414148" cy="120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800" b="1" dirty="0" smtClean="0">
                <a:solidFill>
                  <a:srgbClr val="00B050"/>
                </a:solidFill>
                <a:cs typeface="Arial" pitchFamily="34" charset="0"/>
              </a:rPr>
              <a:t>1/09</a:t>
            </a:r>
            <a:endParaRPr lang="en-US" altLang="en-US" b="1" dirty="0" smtClean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6" name="Rectangle 433" descr="SJWS 1&#10;11/02/14"/>
          <p:cNvSpPr>
            <a:spLocks noChangeArrowheads="1"/>
          </p:cNvSpPr>
          <p:nvPr/>
        </p:nvSpPr>
        <p:spPr bwMode="auto">
          <a:xfrm>
            <a:off x="3927874" y="5696643"/>
            <a:ext cx="414148" cy="120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800" b="1" dirty="0" smtClean="0">
                <a:solidFill>
                  <a:srgbClr val="00B050"/>
                </a:solidFill>
                <a:cs typeface="Arial" pitchFamily="34" charset="0"/>
              </a:rPr>
              <a:t>22/09</a:t>
            </a:r>
            <a:endParaRPr lang="en-US" altLang="en-US" b="1" dirty="0" smtClean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87" name="Group 450"/>
          <p:cNvGrpSpPr>
            <a:grpSpLocks/>
          </p:cNvGrpSpPr>
          <p:nvPr/>
        </p:nvGrpSpPr>
        <p:grpSpPr bwMode="auto">
          <a:xfrm>
            <a:off x="4034454" y="5482763"/>
            <a:ext cx="180000" cy="180000"/>
            <a:chOff x="0" y="0"/>
            <a:chExt cx="100" cy="100"/>
          </a:xfrm>
        </p:grpSpPr>
        <p:sp>
          <p:nvSpPr>
            <p:cNvPr id="188" name="Freeform 452"/>
            <p:cNvSpPr>
              <a:spLocks noChangeArrowheads="1"/>
            </p:cNvSpPr>
            <p:nvPr/>
          </p:nvSpPr>
          <p:spPr bwMode="auto">
            <a:xfrm>
              <a:off x="0" y="0"/>
              <a:ext cx="100" cy="100"/>
            </a:xfrm>
            <a:custGeom>
              <a:avLst/>
              <a:gdLst>
                <a:gd name="T0" fmla="*/ 50 w 100"/>
                <a:gd name="T1" fmla="*/ 0 h 100"/>
                <a:gd name="T2" fmla="*/ 100 w 100"/>
                <a:gd name="T3" fmla="*/ 50 h 100"/>
                <a:gd name="T4" fmla="*/ 50 w 100"/>
                <a:gd name="T5" fmla="*/ 100 h 100"/>
                <a:gd name="T6" fmla="*/ 0 w 100"/>
                <a:gd name="T7" fmla="*/ 50 h 100"/>
                <a:gd name="T8" fmla="*/ 50 w 100"/>
                <a:gd name="T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100">
                  <a:moveTo>
                    <a:pt x="50" y="0"/>
                  </a:moveTo>
                  <a:lnTo>
                    <a:pt x="100" y="50"/>
                  </a:lnTo>
                  <a:lnTo>
                    <a:pt x="50" y="100"/>
                  </a:lnTo>
                  <a:lnTo>
                    <a:pt x="0" y="50"/>
                  </a:lnTo>
                  <a:lnTo>
                    <a:pt x="5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93ACD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IE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9" name="Freeform 451"/>
            <p:cNvSpPr>
              <a:spLocks noChangeArrowheads="1"/>
            </p:cNvSpPr>
            <p:nvPr/>
          </p:nvSpPr>
          <p:spPr bwMode="auto">
            <a:xfrm>
              <a:off x="25" y="25"/>
              <a:ext cx="50" cy="50"/>
            </a:xfrm>
            <a:custGeom>
              <a:avLst/>
              <a:gdLst>
                <a:gd name="T0" fmla="*/ 25 w 50"/>
                <a:gd name="T1" fmla="*/ 0 h 50"/>
                <a:gd name="T2" fmla="*/ 50 w 50"/>
                <a:gd name="T3" fmla="*/ 25 h 50"/>
                <a:gd name="T4" fmla="*/ 25 w 50"/>
                <a:gd name="T5" fmla="*/ 50 h 50"/>
                <a:gd name="T6" fmla="*/ 0 w 50"/>
                <a:gd name="T7" fmla="*/ 25 h 50"/>
                <a:gd name="T8" fmla="*/ 25 w 50"/>
                <a:gd name="T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50">
                  <a:moveTo>
                    <a:pt x="25" y="0"/>
                  </a:moveTo>
                  <a:lnTo>
                    <a:pt x="50" y="25"/>
                  </a:lnTo>
                  <a:lnTo>
                    <a:pt x="25" y="50"/>
                  </a:lnTo>
                  <a:lnTo>
                    <a:pt x="0" y="25"/>
                  </a:lnTo>
                  <a:lnTo>
                    <a:pt x="25" y="0"/>
                  </a:lnTo>
                </a:path>
              </a:pathLst>
            </a:custGeom>
            <a:solidFill>
              <a:srgbClr val="93ACD1"/>
            </a:solidFill>
            <a:ln w="1">
              <a:solidFill>
                <a:srgbClr val="93ACD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IE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95" name="Group 450"/>
          <p:cNvGrpSpPr>
            <a:grpSpLocks/>
          </p:cNvGrpSpPr>
          <p:nvPr/>
        </p:nvGrpSpPr>
        <p:grpSpPr bwMode="auto">
          <a:xfrm>
            <a:off x="8487544" y="1549309"/>
            <a:ext cx="180000" cy="180000"/>
            <a:chOff x="0" y="0"/>
            <a:chExt cx="100" cy="100"/>
          </a:xfrm>
        </p:grpSpPr>
        <p:sp>
          <p:nvSpPr>
            <p:cNvPr id="196" name="Freeform 452"/>
            <p:cNvSpPr>
              <a:spLocks noChangeArrowheads="1"/>
            </p:cNvSpPr>
            <p:nvPr/>
          </p:nvSpPr>
          <p:spPr bwMode="auto">
            <a:xfrm>
              <a:off x="0" y="0"/>
              <a:ext cx="100" cy="100"/>
            </a:xfrm>
            <a:custGeom>
              <a:avLst/>
              <a:gdLst>
                <a:gd name="T0" fmla="*/ 50 w 100"/>
                <a:gd name="T1" fmla="*/ 0 h 100"/>
                <a:gd name="T2" fmla="*/ 100 w 100"/>
                <a:gd name="T3" fmla="*/ 50 h 100"/>
                <a:gd name="T4" fmla="*/ 50 w 100"/>
                <a:gd name="T5" fmla="*/ 100 h 100"/>
                <a:gd name="T6" fmla="*/ 0 w 100"/>
                <a:gd name="T7" fmla="*/ 50 h 100"/>
                <a:gd name="T8" fmla="*/ 50 w 100"/>
                <a:gd name="T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100">
                  <a:moveTo>
                    <a:pt x="50" y="0"/>
                  </a:moveTo>
                  <a:lnTo>
                    <a:pt x="100" y="50"/>
                  </a:lnTo>
                  <a:lnTo>
                    <a:pt x="50" y="100"/>
                  </a:lnTo>
                  <a:lnTo>
                    <a:pt x="0" y="50"/>
                  </a:lnTo>
                  <a:lnTo>
                    <a:pt x="5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93ACD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IE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7" name="Freeform 451"/>
            <p:cNvSpPr>
              <a:spLocks noChangeArrowheads="1"/>
            </p:cNvSpPr>
            <p:nvPr/>
          </p:nvSpPr>
          <p:spPr bwMode="auto">
            <a:xfrm>
              <a:off x="25" y="25"/>
              <a:ext cx="50" cy="50"/>
            </a:xfrm>
            <a:custGeom>
              <a:avLst/>
              <a:gdLst>
                <a:gd name="T0" fmla="*/ 25 w 50"/>
                <a:gd name="T1" fmla="*/ 0 h 50"/>
                <a:gd name="T2" fmla="*/ 50 w 50"/>
                <a:gd name="T3" fmla="*/ 25 h 50"/>
                <a:gd name="T4" fmla="*/ 25 w 50"/>
                <a:gd name="T5" fmla="*/ 50 h 50"/>
                <a:gd name="T6" fmla="*/ 0 w 50"/>
                <a:gd name="T7" fmla="*/ 25 h 50"/>
                <a:gd name="T8" fmla="*/ 25 w 50"/>
                <a:gd name="T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50">
                  <a:moveTo>
                    <a:pt x="25" y="0"/>
                  </a:moveTo>
                  <a:lnTo>
                    <a:pt x="50" y="25"/>
                  </a:lnTo>
                  <a:lnTo>
                    <a:pt x="25" y="50"/>
                  </a:lnTo>
                  <a:lnTo>
                    <a:pt x="0" y="25"/>
                  </a:lnTo>
                  <a:lnTo>
                    <a:pt x="25" y="0"/>
                  </a:lnTo>
                </a:path>
              </a:pathLst>
            </a:custGeom>
            <a:solidFill>
              <a:srgbClr val="C00000"/>
            </a:solidFill>
            <a:ln w="1">
              <a:solidFill>
                <a:srgbClr val="93ACD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IE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61" name="Group 450"/>
          <p:cNvGrpSpPr>
            <a:grpSpLocks/>
          </p:cNvGrpSpPr>
          <p:nvPr/>
        </p:nvGrpSpPr>
        <p:grpSpPr bwMode="auto">
          <a:xfrm>
            <a:off x="5251208" y="5482763"/>
            <a:ext cx="180000" cy="180000"/>
            <a:chOff x="0" y="0"/>
            <a:chExt cx="100" cy="100"/>
          </a:xfrm>
        </p:grpSpPr>
        <p:sp>
          <p:nvSpPr>
            <p:cNvPr id="163" name="Freeform 452"/>
            <p:cNvSpPr>
              <a:spLocks noChangeArrowheads="1"/>
            </p:cNvSpPr>
            <p:nvPr/>
          </p:nvSpPr>
          <p:spPr bwMode="auto">
            <a:xfrm>
              <a:off x="0" y="0"/>
              <a:ext cx="100" cy="100"/>
            </a:xfrm>
            <a:custGeom>
              <a:avLst/>
              <a:gdLst>
                <a:gd name="T0" fmla="*/ 50 w 100"/>
                <a:gd name="T1" fmla="*/ 0 h 100"/>
                <a:gd name="T2" fmla="*/ 100 w 100"/>
                <a:gd name="T3" fmla="*/ 50 h 100"/>
                <a:gd name="T4" fmla="*/ 50 w 100"/>
                <a:gd name="T5" fmla="*/ 100 h 100"/>
                <a:gd name="T6" fmla="*/ 0 w 100"/>
                <a:gd name="T7" fmla="*/ 50 h 100"/>
                <a:gd name="T8" fmla="*/ 50 w 100"/>
                <a:gd name="T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100">
                  <a:moveTo>
                    <a:pt x="50" y="0"/>
                  </a:moveTo>
                  <a:lnTo>
                    <a:pt x="100" y="50"/>
                  </a:lnTo>
                  <a:lnTo>
                    <a:pt x="50" y="100"/>
                  </a:lnTo>
                  <a:lnTo>
                    <a:pt x="0" y="50"/>
                  </a:lnTo>
                  <a:lnTo>
                    <a:pt x="5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93ACD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IE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4" name="Freeform 451"/>
            <p:cNvSpPr>
              <a:spLocks noChangeArrowheads="1"/>
            </p:cNvSpPr>
            <p:nvPr/>
          </p:nvSpPr>
          <p:spPr bwMode="auto">
            <a:xfrm>
              <a:off x="25" y="25"/>
              <a:ext cx="50" cy="50"/>
            </a:xfrm>
            <a:custGeom>
              <a:avLst/>
              <a:gdLst>
                <a:gd name="T0" fmla="*/ 25 w 50"/>
                <a:gd name="T1" fmla="*/ 0 h 50"/>
                <a:gd name="T2" fmla="*/ 50 w 50"/>
                <a:gd name="T3" fmla="*/ 25 h 50"/>
                <a:gd name="T4" fmla="*/ 25 w 50"/>
                <a:gd name="T5" fmla="*/ 50 h 50"/>
                <a:gd name="T6" fmla="*/ 0 w 50"/>
                <a:gd name="T7" fmla="*/ 25 h 50"/>
                <a:gd name="T8" fmla="*/ 25 w 50"/>
                <a:gd name="T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50">
                  <a:moveTo>
                    <a:pt x="25" y="0"/>
                  </a:moveTo>
                  <a:lnTo>
                    <a:pt x="50" y="25"/>
                  </a:lnTo>
                  <a:lnTo>
                    <a:pt x="25" y="50"/>
                  </a:lnTo>
                  <a:lnTo>
                    <a:pt x="0" y="25"/>
                  </a:lnTo>
                  <a:lnTo>
                    <a:pt x="25" y="0"/>
                  </a:lnTo>
                </a:path>
              </a:pathLst>
            </a:custGeom>
            <a:solidFill>
              <a:srgbClr val="93ACD1"/>
            </a:solidFill>
            <a:ln w="1">
              <a:solidFill>
                <a:srgbClr val="93ACD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IE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66" name="Rectangle 433" descr="SJWS 1&#10;11/02/14"/>
          <p:cNvSpPr>
            <a:spLocks noChangeArrowheads="1"/>
          </p:cNvSpPr>
          <p:nvPr/>
        </p:nvSpPr>
        <p:spPr bwMode="auto">
          <a:xfrm>
            <a:off x="5122959" y="5681355"/>
            <a:ext cx="414148" cy="120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800" b="1" dirty="0" smtClean="0">
                <a:solidFill>
                  <a:srgbClr val="00B050"/>
                </a:solidFill>
                <a:cs typeface="Arial" pitchFamily="34" charset="0"/>
              </a:rPr>
              <a:t>27/10</a:t>
            </a:r>
            <a:endParaRPr lang="en-US" altLang="en-US" b="1" dirty="0" smtClean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69" name="Group 450"/>
          <p:cNvGrpSpPr>
            <a:grpSpLocks/>
          </p:cNvGrpSpPr>
          <p:nvPr/>
        </p:nvGrpSpPr>
        <p:grpSpPr bwMode="auto">
          <a:xfrm>
            <a:off x="5757810" y="5489427"/>
            <a:ext cx="180000" cy="180000"/>
            <a:chOff x="0" y="0"/>
            <a:chExt cx="100" cy="100"/>
          </a:xfrm>
        </p:grpSpPr>
        <p:sp>
          <p:nvSpPr>
            <p:cNvPr id="170" name="Freeform 452"/>
            <p:cNvSpPr>
              <a:spLocks noChangeArrowheads="1"/>
            </p:cNvSpPr>
            <p:nvPr/>
          </p:nvSpPr>
          <p:spPr bwMode="auto">
            <a:xfrm>
              <a:off x="0" y="0"/>
              <a:ext cx="100" cy="100"/>
            </a:xfrm>
            <a:custGeom>
              <a:avLst/>
              <a:gdLst>
                <a:gd name="T0" fmla="*/ 50 w 100"/>
                <a:gd name="T1" fmla="*/ 0 h 100"/>
                <a:gd name="T2" fmla="*/ 100 w 100"/>
                <a:gd name="T3" fmla="*/ 50 h 100"/>
                <a:gd name="T4" fmla="*/ 50 w 100"/>
                <a:gd name="T5" fmla="*/ 100 h 100"/>
                <a:gd name="T6" fmla="*/ 0 w 100"/>
                <a:gd name="T7" fmla="*/ 50 h 100"/>
                <a:gd name="T8" fmla="*/ 50 w 100"/>
                <a:gd name="T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100">
                  <a:moveTo>
                    <a:pt x="50" y="0"/>
                  </a:moveTo>
                  <a:lnTo>
                    <a:pt x="100" y="50"/>
                  </a:lnTo>
                  <a:lnTo>
                    <a:pt x="50" y="100"/>
                  </a:lnTo>
                  <a:lnTo>
                    <a:pt x="0" y="50"/>
                  </a:lnTo>
                  <a:lnTo>
                    <a:pt x="5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93ACD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IE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1" name="Freeform 451"/>
            <p:cNvSpPr>
              <a:spLocks noChangeArrowheads="1"/>
            </p:cNvSpPr>
            <p:nvPr/>
          </p:nvSpPr>
          <p:spPr bwMode="auto">
            <a:xfrm>
              <a:off x="25" y="25"/>
              <a:ext cx="50" cy="50"/>
            </a:xfrm>
            <a:custGeom>
              <a:avLst/>
              <a:gdLst>
                <a:gd name="T0" fmla="*/ 25 w 50"/>
                <a:gd name="T1" fmla="*/ 0 h 50"/>
                <a:gd name="T2" fmla="*/ 50 w 50"/>
                <a:gd name="T3" fmla="*/ 25 h 50"/>
                <a:gd name="T4" fmla="*/ 25 w 50"/>
                <a:gd name="T5" fmla="*/ 50 h 50"/>
                <a:gd name="T6" fmla="*/ 0 w 50"/>
                <a:gd name="T7" fmla="*/ 25 h 50"/>
                <a:gd name="T8" fmla="*/ 25 w 50"/>
                <a:gd name="T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50">
                  <a:moveTo>
                    <a:pt x="25" y="0"/>
                  </a:moveTo>
                  <a:lnTo>
                    <a:pt x="50" y="25"/>
                  </a:lnTo>
                  <a:lnTo>
                    <a:pt x="25" y="50"/>
                  </a:lnTo>
                  <a:lnTo>
                    <a:pt x="0" y="25"/>
                  </a:lnTo>
                  <a:lnTo>
                    <a:pt x="25" y="0"/>
                  </a:lnTo>
                </a:path>
              </a:pathLst>
            </a:custGeom>
            <a:solidFill>
              <a:srgbClr val="93ACD1"/>
            </a:solidFill>
            <a:ln w="1">
              <a:solidFill>
                <a:srgbClr val="93ACD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IE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92" name="Rectangle 433" descr="SJWS 1&#10;11/02/14"/>
          <p:cNvSpPr>
            <a:spLocks noChangeArrowheads="1"/>
          </p:cNvSpPr>
          <p:nvPr/>
        </p:nvSpPr>
        <p:spPr bwMode="auto">
          <a:xfrm>
            <a:off x="5649985" y="5683878"/>
            <a:ext cx="414148" cy="120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800" b="1" dirty="0" smtClean="0">
                <a:solidFill>
                  <a:srgbClr val="00B050"/>
                </a:solidFill>
                <a:cs typeface="Arial" pitchFamily="34" charset="0"/>
              </a:rPr>
              <a:t>17/11</a:t>
            </a:r>
            <a:endParaRPr lang="en-US" altLang="en-US" b="1" dirty="0" smtClean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93" name="Group 450"/>
          <p:cNvGrpSpPr>
            <a:grpSpLocks/>
          </p:cNvGrpSpPr>
          <p:nvPr/>
        </p:nvGrpSpPr>
        <p:grpSpPr bwMode="auto">
          <a:xfrm>
            <a:off x="6244310" y="5489837"/>
            <a:ext cx="180000" cy="180000"/>
            <a:chOff x="0" y="0"/>
            <a:chExt cx="100" cy="100"/>
          </a:xfrm>
        </p:grpSpPr>
        <p:sp>
          <p:nvSpPr>
            <p:cNvPr id="199" name="Freeform 452"/>
            <p:cNvSpPr>
              <a:spLocks noChangeArrowheads="1"/>
            </p:cNvSpPr>
            <p:nvPr/>
          </p:nvSpPr>
          <p:spPr bwMode="auto">
            <a:xfrm>
              <a:off x="0" y="0"/>
              <a:ext cx="100" cy="100"/>
            </a:xfrm>
            <a:custGeom>
              <a:avLst/>
              <a:gdLst>
                <a:gd name="T0" fmla="*/ 50 w 100"/>
                <a:gd name="T1" fmla="*/ 0 h 100"/>
                <a:gd name="T2" fmla="*/ 100 w 100"/>
                <a:gd name="T3" fmla="*/ 50 h 100"/>
                <a:gd name="T4" fmla="*/ 50 w 100"/>
                <a:gd name="T5" fmla="*/ 100 h 100"/>
                <a:gd name="T6" fmla="*/ 0 w 100"/>
                <a:gd name="T7" fmla="*/ 50 h 100"/>
                <a:gd name="T8" fmla="*/ 50 w 100"/>
                <a:gd name="T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100">
                  <a:moveTo>
                    <a:pt x="50" y="0"/>
                  </a:moveTo>
                  <a:lnTo>
                    <a:pt x="100" y="50"/>
                  </a:lnTo>
                  <a:lnTo>
                    <a:pt x="50" y="100"/>
                  </a:lnTo>
                  <a:lnTo>
                    <a:pt x="0" y="50"/>
                  </a:lnTo>
                  <a:lnTo>
                    <a:pt x="5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93ACD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IE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2" name="Freeform 451"/>
            <p:cNvSpPr>
              <a:spLocks noChangeArrowheads="1"/>
            </p:cNvSpPr>
            <p:nvPr/>
          </p:nvSpPr>
          <p:spPr bwMode="auto">
            <a:xfrm>
              <a:off x="25" y="25"/>
              <a:ext cx="50" cy="50"/>
            </a:xfrm>
            <a:custGeom>
              <a:avLst/>
              <a:gdLst>
                <a:gd name="T0" fmla="*/ 25 w 50"/>
                <a:gd name="T1" fmla="*/ 0 h 50"/>
                <a:gd name="T2" fmla="*/ 50 w 50"/>
                <a:gd name="T3" fmla="*/ 25 h 50"/>
                <a:gd name="T4" fmla="*/ 25 w 50"/>
                <a:gd name="T5" fmla="*/ 50 h 50"/>
                <a:gd name="T6" fmla="*/ 0 w 50"/>
                <a:gd name="T7" fmla="*/ 25 h 50"/>
                <a:gd name="T8" fmla="*/ 25 w 50"/>
                <a:gd name="T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50">
                  <a:moveTo>
                    <a:pt x="25" y="0"/>
                  </a:moveTo>
                  <a:lnTo>
                    <a:pt x="50" y="25"/>
                  </a:lnTo>
                  <a:lnTo>
                    <a:pt x="25" y="50"/>
                  </a:lnTo>
                  <a:lnTo>
                    <a:pt x="0" y="25"/>
                  </a:lnTo>
                  <a:lnTo>
                    <a:pt x="25" y="0"/>
                  </a:lnTo>
                </a:path>
              </a:pathLst>
            </a:custGeom>
            <a:solidFill>
              <a:srgbClr val="93ACD1"/>
            </a:solidFill>
            <a:ln w="1">
              <a:solidFill>
                <a:srgbClr val="93ACD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IE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09" name="Rectangle 433" descr="SJWS 1&#10;11/02/14"/>
          <p:cNvSpPr>
            <a:spLocks noChangeArrowheads="1"/>
          </p:cNvSpPr>
          <p:nvPr/>
        </p:nvSpPr>
        <p:spPr bwMode="auto">
          <a:xfrm>
            <a:off x="6127236" y="5688860"/>
            <a:ext cx="414148" cy="120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800" b="1" dirty="0" smtClean="0">
                <a:solidFill>
                  <a:srgbClr val="00B050"/>
                </a:solidFill>
                <a:cs typeface="Arial" pitchFamily="34" charset="0"/>
              </a:rPr>
              <a:t>8/12</a:t>
            </a:r>
            <a:endParaRPr lang="en-US" altLang="en-US" b="1" dirty="0" smtClean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42" name="Straight Arrow Connector 241"/>
          <p:cNvCxnSpPr/>
          <p:nvPr/>
        </p:nvCxnSpPr>
        <p:spPr>
          <a:xfrm flipH="1" flipV="1">
            <a:off x="3204909" y="4689140"/>
            <a:ext cx="488428" cy="253970"/>
          </a:xfrm>
          <a:prstGeom prst="straightConnector1">
            <a:avLst/>
          </a:prstGeom>
          <a:ln w="31750">
            <a:solidFill>
              <a:schemeClr val="accent4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5" name="Straight Arrow Connector 244"/>
          <p:cNvCxnSpPr/>
          <p:nvPr/>
        </p:nvCxnSpPr>
        <p:spPr>
          <a:xfrm flipV="1">
            <a:off x="4446953" y="2636912"/>
            <a:ext cx="379034" cy="550231"/>
          </a:xfrm>
          <a:prstGeom prst="straightConnector1">
            <a:avLst/>
          </a:prstGeom>
          <a:ln w="31750">
            <a:solidFill>
              <a:schemeClr val="accent4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6732240" y="1022143"/>
            <a:ext cx="0" cy="503525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" name="Rectangle 466" descr="Publish initial draft NC for consultation&#10;30/05/14"/>
          <p:cNvSpPr>
            <a:spLocks noChangeArrowheads="1"/>
          </p:cNvSpPr>
          <p:nvPr/>
        </p:nvSpPr>
        <p:spPr bwMode="auto">
          <a:xfrm>
            <a:off x="8051550" y="1802831"/>
            <a:ext cx="1051988" cy="434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000" b="1" dirty="0" smtClean="0">
                <a:solidFill>
                  <a:srgbClr val="00B050"/>
                </a:solidFill>
                <a:cs typeface="Arial" pitchFamily="34" charset="0"/>
              </a:rPr>
              <a:t>1</a:t>
            </a:r>
            <a:r>
              <a:rPr lang="en-US" altLang="en-US" sz="1000" b="1" baseline="30000" dirty="0" smtClean="0">
                <a:solidFill>
                  <a:srgbClr val="00B050"/>
                </a:solidFill>
                <a:cs typeface="Arial" pitchFamily="34" charset="0"/>
              </a:rPr>
              <a:t>st</a:t>
            </a:r>
            <a:r>
              <a:rPr lang="en-US" altLang="en-US" sz="1000" b="1" dirty="0" smtClean="0">
                <a:solidFill>
                  <a:srgbClr val="00B050"/>
                </a:solidFill>
                <a:cs typeface="Arial" pitchFamily="34" charset="0"/>
              </a:rPr>
              <a:t> </a:t>
            </a:r>
            <a:r>
              <a:rPr lang="en-US" altLang="en-US" sz="1000" b="1" dirty="0">
                <a:solidFill>
                  <a:srgbClr val="00B050"/>
                </a:solidFill>
              </a:rPr>
              <a:t>C</a:t>
            </a:r>
            <a:r>
              <a:rPr lang="en-US" altLang="en-US" sz="1000" b="1" dirty="0" smtClean="0">
                <a:solidFill>
                  <a:srgbClr val="00B050"/>
                </a:solidFill>
                <a:cs typeface="Arial" pitchFamily="34" charset="0"/>
              </a:rPr>
              <a:t>omitology meeting</a:t>
            </a:r>
          </a:p>
        </p:txBody>
      </p:sp>
      <p:sp>
        <p:nvSpPr>
          <p:cNvPr id="97" name="Rectangle 466" descr="Publish initial draft NC for consultation&#10;30/05/14"/>
          <p:cNvSpPr>
            <a:spLocks noChangeArrowheads="1"/>
          </p:cNvSpPr>
          <p:nvPr/>
        </p:nvSpPr>
        <p:spPr bwMode="auto">
          <a:xfrm>
            <a:off x="4870987" y="1840699"/>
            <a:ext cx="1004453" cy="396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000" b="1" dirty="0" smtClean="0">
                <a:solidFill>
                  <a:srgbClr val="00B050"/>
                </a:solidFill>
                <a:cs typeface="Arial" pitchFamily="34" charset="0"/>
              </a:rPr>
              <a:t>Informal MSs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000" b="1" dirty="0" smtClean="0">
                <a:solidFill>
                  <a:srgbClr val="00B050"/>
                </a:solidFill>
                <a:cs typeface="Arial" pitchFamily="34" charset="0"/>
              </a:rPr>
              <a:t>Meeting 20 Oct</a:t>
            </a:r>
          </a:p>
        </p:txBody>
      </p:sp>
      <p:grpSp>
        <p:nvGrpSpPr>
          <p:cNvPr id="253" name="Group 450"/>
          <p:cNvGrpSpPr>
            <a:grpSpLocks/>
          </p:cNvGrpSpPr>
          <p:nvPr/>
        </p:nvGrpSpPr>
        <p:grpSpPr bwMode="auto">
          <a:xfrm>
            <a:off x="4889098" y="2371439"/>
            <a:ext cx="180000" cy="180000"/>
            <a:chOff x="0" y="0"/>
            <a:chExt cx="100" cy="100"/>
          </a:xfrm>
        </p:grpSpPr>
        <p:sp>
          <p:nvSpPr>
            <p:cNvPr id="254" name="Freeform 452"/>
            <p:cNvSpPr>
              <a:spLocks noChangeArrowheads="1"/>
            </p:cNvSpPr>
            <p:nvPr/>
          </p:nvSpPr>
          <p:spPr bwMode="auto">
            <a:xfrm>
              <a:off x="0" y="0"/>
              <a:ext cx="100" cy="100"/>
            </a:xfrm>
            <a:custGeom>
              <a:avLst/>
              <a:gdLst>
                <a:gd name="T0" fmla="*/ 50 w 100"/>
                <a:gd name="T1" fmla="*/ 0 h 100"/>
                <a:gd name="T2" fmla="*/ 100 w 100"/>
                <a:gd name="T3" fmla="*/ 50 h 100"/>
                <a:gd name="T4" fmla="*/ 50 w 100"/>
                <a:gd name="T5" fmla="*/ 100 h 100"/>
                <a:gd name="T6" fmla="*/ 0 w 100"/>
                <a:gd name="T7" fmla="*/ 50 h 100"/>
                <a:gd name="T8" fmla="*/ 50 w 100"/>
                <a:gd name="T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100">
                  <a:moveTo>
                    <a:pt x="50" y="0"/>
                  </a:moveTo>
                  <a:lnTo>
                    <a:pt x="100" y="50"/>
                  </a:lnTo>
                  <a:lnTo>
                    <a:pt x="50" y="100"/>
                  </a:lnTo>
                  <a:lnTo>
                    <a:pt x="0" y="50"/>
                  </a:lnTo>
                  <a:lnTo>
                    <a:pt x="5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93ACD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IE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5" name="Freeform 451"/>
            <p:cNvSpPr>
              <a:spLocks noChangeArrowheads="1"/>
            </p:cNvSpPr>
            <p:nvPr/>
          </p:nvSpPr>
          <p:spPr bwMode="auto">
            <a:xfrm>
              <a:off x="25" y="25"/>
              <a:ext cx="50" cy="52"/>
            </a:xfrm>
            <a:custGeom>
              <a:avLst/>
              <a:gdLst>
                <a:gd name="T0" fmla="*/ 25 w 50"/>
                <a:gd name="T1" fmla="*/ 0 h 50"/>
                <a:gd name="T2" fmla="*/ 50 w 50"/>
                <a:gd name="T3" fmla="*/ 25 h 50"/>
                <a:gd name="T4" fmla="*/ 25 w 50"/>
                <a:gd name="T5" fmla="*/ 50 h 50"/>
                <a:gd name="T6" fmla="*/ 0 w 50"/>
                <a:gd name="T7" fmla="*/ 25 h 50"/>
                <a:gd name="T8" fmla="*/ 25 w 50"/>
                <a:gd name="T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50">
                  <a:moveTo>
                    <a:pt x="25" y="0"/>
                  </a:moveTo>
                  <a:lnTo>
                    <a:pt x="50" y="25"/>
                  </a:lnTo>
                  <a:lnTo>
                    <a:pt x="25" y="50"/>
                  </a:lnTo>
                  <a:lnTo>
                    <a:pt x="0" y="25"/>
                  </a:lnTo>
                  <a:lnTo>
                    <a:pt x="25" y="0"/>
                  </a:lnTo>
                </a:path>
              </a:pathLst>
            </a:custGeom>
            <a:solidFill>
              <a:schemeClr val="accent4">
                <a:lumMod val="75000"/>
              </a:schemeClr>
            </a:solidFill>
            <a:ln w="1">
              <a:solidFill>
                <a:srgbClr val="93ACD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IE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47" name="Group 450"/>
          <p:cNvGrpSpPr>
            <a:grpSpLocks/>
          </p:cNvGrpSpPr>
          <p:nvPr/>
        </p:nvGrpSpPr>
        <p:grpSpPr bwMode="auto">
          <a:xfrm>
            <a:off x="6340674" y="1543906"/>
            <a:ext cx="180000" cy="180000"/>
            <a:chOff x="0" y="0"/>
            <a:chExt cx="100" cy="100"/>
          </a:xfrm>
        </p:grpSpPr>
        <p:sp>
          <p:nvSpPr>
            <p:cNvPr id="248" name="Freeform 452"/>
            <p:cNvSpPr>
              <a:spLocks noChangeArrowheads="1"/>
            </p:cNvSpPr>
            <p:nvPr/>
          </p:nvSpPr>
          <p:spPr bwMode="auto">
            <a:xfrm>
              <a:off x="0" y="0"/>
              <a:ext cx="100" cy="100"/>
            </a:xfrm>
            <a:custGeom>
              <a:avLst/>
              <a:gdLst>
                <a:gd name="T0" fmla="*/ 50 w 100"/>
                <a:gd name="T1" fmla="*/ 0 h 100"/>
                <a:gd name="T2" fmla="*/ 100 w 100"/>
                <a:gd name="T3" fmla="*/ 50 h 100"/>
                <a:gd name="T4" fmla="*/ 50 w 100"/>
                <a:gd name="T5" fmla="*/ 100 h 100"/>
                <a:gd name="T6" fmla="*/ 0 w 100"/>
                <a:gd name="T7" fmla="*/ 50 h 100"/>
                <a:gd name="T8" fmla="*/ 50 w 100"/>
                <a:gd name="T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100">
                  <a:moveTo>
                    <a:pt x="50" y="0"/>
                  </a:moveTo>
                  <a:lnTo>
                    <a:pt x="100" y="50"/>
                  </a:lnTo>
                  <a:lnTo>
                    <a:pt x="50" y="100"/>
                  </a:lnTo>
                  <a:lnTo>
                    <a:pt x="0" y="50"/>
                  </a:lnTo>
                  <a:lnTo>
                    <a:pt x="5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93ACD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IE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0" name="Freeform 451"/>
            <p:cNvSpPr>
              <a:spLocks noChangeArrowheads="1"/>
            </p:cNvSpPr>
            <p:nvPr/>
          </p:nvSpPr>
          <p:spPr bwMode="auto">
            <a:xfrm>
              <a:off x="25" y="25"/>
              <a:ext cx="50" cy="50"/>
            </a:xfrm>
            <a:custGeom>
              <a:avLst/>
              <a:gdLst>
                <a:gd name="T0" fmla="*/ 25 w 50"/>
                <a:gd name="T1" fmla="*/ 0 h 50"/>
                <a:gd name="T2" fmla="*/ 50 w 50"/>
                <a:gd name="T3" fmla="*/ 25 h 50"/>
                <a:gd name="T4" fmla="*/ 25 w 50"/>
                <a:gd name="T5" fmla="*/ 50 h 50"/>
                <a:gd name="T6" fmla="*/ 0 w 50"/>
                <a:gd name="T7" fmla="*/ 25 h 50"/>
                <a:gd name="T8" fmla="*/ 25 w 50"/>
                <a:gd name="T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50">
                  <a:moveTo>
                    <a:pt x="25" y="0"/>
                  </a:moveTo>
                  <a:lnTo>
                    <a:pt x="50" y="25"/>
                  </a:lnTo>
                  <a:lnTo>
                    <a:pt x="25" y="50"/>
                  </a:lnTo>
                  <a:lnTo>
                    <a:pt x="0" y="25"/>
                  </a:lnTo>
                  <a:lnTo>
                    <a:pt x="25" y="0"/>
                  </a:lnTo>
                </a:path>
              </a:pathLst>
            </a:custGeom>
            <a:solidFill>
              <a:srgbClr val="C00000"/>
            </a:solidFill>
            <a:ln w="1">
              <a:solidFill>
                <a:srgbClr val="93ACD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IE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62" name="Rectangle 466" descr="Publish initial draft NC for consultation&#10;30/05/14"/>
          <p:cNvSpPr>
            <a:spLocks noChangeArrowheads="1"/>
          </p:cNvSpPr>
          <p:nvPr/>
        </p:nvSpPr>
        <p:spPr bwMode="auto">
          <a:xfrm>
            <a:off x="5962622" y="1816824"/>
            <a:ext cx="936104" cy="540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000" b="1" dirty="0" smtClean="0">
                <a:solidFill>
                  <a:srgbClr val="00B050"/>
                </a:solidFill>
                <a:cs typeface="Arial" pitchFamily="34" charset="0"/>
              </a:rPr>
              <a:t>Open MSs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000" b="1" dirty="0" smtClean="0">
                <a:solidFill>
                  <a:srgbClr val="00B050"/>
                </a:solidFill>
                <a:cs typeface="Arial" pitchFamily="34" charset="0"/>
              </a:rPr>
              <a:t>Meeting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000" b="1" dirty="0" smtClean="0">
                <a:solidFill>
                  <a:srgbClr val="00B050"/>
                </a:solidFill>
                <a:cs typeface="Arial" pitchFamily="34" charset="0"/>
              </a:rPr>
              <a:t>15 Dec</a:t>
            </a:r>
          </a:p>
        </p:txBody>
      </p:sp>
      <p:sp>
        <p:nvSpPr>
          <p:cNvPr id="264" name="TextBox 263"/>
          <p:cNvSpPr txBox="1"/>
          <p:nvPr/>
        </p:nvSpPr>
        <p:spPr>
          <a:xfrm>
            <a:off x="8204470" y="1175139"/>
            <a:ext cx="733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1">
                    <a:lumMod val="50000"/>
                  </a:schemeClr>
                </a:solidFill>
              </a:rPr>
              <a:t>April</a:t>
            </a:r>
            <a:endParaRPr lang="en-GB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90" name="Rectangle 466" descr="Publish initial draft NC for consultation&#10;30/05/14"/>
          <p:cNvSpPr>
            <a:spLocks noChangeArrowheads="1"/>
          </p:cNvSpPr>
          <p:nvPr/>
        </p:nvSpPr>
        <p:spPr bwMode="auto">
          <a:xfrm>
            <a:off x="4693501" y="2564821"/>
            <a:ext cx="580306" cy="33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700" b="1" dirty="0" smtClean="0">
                <a:solidFill>
                  <a:srgbClr val="00B050"/>
                </a:solidFill>
              </a:rPr>
              <a:t>ACER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700" b="1" dirty="0" err="1" smtClean="0">
                <a:solidFill>
                  <a:srgbClr val="00B050"/>
                </a:solidFill>
              </a:rPr>
              <a:t>BoR</a:t>
            </a:r>
            <a:endParaRPr lang="en-US" altLang="en-US" sz="700" b="1" dirty="0" smtClean="0">
              <a:solidFill>
                <a:srgbClr val="00B05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700" b="1" dirty="0" smtClean="0">
                <a:solidFill>
                  <a:srgbClr val="00B050"/>
                </a:solidFill>
              </a:rPr>
              <a:t>13/10</a:t>
            </a:r>
            <a:endParaRPr lang="en-US" altLang="en-US" sz="1200" dirty="0" smtClean="0">
              <a:solidFill>
                <a:srgbClr val="00B050"/>
              </a:solidFill>
              <a:cs typeface="Arial" pitchFamily="34" charset="0"/>
            </a:endParaRPr>
          </a:p>
        </p:txBody>
      </p:sp>
      <p:sp>
        <p:nvSpPr>
          <p:cNvPr id="203" name="Rectangle 472" descr="PHASE 2: NC development&#10;01/02/14 - 31/07/14"/>
          <p:cNvSpPr>
            <a:spLocks noChangeArrowheads="1"/>
          </p:cNvSpPr>
          <p:nvPr/>
        </p:nvSpPr>
        <p:spPr bwMode="auto">
          <a:xfrm>
            <a:off x="3131214" y="3304656"/>
            <a:ext cx="1892884" cy="757262"/>
          </a:xfrm>
          <a:prstGeom prst="rect">
            <a:avLst/>
          </a:prstGeom>
          <a:gradFill flip="none" rotWithShape="1">
            <a:gsLst>
              <a:gs pos="0">
                <a:srgbClr val="FFFF00"/>
              </a:gs>
              <a:gs pos="100000">
                <a:schemeClr val="accent5">
                  <a:lumMod val="75000"/>
                </a:schemeClr>
              </a:gs>
            </a:gsLst>
            <a:lin ang="0" scaled="1"/>
            <a:tileRect/>
          </a:gradFill>
          <a:ln w="1">
            <a:noFill/>
            <a:miter lim="800000"/>
            <a:headEnd/>
            <a:tailEnd/>
          </a:ln>
        </p:spPr>
        <p:txBody>
          <a:bodyPr vert="horz" wrap="square" lIns="1" tIns="1" rIns="1" bIns="1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en-US" sz="1000" b="1" dirty="0" smtClean="0">
                <a:solidFill>
                  <a:schemeClr val="accent1">
                    <a:lumMod val="75000"/>
                  </a:schemeClr>
                </a:solidFill>
              </a:rPr>
              <a:t>ACER develop recommendation</a:t>
            </a:r>
            <a:endParaRPr lang="en-US" altLang="en-US" sz="1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44" name="TextBox 243"/>
          <p:cNvSpPr txBox="1"/>
          <p:nvPr/>
        </p:nvSpPr>
        <p:spPr>
          <a:xfrm>
            <a:off x="2945292" y="3002234"/>
            <a:ext cx="16911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 smtClean="0">
                <a:solidFill>
                  <a:srgbClr val="FF0000"/>
                </a:solidFill>
              </a:rPr>
              <a:t>ACER do not provide recommendation</a:t>
            </a:r>
            <a:endParaRPr lang="en-GB" sz="1000" b="1" dirty="0">
              <a:solidFill>
                <a:srgbClr val="FF0000"/>
              </a:solidFill>
            </a:endParaRPr>
          </a:p>
        </p:txBody>
      </p:sp>
      <p:sp>
        <p:nvSpPr>
          <p:cNvPr id="243" name="TextBox 242"/>
          <p:cNvSpPr txBox="1"/>
          <p:nvPr/>
        </p:nvSpPr>
        <p:spPr>
          <a:xfrm>
            <a:off x="3204909" y="4928765"/>
            <a:ext cx="156324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b="1" dirty="0" smtClean="0">
                <a:solidFill>
                  <a:srgbClr val="FF0000"/>
                </a:solidFill>
              </a:rPr>
              <a:t>ENTSOG resubmit the </a:t>
            </a:r>
          </a:p>
          <a:p>
            <a:pPr algn="ctr"/>
            <a:r>
              <a:rPr lang="en-GB" sz="1000" b="1" dirty="0">
                <a:solidFill>
                  <a:srgbClr val="FF0000"/>
                </a:solidFill>
              </a:rPr>
              <a:t>TAR </a:t>
            </a:r>
            <a:r>
              <a:rPr lang="en-GB" sz="1000" b="1" dirty="0" smtClean="0">
                <a:solidFill>
                  <a:srgbClr val="FF0000"/>
                </a:solidFill>
              </a:rPr>
              <a:t>NC to ACER</a:t>
            </a:r>
          </a:p>
          <a:p>
            <a:pPr algn="ctr"/>
            <a:r>
              <a:rPr lang="en-GB" sz="1000" b="1" dirty="0" smtClean="0">
                <a:solidFill>
                  <a:srgbClr val="FF0000"/>
                </a:solidFill>
              </a:rPr>
              <a:t>31</a:t>
            </a:r>
            <a:r>
              <a:rPr lang="en-GB" sz="1000" b="1" baseline="30000" dirty="0" smtClean="0">
                <a:solidFill>
                  <a:srgbClr val="FF0000"/>
                </a:solidFill>
              </a:rPr>
              <a:t>st</a:t>
            </a:r>
            <a:r>
              <a:rPr lang="en-GB" sz="1000" b="1" dirty="0" smtClean="0">
                <a:solidFill>
                  <a:srgbClr val="FF0000"/>
                </a:solidFill>
              </a:rPr>
              <a:t> July</a:t>
            </a:r>
            <a:endParaRPr lang="en-GB" sz="1000" b="1" dirty="0">
              <a:solidFill>
                <a:srgbClr val="FF0000"/>
              </a:solidFill>
            </a:endParaRPr>
          </a:p>
        </p:txBody>
      </p:sp>
      <p:sp>
        <p:nvSpPr>
          <p:cNvPr id="210" name="TextBox 209"/>
          <p:cNvSpPr txBox="1"/>
          <p:nvPr/>
        </p:nvSpPr>
        <p:spPr>
          <a:xfrm>
            <a:off x="2850912" y="1126375"/>
            <a:ext cx="13826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 smtClean="0">
                <a:solidFill>
                  <a:srgbClr val="FF0000"/>
                </a:solidFill>
              </a:rPr>
              <a:t>EC discuss change requirements</a:t>
            </a:r>
            <a:endParaRPr lang="en-GB" sz="1000" b="1" dirty="0">
              <a:solidFill>
                <a:srgbClr val="FF0000"/>
              </a:solidFill>
            </a:endParaRPr>
          </a:p>
        </p:txBody>
      </p:sp>
      <p:sp>
        <p:nvSpPr>
          <p:cNvPr id="26" name="Oval 25"/>
          <p:cNvSpPr/>
          <p:nvPr/>
        </p:nvSpPr>
        <p:spPr>
          <a:xfrm>
            <a:off x="4456066" y="1008502"/>
            <a:ext cx="1680283" cy="1213929"/>
          </a:xfrm>
          <a:prstGeom prst="ellipse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1" name="Straight Arrow Connector 210"/>
          <p:cNvCxnSpPr/>
          <p:nvPr/>
        </p:nvCxnSpPr>
        <p:spPr>
          <a:xfrm>
            <a:off x="3971462" y="1360120"/>
            <a:ext cx="524157" cy="69250"/>
          </a:xfrm>
          <a:prstGeom prst="straightConnector1">
            <a:avLst/>
          </a:prstGeom>
          <a:ln w="31750">
            <a:solidFill>
              <a:schemeClr val="accent4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3" name="TextBox 212"/>
          <p:cNvSpPr txBox="1"/>
          <p:nvPr/>
        </p:nvSpPr>
        <p:spPr>
          <a:xfrm>
            <a:off x="5642995" y="2847238"/>
            <a:ext cx="13826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 smtClean="0">
                <a:solidFill>
                  <a:srgbClr val="FF0000"/>
                </a:solidFill>
              </a:rPr>
              <a:t>EC outline proposed changes</a:t>
            </a:r>
            <a:endParaRPr lang="en-GB" sz="1000" b="1" dirty="0">
              <a:solidFill>
                <a:srgbClr val="FF0000"/>
              </a:solidFill>
            </a:endParaRPr>
          </a:p>
        </p:txBody>
      </p:sp>
      <p:cxnSp>
        <p:nvCxnSpPr>
          <p:cNvPr id="214" name="Straight Arrow Connector 213"/>
          <p:cNvCxnSpPr>
            <a:stCxn id="213" idx="0"/>
          </p:cNvCxnSpPr>
          <p:nvPr/>
        </p:nvCxnSpPr>
        <p:spPr>
          <a:xfrm flipV="1">
            <a:off x="6334310" y="2274334"/>
            <a:ext cx="31258" cy="572904"/>
          </a:xfrm>
          <a:prstGeom prst="straightConnector1">
            <a:avLst/>
          </a:prstGeom>
          <a:ln w="31750">
            <a:solidFill>
              <a:schemeClr val="accent4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3913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Rectangle 472" descr="PHASE 2: NC development&#10;01/02/14 - 31/07/14"/>
          <p:cNvSpPr>
            <a:spLocks noChangeArrowheads="1"/>
          </p:cNvSpPr>
          <p:nvPr/>
        </p:nvSpPr>
        <p:spPr bwMode="auto">
          <a:xfrm>
            <a:off x="2839921" y="3675800"/>
            <a:ext cx="1615966" cy="94655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">
            <a:noFill/>
            <a:miter lim="800000"/>
            <a:headEnd/>
            <a:tailEnd/>
          </a:ln>
        </p:spPr>
        <p:txBody>
          <a:bodyPr vert="horz" wrap="square" lIns="1" tIns="1" rIns="1" bIns="1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 dirty="0" err="1" smtClean="0">
                <a:solidFill>
                  <a:schemeClr val="bg1"/>
                </a:solidFill>
              </a:rPr>
              <a:t>Comitology</a:t>
            </a:r>
            <a:endParaRPr lang="en-US" altLang="en-US" sz="1400" b="1" dirty="0" smtClean="0">
              <a:solidFill>
                <a:schemeClr val="bg1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 dirty="0" smtClean="0">
                <a:solidFill>
                  <a:schemeClr val="bg1"/>
                </a:solidFill>
              </a:rPr>
              <a:t>Phase</a:t>
            </a:r>
            <a:endParaRPr lang="en-US" altLang="en-US" sz="1100" b="1" dirty="0" smtClean="0">
              <a:solidFill>
                <a:schemeClr val="bg1"/>
              </a:solidFill>
            </a:endParaRPr>
          </a:p>
        </p:txBody>
      </p:sp>
      <p:sp>
        <p:nvSpPr>
          <p:cNvPr id="5" name="Espace réservé du numéro de diapositive 5"/>
          <p:cNvSpPr txBox="1">
            <a:spLocks/>
          </p:cNvSpPr>
          <p:nvPr/>
        </p:nvSpPr>
        <p:spPr>
          <a:xfrm>
            <a:off x="8351805" y="6282636"/>
            <a:ext cx="586408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marL="0" algn="r" defTabSz="914400" rtl="0" eaLnBrk="1" latinLnBrk="0" hangingPunct="1">
              <a:defRPr sz="1000" kern="1200" baseline="0" smtClean="0">
                <a:solidFill>
                  <a:srgbClr val="666666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6</a:t>
            </a:fld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89399" y="482700"/>
            <a:ext cx="8121345" cy="724330"/>
          </a:xfrm>
        </p:spPr>
        <p:txBody>
          <a:bodyPr/>
          <a:lstStyle/>
          <a:p>
            <a:pPr algn="l"/>
            <a:r>
              <a:rPr lang="en-GB" dirty="0" smtClean="0"/>
              <a:t>TAR NC anticipated timeline for 2016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25" name="Right Arrow 224"/>
          <p:cNvSpPr/>
          <p:nvPr/>
        </p:nvSpPr>
        <p:spPr>
          <a:xfrm>
            <a:off x="63249" y="2189374"/>
            <a:ext cx="8707916" cy="4475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8075" y="2050876"/>
            <a:ext cx="6759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EC/MS</a:t>
            </a:r>
            <a:endParaRPr lang="en-US" sz="1200" b="1" dirty="0"/>
          </a:p>
        </p:txBody>
      </p:sp>
      <p:sp>
        <p:nvSpPr>
          <p:cNvPr id="2" name="Rectangle 1"/>
          <p:cNvSpPr/>
          <p:nvPr/>
        </p:nvSpPr>
        <p:spPr>
          <a:xfrm>
            <a:off x="1065003" y="3675800"/>
            <a:ext cx="1777636" cy="946557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en-US" b="1" dirty="0">
              <a:solidFill>
                <a:srgbClr val="00B050"/>
              </a:solidFill>
              <a:cs typeface="Arial" pitchFamily="34" charset="0"/>
            </a:endParaRPr>
          </a:p>
          <a:p>
            <a:pPr algn="ctr"/>
            <a:r>
              <a:rPr lang="en-US" altLang="en-US" sz="1400" b="1" i="1" dirty="0"/>
              <a:t>Pre-Comitology</a:t>
            </a:r>
          </a:p>
          <a:p>
            <a:pPr algn="ctr"/>
            <a:r>
              <a:rPr lang="en-US" altLang="en-US" sz="1400" b="1" i="1" dirty="0"/>
              <a:t>Phase</a:t>
            </a:r>
          </a:p>
          <a:p>
            <a:pPr algn="ctr"/>
            <a:endParaRPr lang="en-GB" dirty="0"/>
          </a:p>
        </p:txBody>
      </p:sp>
      <p:sp>
        <p:nvSpPr>
          <p:cNvPr id="198" name="Rectangle 466" descr="Publish initial draft NC for consultation&#10;30/05/14"/>
          <p:cNvSpPr>
            <a:spLocks noChangeArrowheads="1"/>
          </p:cNvSpPr>
          <p:nvPr/>
        </p:nvSpPr>
        <p:spPr bwMode="auto">
          <a:xfrm>
            <a:off x="3769996" y="2584318"/>
            <a:ext cx="1174147" cy="536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000" b="1" dirty="0" smtClean="0">
                <a:solidFill>
                  <a:srgbClr val="00B050"/>
                </a:solidFill>
                <a:cs typeface="Arial" pitchFamily="34" charset="0"/>
              </a:rPr>
              <a:t>2</a:t>
            </a:r>
            <a:r>
              <a:rPr lang="en-US" altLang="en-US" sz="1000" b="1" baseline="30000" dirty="0" smtClean="0">
                <a:solidFill>
                  <a:srgbClr val="00B050"/>
                </a:solidFill>
                <a:cs typeface="Arial" pitchFamily="34" charset="0"/>
              </a:rPr>
              <a:t>nd</a:t>
            </a:r>
            <a:r>
              <a:rPr lang="en-US" altLang="en-US" sz="1000" b="1" dirty="0" smtClean="0">
                <a:solidFill>
                  <a:srgbClr val="00B050"/>
                </a:solidFill>
                <a:cs typeface="Arial" pitchFamily="34" charset="0"/>
              </a:rPr>
              <a:t> </a:t>
            </a:r>
            <a:r>
              <a:rPr lang="en-US" altLang="en-US" sz="1000" b="1" dirty="0" err="1">
                <a:solidFill>
                  <a:srgbClr val="00B050"/>
                </a:solidFill>
              </a:rPr>
              <a:t>C</a:t>
            </a:r>
            <a:r>
              <a:rPr lang="en-US" altLang="en-US" sz="1000" b="1" dirty="0" err="1" smtClean="0">
                <a:solidFill>
                  <a:srgbClr val="00B050"/>
                </a:solidFill>
                <a:cs typeface="Arial" pitchFamily="34" charset="0"/>
              </a:rPr>
              <a:t>omitology</a:t>
            </a:r>
            <a:r>
              <a:rPr lang="en-US" altLang="en-US" sz="1000" b="1" dirty="0" smtClean="0">
                <a:solidFill>
                  <a:srgbClr val="00B050"/>
                </a:solidFill>
                <a:cs typeface="Arial" pitchFamily="34" charset="0"/>
              </a:rPr>
              <a:t> meeting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000" b="1" dirty="0" smtClean="0">
                <a:solidFill>
                  <a:srgbClr val="00B050"/>
                </a:solidFill>
                <a:cs typeface="Arial" pitchFamily="34" charset="0"/>
              </a:rPr>
              <a:t>(29-30 June)</a:t>
            </a:r>
          </a:p>
        </p:txBody>
      </p:sp>
      <p:grpSp>
        <p:nvGrpSpPr>
          <p:cNvPr id="235" name="Group 450"/>
          <p:cNvGrpSpPr>
            <a:grpSpLocks/>
          </p:cNvGrpSpPr>
          <p:nvPr/>
        </p:nvGrpSpPr>
        <p:grpSpPr bwMode="auto">
          <a:xfrm>
            <a:off x="4260509" y="2327875"/>
            <a:ext cx="180000" cy="180000"/>
            <a:chOff x="0" y="0"/>
            <a:chExt cx="100" cy="100"/>
          </a:xfrm>
        </p:grpSpPr>
        <p:sp>
          <p:nvSpPr>
            <p:cNvPr id="236" name="Freeform 452"/>
            <p:cNvSpPr>
              <a:spLocks noChangeArrowheads="1"/>
            </p:cNvSpPr>
            <p:nvPr/>
          </p:nvSpPr>
          <p:spPr bwMode="auto">
            <a:xfrm>
              <a:off x="0" y="0"/>
              <a:ext cx="100" cy="100"/>
            </a:xfrm>
            <a:custGeom>
              <a:avLst/>
              <a:gdLst>
                <a:gd name="T0" fmla="*/ 50 w 100"/>
                <a:gd name="T1" fmla="*/ 0 h 100"/>
                <a:gd name="T2" fmla="*/ 100 w 100"/>
                <a:gd name="T3" fmla="*/ 50 h 100"/>
                <a:gd name="T4" fmla="*/ 50 w 100"/>
                <a:gd name="T5" fmla="*/ 100 h 100"/>
                <a:gd name="T6" fmla="*/ 0 w 100"/>
                <a:gd name="T7" fmla="*/ 50 h 100"/>
                <a:gd name="T8" fmla="*/ 50 w 100"/>
                <a:gd name="T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100">
                  <a:moveTo>
                    <a:pt x="50" y="0"/>
                  </a:moveTo>
                  <a:lnTo>
                    <a:pt x="100" y="50"/>
                  </a:lnTo>
                  <a:lnTo>
                    <a:pt x="50" y="100"/>
                  </a:lnTo>
                  <a:lnTo>
                    <a:pt x="0" y="50"/>
                  </a:lnTo>
                  <a:lnTo>
                    <a:pt x="5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93ACD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IE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7" name="Freeform 451"/>
            <p:cNvSpPr>
              <a:spLocks noChangeArrowheads="1"/>
            </p:cNvSpPr>
            <p:nvPr/>
          </p:nvSpPr>
          <p:spPr bwMode="auto">
            <a:xfrm>
              <a:off x="25" y="25"/>
              <a:ext cx="50" cy="50"/>
            </a:xfrm>
            <a:custGeom>
              <a:avLst/>
              <a:gdLst>
                <a:gd name="T0" fmla="*/ 25 w 50"/>
                <a:gd name="T1" fmla="*/ 0 h 50"/>
                <a:gd name="T2" fmla="*/ 50 w 50"/>
                <a:gd name="T3" fmla="*/ 25 h 50"/>
                <a:gd name="T4" fmla="*/ 25 w 50"/>
                <a:gd name="T5" fmla="*/ 50 h 50"/>
                <a:gd name="T6" fmla="*/ 0 w 50"/>
                <a:gd name="T7" fmla="*/ 25 h 50"/>
                <a:gd name="T8" fmla="*/ 25 w 50"/>
                <a:gd name="T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50">
                  <a:moveTo>
                    <a:pt x="25" y="0"/>
                  </a:moveTo>
                  <a:lnTo>
                    <a:pt x="50" y="25"/>
                  </a:lnTo>
                  <a:lnTo>
                    <a:pt x="25" y="50"/>
                  </a:lnTo>
                  <a:lnTo>
                    <a:pt x="0" y="25"/>
                  </a:lnTo>
                  <a:lnTo>
                    <a:pt x="25" y="0"/>
                  </a:lnTo>
                </a:path>
              </a:pathLst>
            </a:custGeom>
            <a:solidFill>
              <a:srgbClr val="C00000"/>
            </a:solidFill>
            <a:ln w="1">
              <a:solidFill>
                <a:srgbClr val="93ACD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IE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12" name="Group 450"/>
          <p:cNvGrpSpPr>
            <a:grpSpLocks/>
          </p:cNvGrpSpPr>
          <p:nvPr/>
        </p:nvGrpSpPr>
        <p:grpSpPr bwMode="auto">
          <a:xfrm>
            <a:off x="2737261" y="2327875"/>
            <a:ext cx="180000" cy="180000"/>
            <a:chOff x="0" y="0"/>
            <a:chExt cx="100" cy="100"/>
          </a:xfrm>
        </p:grpSpPr>
        <p:sp>
          <p:nvSpPr>
            <p:cNvPr id="213" name="Freeform 452"/>
            <p:cNvSpPr>
              <a:spLocks noChangeArrowheads="1"/>
            </p:cNvSpPr>
            <p:nvPr/>
          </p:nvSpPr>
          <p:spPr bwMode="auto">
            <a:xfrm>
              <a:off x="0" y="0"/>
              <a:ext cx="100" cy="100"/>
            </a:xfrm>
            <a:custGeom>
              <a:avLst/>
              <a:gdLst>
                <a:gd name="T0" fmla="*/ 50 w 100"/>
                <a:gd name="T1" fmla="*/ 0 h 100"/>
                <a:gd name="T2" fmla="*/ 100 w 100"/>
                <a:gd name="T3" fmla="*/ 50 h 100"/>
                <a:gd name="T4" fmla="*/ 50 w 100"/>
                <a:gd name="T5" fmla="*/ 100 h 100"/>
                <a:gd name="T6" fmla="*/ 0 w 100"/>
                <a:gd name="T7" fmla="*/ 50 h 100"/>
                <a:gd name="T8" fmla="*/ 50 w 100"/>
                <a:gd name="T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100">
                  <a:moveTo>
                    <a:pt x="50" y="0"/>
                  </a:moveTo>
                  <a:lnTo>
                    <a:pt x="100" y="50"/>
                  </a:lnTo>
                  <a:lnTo>
                    <a:pt x="50" y="100"/>
                  </a:lnTo>
                  <a:lnTo>
                    <a:pt x="0" y="50"/>
                  </a:lnTo>
                  <a:lnTo>
                    <a:pt x="5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93ACD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IE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4" name="Freeform 451"/>
            <p:cNvSpPr>
              <a:spLocks noChangeArrowheads="1"/>
            </p:cNvSpPr>
            <p:nvPr/>
          </p:nvSpPr>
          <p:spPr bwMode="auto">
            <a:xfrm>
              <a:off x="25" y="25"/>
              <a:ext cx="50" cy="50"/>
            </a:xfrm>
            <a:custGeom>
              <a:avLst/>
              <a:gdLst>
                <a:gd name="T0" fmla="*/ 25 w 50"/>
                <a:gd name="T1" fmla="*/ 0 h 50"/>
                <a:gd name="T2" fmla="*/ 50 w 50"/>
                <a:gd name="T3" fmla="*/ 25 h 50"/>
                <a:gd name="T4" fmla="*/ 25 w 50"/>
                <a:gd name="T5" fmla="*/ 50 h 50"/>
                <a:gd name="T6" fmla="*/ 0 w 50"/>
                <a:gd name="T7" fmla="*/ 25 h 50"/>
                <a:gd name="T8" fmla="*/ 25 w 50"/>
                <a:gd name="T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50">
                  <a:moveTo>
                    <a:pt x="25" y="0"/>
                  </a:moveTo>
                  <a:lnTo>
                    <a:pt x="50" y="25"/>
                  </a:lnTo>
                  <a:lnTo>
                    <a:pt x="25" y="50"/>
                  </a:lnTo>
                  <a:lnTo>
                    <a:pt x="0" y="25"/>
                  </a:lnTo>
                  <a:lnTo>
                    <a:pt x="25" y="0"/>
                  </a:lnTo>
                </a:path>
              </a:pathLst>
            </a:custGeom>
            <a:solidFill>
              <a:srgbClr val="C00000"/>
            </a:solidFill>
            <a:ln w="1">
              <a:solidFill>
                <a:srgbClr val="93ACD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IE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15" name="Rectangle 466" descr="Publish initial draft NC for consultation&#10;30/05/14"/>
          <p:cNvSpPr>
            <a:spLocks noChangeArrowheads="1"/>
          </p:cNvSpPr>
          <p:nvPr/>
        </p:nvSpPr>
        <p:spPr bwMode="auto">
          <a:xfrm>
            <a:off x="2346267" y="1755326"/>
            <a:ext cx="1051988" cy="434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000" b="1" dirty="0" smtClean="0">
                <a:solidFill>
                  <a:srgbClr val="00B050"/>
                </a:solidFill>
                <a:cs typeface="Arial" pitchFamily="34" charset="0"/>
              </a:rPr>
              <a:t>1</a:t>
            </a:r>
            <a:r>
              <a:rPr lang="en-US" altLang="en-US" sz="1000" b="1" baseline="30000" dirty="0" smtClean="0">
                <a:solidFill>
                  <a:srgbClr val="00B050"/>
                </a:solidFill>
                <a:cs typeface="Arial" pitchFamily="34" charset="0"/>
              </a:rPr>
              <a:t>st</a:t>
            </a:r>
            <a:r>
              <a:rPr lang="en-US" altLang="en-US" sz="1000" b="1" dirty="0" smtClean="0">
                <a:solidFill>
                  <a:srgbClr val="00B050"/>
                </a:solidFill>
                <a:cs typeface="Arial" pitchFamily="34" charset="0"/>
              </a:rPr>
              <a:t> </a:t>
            </a:r>
            <a:r>
              <a:rPr lang="en-US" altLang="en-US" sz="1000" b="1" dirty="0" err="1">
                <a:solidFill>
                  <a:srgbClr val="00B050"/>
                </a:solidFill>
              </a:rPr>
              <a:t>C</a:t>
            </a:r>
            <a:r>
              <a:rPr lang="en-US" altLang="en-US" sz="1000" b="1" dirty="0" err="1" smtClean="0">
                <a:solidFill>
                  <a:srgbClr val="00B050"/>
                </a:solidFill>
                <a:cs typeface="Arial" pitchFamily="34" charset="0"/>
              </a:rPr>
              <a:t>omitology</a:t>
            </a:r>
            <a:r>
              <a:rPr lang="en-US" altLang="en-US" sz="1000" b="1" dirty="0" smtClean="0">
                <a:solidFill>
                  <a:srgbClr val="00B050"/>
                </a:solidFill>
                <a:cs typeface="Arial" pitchFamily="34" charset="0"/>
              </a:rPr>
              <a:t> meeting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000" b="1" dirty="0" smtClean="0">
                <a:solidFill>
                  <a:srgbClr val="00B050"/>
                </a:solidFill>
              </a:rPr>
              <a:t>(28-29 April)</a:t>
            </a:r>
            <a:endParaRPr lang="en-US" altLang="en-US" sz="1000" b="1" dirty="0" smtClean="0">
              <a:solidFill>
                <a:srgbClr val="00B050"/>
              </a:solidFill>
              <a:cs typeface="Arial" pitchFamily="34" charset="0"/>
            </a:endParaRPr>
          </a:p>
        </p:txBody>
      </p:sp>
      <p:grpSp>
        <p:nvGrpSpPr>
          <p:cNvPr id="153" name="Group 450"/>
          <p:cNvGrpSpPr>
            <a:grpSpLocks/>
          </p:cNvGrpSpPr>
          <p:nvPr/>
        </p:nvGrpSpPr>
        <p:grpSpPr bwMode="auto">
          <a:xfrm>
            <a:off x="1737238" y="2327875"/>
            <a:ext cx="180000" cy="180000"/>
            <a:chOff x="0" y="0"/>
            <a:chExt cx="100" cy="100"/>
          </a:xfrm>
        </p:grpSpPr>
        <p:sp>
          <p:nvSpPr>
            <p:cNvPr id="154" name="Freeform 452"/>
            <p:cNvSpPr>
              <a:spLocks noChangeArrowheads="1"/>
            </p:cNvSpPr>
            <p:nvPr/>
          </p:nvSpPr>
          <p:spPr bwMode="auto">
            <a:xfrm>
              <a:off x="0" y="0"/>
              <a:ext cx="100" cy="100"/>
            </a:xfrm>
            <a:custGeom>
              <a:avLst/>
              <a:gdLst>
                <a:gd name="T0" fmla="*/ 50 w 100"/>
                <a:gd name="T1" fmla="*/ 0 h 100"/>
                <a:gd name="T2" fmla="*/ 100 w 100"/>
                <a:gd name="T3" fmla="*/ 50 h 100"/>
                <a:gd name="T4" fmla="*/ 50 w 100"/>
                <a:gd name="T5" fmla="*/ 100 h 100"/>
                <a:gd name="T6" fmla="*/ 0 w 100"/>
                <a:gd name="T7" fmla="*/ 50 h 100"/>
                <a:gd name="T8" fmla="*/ 50 w 100"/>
                <a:gd name="T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100">
                  <a:moveTo>
                    <a:pt x="50" y="0"/>
                  </a:moveTo>
                  <a:lnTo>
                    <a:pt x="100" y="50"/>
                  </a:lnTo>
                  <a:lnTo>
                    <a:pt x="50" y="100"/>
                  </a:lnTo>
                  <a:lnTo>
                    <a:pt x="0" y="50"/>
                  </a:lnTo>
                  <a:lnTo>
                    <a:pt x="5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93ACD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IE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5" name="Freeform 451"/>
            <p:cNvSpPr>
              <a:spLocks noChangeArrowheads="1"/>
            </p:cNvSpPr>
            <p:nvPr/>
          </p:nvSpPr>
          <p:spPr bwMode="auto">
            <a:xfrm>
              <a:off x="25" y="25"/>
              <a:ext cx="50" cy="50"/>
            </a:xfrm>
            <a:custGeom>
              <a:avLst/>
              <a:gdLst>
                <a:gd name="T0" fmla="*/ 25 w 50"/>
                <a:gd name="T1" fmla="*/ 0 h 50"/>
                <a:gd name="T2" fmla="*/ 50 w 50"/>
                <a:gd name="T3" fmla="*/ 25 h 50"/>
                <a:gd name="T4" fmla="*/ 25 w 50"/>
                <a:gd name="T5" fmla="*/ 50 h 50"/>
                <a:gd name="T6" fmla="*/ 0 w 50"/>
                <a:gd name="T7" fmla="*/ 25 h 50"/>
                <a:gd name="T8" fmla="*/ 25 w 50"/>
                <a:gd name="T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50">
                  <a:moveTo>
                    <a:pt x="25" y="0"/>
                  </a:moveTo>
                  <a:lnTo>
                    <a:pt x="50" y="25"/>
                  </a:lnTo>
                  <a:lnTo>
                    <a:pt x="25" y="50"/>
                  </a:lnTo>
                  <a:lnTo>
                    <a:pt x="0" y="25"/>
                  </a:lnTo>
                  <a:lnTo>
                    <a:pt x="25" y="0"/>
                  </a:lnTo>
                </a:path>
              </a:pathLst>
            </a:custGeom>
            <a:solidFill>
              <a:srgbClr val="C00000"/>
            </a:solidFill>
            <a:ln w="1">
              <a:solidFill>
                <a:srgbClr val="93ACD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IE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58" name="Rectangle 466" descr="Publish initial draft NC for consultation&#10;30/05/14"/>
          <p:cNvSpPr>
            <a:spLocks noChangeArrowheads="1"/>
          </p:cNvSpPr>
          <p:nvPr/>
        </p:nvSpPr>
        <p:spPr bwMode="auto">
          <a:xfrm>
            <a:off x="1303376" y="2635567"/>
            <a:ext cx="1051988" cy="434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en-US" sz="1000" b="1" dirty="0">
                <a:solidFill>
                  <a:srgbClr val="00B050"/>
                </a:solidFill>
              </a:rPr>
              <a:t>Informal MSs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000" b="1" dirty="0" smtClean="0">
                <a:solidFill>
                  <a:srgbClr val="00B050"/>
                </a:solidFill>
                <a:cs typeface="Arial" pitchFamily="34" charset="0"/>
              </a:rPr>
              <a:t>meeting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000" b="1" dirty="0" smtClean="0">
                <a:solidFill>
                  <a:srgbClr val="00B050"/>
                </a:solidFill>
              </a:rPr>
              <a:t>(10-11 March)</a:t>
            </a:r>
            <a:endParaRPr lang="en-US" altLang="en-US" sz="1000" b="1" dirty="0" smtClean="0">
              <a:solidFill>
                <a:srgbClr val="00B050"/>
              </a:solidFill>
              <a:cs typeface="Arial" pitchFamily="34" charset="0"/>
            </a:endParaRPr>
          </a:p>
        </p:txBody>
      </p:sp>
      <p:sp>
        <p:nvSpPr>
          <p:cNvPr id="156" name="Rectangle 472" descr="PHASE 2: NC development&#10;01/02/14 - 31/07/14"/>
          <p:cNvSpPr>
            <a:spLocks noChangeArrowheads="1"/>
          </p:cNvSpPr>
          <p:nvPr/>
        </p:nvSpPr>
        <p:spPr bwMode="auto">
          <a:xfrm>
            <a:off x="63248" y="3675800"/>
            <a:ext cx="1005303" cy="946557"/>
          </a:xfrm>
          <a:prstGeom prst="rect">
            <a:avLst/>
          </a:prstGeom>
          <a:gradFill>
            <a:gsLst>
              <a:gs pos="100000">
                <a:schemeClr val="accent5">
                  <a:lumMod val="75000"/>
                </a:schemeClr>
              </a:gs>
              <a:gs pos="0">
                <a:srgbClr val="FFFF00"/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0" scaled="0"/>
          </a:gradFill>
          <a:ln w="1">
            <a:noFill/>
            <a:miter lim="800000"/>
            <a:headEnd/>
            <a:tailEnd/>
          </a:ln>
        </p:spPr>
        <p:txBody>
          <a:bodyPr vert="horz" wrap="square" lIns="1" tIns="1" rIns="1" bIns="1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en-US" sz="1200" b="1" dirty="0" smtClean="0">
                <a:solidFill>
                  <a:schemeClr val="bg1"/>
                </a:solidFill>
              </a:rPr>
              <a:t>EC development</a:t>
            </a:r>
            <a:endParaRPr lang="en-US" altLang="en-US" sz="1200" b="1" dirty="0">
              <a:solidFill>
                <a:schemeClr val="bg1"/>
              </a:solidFill>
            </a:endParaRPr>
          </a:p>
        </p:txBody>
      </p:sp>
      <p:sp>
        <p:nvSpPr>
          <p:cNvPr id="4" name="Right Arrow 3"/>
          <p:cNvSpPr/>
          <p:nvPr/>
        </p:nvSpPr>
        <p:spPr>
          <a:xfrm>
            <a:off x="7762788" y="3212976"/>
            <a:ext cx="1144100" cy="1880864"/>
          </a:xfrm>
          <a:prstGeom prst="rightArrow">
            <a:avLst>
              <a:gd name="adj1" fmla="val 50000"/>
              <a:gd name="adj2" fmla="val 43721"/>
            </a:avLst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5">
                  <a:lumMod val="7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Entry into force</a:t>
            </a:r>
            <a:endParaRPr lang="en-GB" sz="1600" dirty="0"/>
          </a:p>
        </p:txBody>
      </p:sp>
      <p:sp>
        <p:nvSpPr>
          <p:cNvPr id="6" name="TextBox 5"/>
          <p:cNvSpPr txBox="1"/>
          <p:nvPr/>
        </p:nvSpPr>
        <p:spPr>
          <a:xfrm rot="5400000">
            <a:off x="8163567" y="4079461"/>
            <a:ext cx="16354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chemeClr val="accent5">
                    <a:lumMod val="75000"/>
                  </a:schemeClr>
                </a:solidFill>
              </a:rPr>
              <a:t>December 2016</a:t>
            </a:r>
            <a:endParaRPr lang="en-GB" sz="1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76" name="Rectangle 472" descr="PHASE 2: NC development&#10;01/02/14 - 31/07/14"/>
          <p:cNvSpPr>
            <a:spLocks noChangeArrowheads="1"/>
          </p:cNvSpPr>
          <p:nvPr/>
        </p:nvSpPr>
        <p:spPr bwMode="auto">
          <a:xfrm>
            <a:off x="4455887" y="3675799"/>
            <a:ext cx="3319434" cy="946557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0" scaled="1"/>
          </a:gradFill>
          <a:ln w="1">
            <a:noFill/>
            <a:miter lim="800000"/>
            <a:headEnd/>
            <a:tailEnd/>
          </a:ln>
        </p:spPr>
        <p:txBody>
          <a:bodyPr vert="horz" wrap="square" lIns="1" tIns="1" rIns="1" bIns="1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 dirty="0" smtClean="0">
                <a:solidFill>
                  <a:schemeClr val="bg1"/>
                </a:solidFill>
              </a:rPr>
              <a:t>Approval Process</a:t>
            </a:r>
            <a:endParaRPr lang="en-US" altLang="en-US" sz="1100" b="1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2569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GB" sz="2800" dirty="0"/>
              <a:t>Network Code on Harmonised Transmission Tariff Structures for Gas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smtClean="0"/>
              <a:t>Irina Oshchepkova</a:t>
            </a:r>
          </a:p>
          <a:p>
            <a:r>
              <a:rPr lang="en-GB" dirty="0" smtClean="0"/>
              <a:t>Adviser, Market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944000" y="4005064"/>
            <a:ext cx="6048672" cy="503733"/>
          </a:xfrm>
        </p:spPr>
        <p:txBody>
          <a:bodyPr/>
          <a:lstStyle/>
          <a:p>
            <a:r>
              <a:rPr lang="en-GB" sz="2400" dirty="0" smtClean="0"/>
              <a:t>Upcoming Transparency Requirements</a:t>
            </a:r>
            <a:endParaRPr lang="en-GB" sz="2400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3707904" y="620688"/>
            <a:ext cx="5039816" cy="360064"/>
          </a:xfrm>
        </p:spPr>
        <p:txBody>
          <a:bodyPr/>
          <a:lstStyle/>
          <a:p>
            <a:pPr algn="r"/>
            <a:r>
              <a:rPr lang="en-GB" dirty="0" smtClean="0"/>
              <a:t>9</a:t>
            </a:r>
            <a:r>
              <a:rPr lang="en-GB" baseline="30000" dirty="0" smtClean="0"/>
              <a:t>th</a:t>
            </a:r>
            <a:r>
              <a:rPr lang="en-GB" dirty="0" smtClean="0"/>
              <a:t> Transparency </a:t>
            </a:r>
            <a:r>
              <a:rPr lang="en-GB" dirty="0"/>
              <a:t>Workshop</a:t>
            </a:r>
            <a:r>
              <a:rPr lang="ru-RU" dirty="0" smtClean="0"/>
              <a:t> </a:t>
            </a:r>
            <a:r>
              <a:rPr lang="en-GB" dirty="0" smtClean="0"/>
              <a:t> </a:t>
            </a:r>
            <a:r>
              <a:rPr lang="ru-RU" dirty="0" smtClean="0"/>
              <a:t>– </a:t>
            </a:r>
            <a:r>
              <a:rPr lang="en-GB" dirty="0" smtClean="0"/>
              <a:t>4 February </a:t>
            </a:r>
            <a:r>
              <a:rPr lang="ru-RU" dirty="0" smtClean="0"/>
              <a:t>201</a:t>
            </a:r>
            <a:r>
              <a:rPr lang="en-GB" dirty="0" smtClean="0"/>
              <a:t>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7862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135150323"/>
              </p:ext>
            </p:extLst>
          </p:nvPr>
        </p:nvGraphicFramePr>
        <p:xfrm>
          <a:off x="755576" y="1412776"/>
          <a:ext cx="5184576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612480" y="476672"/>
            <a:ext cx="7415904" cy="540000"/>
          </a:xfrm>
        </p:spPr>
        <p:txBody>
          <a:bodyPr/>
          <a:lstStyle/>
          <a:p>
            <a:pPr algn="l"/>
            <a:r>
              <a:rPr lang="en-GB" dirty="0" smtClean="0"/>
              <a:t>Agenda</a:t>
            </a:r>
            <a:endParaRPr lang="en-GB" dirty="0"/>
          </a:p>
        </p:txBody>
      </p:sp>
      <p:pic>
        <p:nvPicPr>
          <p:cNvPr id="1026" name="Picture 2" descr="C:\Users\irina.oshchepkova\AppData\Local\Microsoft\Windows\Temporary Internet Files\Content.IE5\I0H1HO65\Agenda[1]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2564904"/>
            <a:ext cx="2190750" cy="2190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7873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9</a:t>
            </a:fld>
            <a:endParaRPr lang="en-GB" noProof="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Changes after submission </a:t>
            </a:r>
            <a:br>
              <a:rPr lang="en-US" dirty="0" smtClean="0"/>
            </a:br>
            <a:r>
              <a:rPr lang="en-US" dirty="0" smtClean="0"/>
              <a:t>of the </a:t>
            </a:r>
            <a:r>
              <a:rPr lang="en-US" dirty="0"/>
              <a:t>TAR NC </a:t>
            </a:r>
            <a:r>
              <a:rPr lang="en-US" dirty="0" smtClean="0"/>
              <a:t>in </a:t>
            </a:r>
            <a:r>
              <a:rPr lang="en-US" dirty="0"/>
              <a:t>December 2014</a:t>
            </a:r>
          </a:p>
        </p:txBody>
      </p:sp>
    </p:spTree>
    <p:extLst>
      <p:ext uri="{BB962C8B-B14F-4D97-AF65-F5344CB8AC3E}">
        <p14:creationId xmlns:p14="http://schemas.microsoft.com/office/powerpoint/2010/main" val="912544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NTSOG_120627_Template_Presentation">
  <a:themeElements>
    <a:clrScheme name="ENTSOG">
      <a:dk1>
        <a:srgbClr val="1F4484"/>
      </a:dk1>
      <a:lt1>
        <a:srgbClr val="FFFFFF"/>
      </a:lt1>
      <a:dk2>
        <a:srgbClr val="6B95C7"/>
      </a:dk2>
      <a:lt2>
        <a:srgbClr val="3E6CA4"/>
      </a:lt2>
      <a:accent1>
        <a:srgbClr val="1F4484"/>
      </a:accent1>
      <a:accent2>
        <a:srgbClr val="829824"/>
      </a:accent2>
      <a:accent3>
        <a:srgbClr val="C1D537"/>
      </a:accent3>
      <a:accent4>
        <a:srgbClr val="E8262C"/>
      </a:accent4>
      <a:accent5>
        <a:srgbClr val="EB7A3B"/>
      </a:accent5>
      <a:accent6>
        <a:srgbClr val="F2CA00"/>
      </a:accent6>
      <a:hlink>
        <a:srgbClr val="1F4484"/>
      </a:hlink>
      <a:folHlink>
        <a:srgbClr val="8D75A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ENTSOG_120627_Template_Presentation313">
  <a:themeElements>
    <a:clrScheme name="ENTSOG">
      <a:dk1>
        <a:srgbClr val="1F4484"/>
      </a:dk1>
      <a:lt1>
        <a:srgbClr val="FFFFFF"/>
      </a:lt1>
      <a:dk2>
        <a:srgbClr val="6B95C7"/>
      </a:dk2>
      <a:lt2>
        <a:srgbClr val="3E6CA4"/>
      </a:lt2>
      <a:accent1>
        <a:srgbClr val="1F4484"/>
      </a:accent1>
      <a:accent2>
        <a:srgbClr val="829824"/>
      </a:accent2>
      <a:accent3>
        <a:srgbClr val="C1D537"/>
      </a:accent3>
      <a:accent4>
        <a:srgbClr val="E8262C"/>
      </a:accent4>
      <a:accent5>
        <a:srgbClr val="EB7A3B"/>
      </a:accent5>
      <a:accent6>
        <a:srgbClr val="F2CA00"/>
      </a:accent6>
      <a:hlink>
        <a:srgbClr val="1F4484"/>
      </a:hlink>
      <a:folHlink>
        <a:srgbClr val="8D75A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ENTSO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3359</TotalTime>
  <Words>1262</Words>
  <Application>Microsoft Office PowerPoint</Application>
  <PresentationFormat>On-screen Show (4:3)</PresentationFormat>
  <Paragraphs>446</Paragraphs>
  <Slides>25</Slides>
  <Notes>20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25</vt:i4>
      </vt:variant>
    </vt:vector>
  </HeadingPairs>
  <TitlesOfParts>
    <vt:vector size="28" baseType="lpstr">
      <vt:lpstr>ENTSOG_120627_Template_Presentation</vt:lpstr>
      <vt:lpstr>ENTSOG_120627_Template_Presentation313</vt:lpstr>
      <vt:lpstr>ENTSOG</vt:lpstr>
      <vt:lpstr>Network Code on Harmonised Transmission Tariff Structures for Gas</vt:lpstr>
      <vt:lpstr>TAR NC Development Timeline 2015</vt:lpstr>
      <vt:lpstr>Process Update</vt:lpstr>
      <vt:lpstr>EC Change Proposals</vt:lpstr>
      <vt:lpstr>TAR NC Development Timeline 2015</vt:lpstr>
      <vt:lpstr>TAR NC anticipated timeline for 2016</vt:lpstr>
      <vt:lpstr>Network Code on Harmonised Transmission Tariff Structures for Gas</vt:lpstr>
      <vt:lpstr>Agenda</vt:lpstr>
      <vt:lpstr>1. Changes after submission  of the TAR NC in December 2014</vt:lpstr>
      <vt:lpstr>As from the 8th TRA WS…</vt:lpstr>
      <vt:lpstr>December 2014 vs July 2015: Illustration</vt:lpstr>
      <vt:lpstr>So What’s New in July 2015 Version?</vt:lpstr>
      <vt:lpstr>TRA Chapter in the TAR NC: New Structure</vt:lpstr>
      <vt:lpstr>2. Detailed overview  of TRA requirements</vt:lpstr>
      <vt:lpstr>PowerPoint Presentation</vt:lpstr>
      <vt:lpstr>Question 2: What?</vt:lpstr>
      <vt:lpstr>Question 3: How?</vt:lpstr>
      <vt:lpstr>Question 4: When? Who? [1]</vt:lpstr>
      <vt:lpstr>Question 4: When? Who? [2]</vt:lpstr>
      <vt:lpstr>Question 4: When? Who? [3]</vt:lpstr>
      <vt:lpstr>Question 4: When? Who? [4]</vt:lpstr>
      <vt:lpstr>Question 4: When? Who? [5]</vt:lpstr>
      <vt:lpstr>3. Additional Information</vt:lpstr>
      <vt:lpstr>For Those Who Are Curious</vt:lpstr>
      <vt:lpstr>Irina Oshchepkova Adviser, Market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Identifier DocCode CreationDateYYMMDD DocType Content Version</dc:title>
  <dc:creator>Martina Firtik</dc:creator>
  <cp:lastModifiedBy>Malcolm Arthur</cp:lastModifiedBy>
  <cp:revision>172</cp:revision>
  <cp:lastPrinted>2016-02-03T16:32:24Z</cp:lastPrinted>
  <dcterms:created xsi:type="dcterms:W3CDTF">2012-10-17T14:33:00Z</dcterms:created>
  <dcterms:modified xsi:type="dcterms:W3CDTF">2016-02-04T08:21:16Z</dcterms:modified>
</cp:coreProperties>
</file>