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0" r:id="rId4"/>
    <p:sldId id="261" r:id="rId5"/>
    <p:sldId id="269" r:id="rId6"/>
    <p:sldId id="262" r:id="rId7"/>
    <p:sldId id="266" r:id="rId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65275-A8C2-400A-B2FB-188208689DA6}" type="datetimeFigureOut">
              <a:rPr lang="de-DE" smtClean="0"/>
              <a:t>04.02.2016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7D6CB-7E15-4536-BC24-6E01C5593D3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8421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65275-A8C2-400A-B2FB-188208689DA6}" type="datetimeFigureOut">
              <a:rPr lang="de-DE" smtClean="0"/>
              <a:t>04.02.2016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7D6CB-7E15-4536-BC24-6E01C5593D3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0783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65275-A8C2-400A-B2FB-188208689DA6}" type="datetimeFigureOut">
              <a:rPr lang="de-DE" smtClean="0"/>
              <a:t>04.02.2016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7D6CB-7E15-4536-BC24-6E01C5593D3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399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65275-A8C2-400A-B2FB-188208689DA6}" type="datetimeFigureOut">
              <a:rPr lang="de-DE" smtClean="0"/>
              <a:t>04.02.2016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7D6CB-7E15-4536-BC24-6E01C5593D3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3191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65275-A8C2-400A-B2FB-188208689DA6}" type="datetimeFigureOut">
              <a:rPr lang="de-DE" smtClean="0"/>
              <a:t>04.02.2016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7D6CB-7E15-4536-BC24-6E01C5593D3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5987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65275-A8C2-400A-B2FB-188208689DA6}" type="datetimeFigureOut">
              <a:rPr lang="de-DE" smtClean="0"/>
              <a:t>04.02.2016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7D6CB-7E15-4536-BC24-6E01C5593D3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3831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65275-A8C2-400A-B2FB-188208689DA6}" type="datetimeFigureOut">
              <a:rPr lang="de-DE" smtClean="0"/>
              <a:t>04.02.2016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7D6CB-7E15-4536-BC24-6E01C5593D3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5540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65275-A8C2-400A-B2FB-188208689DA6}" type="datetimeFigureOut">
              <a:rPr lang="de-DE" smtClean="0"/>
              <a:t>04.02.2016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7D6CB-7E15-4536-BC24-6E01C5593D3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1933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65275-A8C2-400A-B2FB-188208689DA6}" type="datetimeFigureOut">
              <a:rPr lang="de-DE" smtClean="0"/>
              <a:t>04.02.2016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7D6CB-7E15-4536-BC24-6E01C5593D3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5744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65275-A8C2-400A-B2FB-188208689DA6}" type="datetimeFigureOut">
              <a:rPr lang="de-DE" smtClean="0"/>
              <a:t>04.02.2016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7D6CB-7E15-4536-BC24-6E01C5593D3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154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65275-A8C2-400A-B2FB-188208689DA6}" type="datetimeFigureOut">
              <a:rPr lang="de-DE" smtClean="0"/>
              <a:t>04.02.2016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7D6CB-7E15-4536-BC24-6E01C5593D3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137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65275-A8C2-400A-B2FB-188208689DA6}" type="datetimeFigureOut">
              <a:rPr lang="de-DE" smtClean="0"/>
              <a:t>04.02.2016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7D6CB-7E15-4536-BC24-6E01C5593D3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9807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9</a:t>
            </a:r>
            <a:r>
              <a:rPr lang="en-GB" baseline="30000" dirty="0" smtClean="0"/>
              <a:t>th</a:t>
            </a:r>
            <a:r>
              <a:rPr lang="en-GB" dirty="0" smtClean="0"/>
              <a:t> </a:t>
            </a:r>
            <a:r>
              <a:rPr lang="en-GB" dirty="0" smtClean="0"/>
              <a:t>ENTSOG Transparency </a:t>
            </a:r>
            <a:r>
              <a:rPr lang="en-GB" dirty="0" smtClean="0"/>
              <a:t>Workshop</a:t>
            </a:r>
            <a:br>
              <a:rPr lang="en-GB" dirty="0" smtClean="0"/>
            </a:br>
            <a:r>
              <a:rPr lang="en-US" dirty="0" smtClean="0"/>
              <a:t>REMIT Implementation TSOs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sz="1300" dirty="0" smtClean="0"/>
              <a:t>Bertine Markvoort</a:t>
            </a:r>
          </a:p>
          <a:p>
            <a:pPr algn="l"/>
            <a:r>
              <a:rPr lang="en-GB" sz="1300" dirty="0" smtClean="0"/>
              <a:t>Regulation Management Gasunie Deutschland Transport Services GmbH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839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REMIT Implementation - TSOs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fr-FR" b="1" dirty="0"/>
              <a:t>REMIT </a:t>
            </a:r>
            <a:r>
              <a:rPr lang="fr-FR" b="1" dirty="0" err="1"/>
              <a:t>Implementing</a:t>
            </a:r>
            <a:r>
              <a:rPr lang="fr-FR" b="1" dirty="0"/>
              <a:t> Regulation </a:t>
            </a:r>
            <a:r>
              <a:rPr lang="fr-FR" b="1" dirty="0" smtClean="0"/>
              <a:t>- </a:t>
            </a:r>
            <a:r>
              <a:rPr lang="fr-FR" b="1" dirty="0" err="1" smtClean="0"/>
              <a:t>Legal</a:t>
            </a:r>
            <a:r>
              <a:rPr lang="fr-FR" b="1" dirty="0" smtClean="0"/>
              <a:t> obligations for </a:t>
            </a:r>
            <a:r>
              <a:rPr lang="fr-FR" b="1" dirty="0" err="1" smtClean="0"/>
              <a:t>TSOs</a:t>
            </a:r>
            <a:r>
              <a:rPr lang="fr-FR" b="1" dirty="0" smtClean="0"/>
              <a:t> </a:t>
            </a:r>
            <a:r>
              <a:rPr lang="fr-FR" b="1" dirty="0" err="1" smtClean="0"/>
              <a:t>reporting</a:t>
            </a:r>
            <a:endParaRPr lang="fr-FR" b="1" dirty="0" smtClean="0"/>
          </a:p>
          <a:p>
            <a:pPr marL="0" indent="0" algn="just">
              <a:buNone/>
            </a:pPr>
            <a:endParaRPr lang="fr-FR" b="1" dirty="0" smtClean="0"/>
          </a:p>
          <a:p>
            <a:pPr marL="0" indent="0" algn="just">
              <a:buNone/>
            </a:pPr>
            <a:r>
              <a:rPr lang="fr-FR" b="1" dirty="0" smtClean="0">
                <a:solidFill>
                  <a:srgbClr val="0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Transaction Data (Article </a:t>
            </a:r>
            <a:r>
              <a:rPr lang="fr-FR" b="1" dirty="0" smtClean="0"/>
              <a:t>3.1.b.i</a:t>
            </a:r>
            <a:r>
              <a:rPr lang="fr-FR" u="sng" dirty="0" smtClean="0"/>
              <a:t>)  </a:t>
            </a:r>
          </a:p>
          <a:p>
            <a:pPr marL="0" indent="0" algn="just">
              <a:buNone/>
            </a:pPr>
            <a:endParaRPr lang="fr-FR" sz="800" u="sng" dirty="0"/>
          </a:p>
          <a:p>
            <a:pPr algn="just">
              <a:buClr>
                <a:schemeClr val="accent3">
                  <a:lumMod val="75000"/>
                </a:schemeClr>
              </a:buClr>
              <a:buFont typeface="Courier New" pitchFamily="49" charset="0"/>
              <a:buChar char="o"/>
            </a:pPr>
            <a:r>
              <a:rPr lang="fr-FR" i="1" dirty="0" err="1" smtClean="0"/>
              <a:t>Contracts</a:t>
            </a:r>
            <a:r>
              <a:rPr lang="fr-FR" i="1" dirty="0" smtClean="0"/>
              <a:t> </a:t>
            </a:r>
            <a:r>
              <a:rPr lang="fr-FR" i="1" dirty="0" err="1" smtClean="0"/>
              <a:t>relating</a:t>
            </a:r>
            <a:r>
              <a:rPr lang="fr-FR" i="1" dirty="0" smtClean="0"/>
              <a:t> to the transportation of </a:t>
            </a:r>
            <a:r>
              <a:rPr lang="fr-FR" i="1" dirty="0" err="1" smtClean="0"/>
              <a:t>electricity</a:t>
            </a:r>
            <a:r>
              <a:rPr lang="fr-FR" i="1" dirty="0" smtClean="0"/>
              <a:t> or </a:t>
            </a:r>
            <a:r>
              <a:rPr lang="fr-FR" i="1" dirty="0" err="1" smtClean="0"/>
              <a:t>natural</a:t>
            </a:r>
            <a:r>
              <a:rPr lang="fr-FR" i="1" dirty="0" smtClean="0"/>
              <a:t> </a:t>
            </a:r>
            <a:r>
              <a:rPr lang="fr-FR" i="1" dirty="0" err="1" smtClean="0"/>
              <a:t>gas</a:t>
            </a:r>
            <a:r>
              <a:rPr lang="fr-FR" i="1" dirty="0" smtClean="0"/>
              <a:t> in the Union </a:t>
            </a:r>
            <a:r>
              <a:rPr lang="fr-FR" i="1" dirty="0" err="1" smtClean="0"/>
              <a:t>between</a:t>
            </a:r>
            <a:r>
              <a:rPr lang="fr-FR" i="1" dirty="0" smtClean="0"/>
              <a:t> </a:t>
            </a:r>
            <a:r>
              <a:rPr lang="fr-FR" i="1" dirty="0" err="1" smtClean="0"/>
              <a:t>two</a:t>
            </a:r>
            <a:r>
              <a:rPr lang="fr-FR" i="1" dirty="0" smtClean="0"/>
              <a:t> or more locations or </a:t>
            </a:r>
            <a:r>
              <a:rPr lang="fr-FR" i="1" dirty="0" err="1" smtClean="0"/>
              <a:t>bidding</a:t>
            </a:r>
            <a:r>
              <a:rPr lang="fr-FR" i="1" dirty="0" smtClean="0"/>
              <a:t> zones </a:t>
            </a:r>
            <a:r>
              <a:rPr lang="fr-FR" i="1" dirty="0" err="1" smtClean="0"/>
              <a:t>concluded</a:t>
            </a:r>
            <a:r>
              <a:rPr lang="fr-FR" i="1" dirty="0" smtClean="0"/>
              <a:t> as a </a:t>
            </a:r>
            <a:r>
              <a:rPr lang="fr-FR" i="1" dirty="0" err="1" smtClean="0"/>
              <a:t>result</a:t>
            </a:r>
            <a:r>
              <a:rPr lang="fr-FR" i="1" dirty="0" smtClean="0"/>
              <a:t> of a </a:t>
            </a:r>
            <a:r>
              <a:rPr lang="fr-FR" i="1" dirty="0" err="1" smtClean="0"/>
              <a:t>primary</a:t>
            </a:r>
            <a:r>
              <a:rPr lang="fr-FR" i="1" dirty="0" smtClean="0"/>
              <a:t> explicit </a:t>
            </a:r>
            <a:r>
              <a:rPr lang="fr-FR" i="1" dirty="0" err="1" smtClean="0"/>
              <a:t>capacity</a:t>
            </a:r>
            <a:r>
              <a:rPr lang="fr-FR" i="1" dirty="0" smtClean="0"/>
              <a:t> allocation by or on </a:t>
            </a:r>
            <a:r>
              <a:rPr lang="fr-FR" i="1" dirty="0" err="1" smtClean="0"/>
              <a:t>behalf</a:t>
            </a:r>
            <a:r>
              <a:rPr lang="fr-FR" i="1" dirty="0" smtClean="0"/>
              <a:t> of the TSO, </a:t>
            </a:r>
            <a:r>
              <a:rPr lang="fr-FR" i="1" dirty="0" err="1" smtClean="0"/>
              <a:t>specifying</a:t>
            </a:r>
            <a:r>
              <a:rPr lang="fr-FR" i="1" dirty="0" smtClean="0"/>
              <a:t> </a:t>
            </a:r>
            <a:r>
              <a:rPr lang="fr-FR" i="1" dirty="0" err="1" smtClean="0"/>
              <a:t>physical</a:t>
            </a:r>
            <a:r>
              <a:rPr lang="fr-FR" i="1" dirty="0" smtClean="0"/>
              <a:t> or </a:t>
            </a:r>
            <a:r>
              <a:rPr lang="fr-FR" i="1" dirty="0" err="1" smtClean="0"/>
              <a:t>financial</a:t>
            </a:r>
            <a:r>
              <a:rPr lang="fr-FR" i="1" dirty="0" smtClean="0"/>
              <a:t> </a:t>
            </a:r>
            <a:r>
              <a:rPr lang="fr-FR" i="1" dirty="0" err="1" smtClean="0"/>
              <a:t>capacity</a:t>
            </a:r>
            <a:r>
              <a:rPr lang="fr-FR" i="1" dirty="0" smtClean="0"/>
              <a:t> </a:t>
            </a:r>
            <a:r>
              <a:rPr lang="fr-FR" i="1" dirty="0" err="1" smtClean="0"/>
              <a:t>rights</a:t>
            </a:r>
            <a:r>
              <a:rPr lang="fr-FR" i="1" dirty="0" smtClean="0"/>
              <a:t> or obligations.</a:t>
            </a:r>
          </a:p>
          <a:p>
            <a:pPr marL="285750" indent="-285750" algn="just"/>
            <a:endParaRPr lang="fr-FR" dirty="0"/>
          </a:p>
          <a:p>
            <a:pPr marL="0" indent="0" algn="just">
              <a:buNone/>
            </a:pPr>
            <a:r>
              <a:rPr lang="fr-FR" b="1" dirty="0" err="1" smtClean="0"/>
              <a:t>Fundamental</a:t>
            </a:r>
            <a:r>
              <a:rPr lang="fr-FR" b="1" dirty="0" smtClean="0"/>
              <a:t> Data (Article 9.2)</a:t>
            </a:r>
          </a:p>
          <a:p>
            <a:pPr marL="0" indent="0" algn="just">
              <a:buNone/>
            </a:pPr>
            <a:endParaRPr lang="fr-FR" sz="800" u="sng" dirty="0" smtClean="0"/>
          </a:p>
          <a:p>
            <a:pPr algn="just">
              <a:buClr>
                <a:schemeClr val="accent3">
                  <a:lumMod val="75000"/>
                </a:schemeClr>
              </a:buClr>
              <a:buFont typeface="Courier New" pitchFamily="49" charset="0"/>
              <a:buChar char="o"/>
            </a:pPr>
            <a:r>
              <a:rPr lang="fr-FR" i="1" dirty="0" err="1" smtClean="0"/>
              <a:t>Gas</a:t>
            </a:r>
            <a:r>
              <a:rPr lang="fr-FR" i="1" dirty="0" smtClean="0"/>
              <a:t> </a:t>
            </a:r>
            <a:r>
              <a:rPr lang="fr-FR" i="1" dirty="0" err="1"/>
              <a:t>TSOs</a:t>
            </a:r>
            <a:r>
              <a:rPr lang="fr-FR" i="1" dirty="0"/>
              <a:t> or </a:t>
            </a:r>
            <a:r>
              <a:rPr lang="fr-FR" i="1" dirty="0" err="1"/>
              <a:t>third</a:t>
            </a:r>
            <a:r>
              <a:rPr lang="fr-FR" i="1" dirty="0"/>
              <a:t> parties on </a:t>
            </a:r>
            <a:r>
              <a:rPr lang="fr-FR" i="1" dirty="0" err="1"/>
              <a:t>their</a:t>
            </a:r>
            <a:r>
              <a:rPr lang="fr-FR" i="1" dirty="0"/>
              <a:t> </a:t>
            </a:r>
            <a:r>
              <a:rPr lang="fr-FR" i="1" dirty="0" err="1"/>
              <a:t>behalf</a:t>
            </a:r>
            <a:r>
              <a:rPr lang="fr-FR" i="1" dirty="0"/>
              <a:t> </a:t>
            </a:r>
            <a:r>
              <a:rPr lang="fr-FR" i="1" dirty="0" err="1"/>
              <a:t>shall</a:t>
            </a:r>
            <a:r>
              <a:rPr lang="fr-FR" i="1" dirty="0"/>
              <a:t> report to the Agency and, at </a:t>
            </a:r>
            <a:r>
              <a:rPr lang="fr-FR" i="1" dirty="0" err="1"/>
              <a:t>their</a:t>
            </a:r>
            <a:r>
              <a:rPr lang="fr-FR" i="1" dirty="0"/>
              <a:t> </a:t>
            </a:r>
            <a:r>
              <a:rPr lang="fr-FR" i="1" dirty="0" err="1"/>
              <a:t>request</a:t>
            </a:r>
            <a:r>
              <a:rPr lang="fr-FR" i="1" dirty="0"/>
              <a:t>, to national </a:t>
            </a:r>
            <a:r>
              <a:rPr lang="fr-FR" i="1" dirty="0" err="1"/>
              <a:t>regulatory</a:t>
            </a:r>
            <a:r>
              <a:rPr lang="fr-FR" i="1" dirty="0"/>
              <a:t> </a:t>
            </a:r>
            <a:r>
              <a:rPr lang="fr-FR" i="1" dirty="0" err="1"/>
              <a:t>authorities</a:t>
            </a:r>
            <a:r>
              <a:rPr lang="fr-FR" i="1" dirty="0"/>
              <a:t> in accordance </a:t>
            </a:r>
            <a:r>
              <a:rPr lang="fr-FR" i="1" dirty="0" err="1"/>
              <a:t>with</a:t>
            </a:r>
            <a:r>
              <a:rPr lang="fr-FR" i="1" dirty="0"/>
              <a:t> Article 8(5) of Regulation (EU) No 1227/2011 </a:t>
            </a:r>
            <a:r>
              <a:rPr lang="fr-FR" i="1" dirty="0" err="1"/>
              <a:t>day-ahead</a:t>
            </a:r>
            <a:r>
              <a:rPr lang="fr-FR" i="1" dirty="0"/>
              <a:t> nominations and final </a:t>
            </a:r>
            <a:r>
              <a:rPr lang="fr-FR" i="1" dirty="0" err="1"/>
              <a:t>re</a:t>
            </a:r>
            <a:r>
              <a:rPr lang="fr-FR" i="1" dirty="0"/>
              <a:t>-nominations of </a:t>
            </a:r>
            <a:r>
              <a:rPr lang="fr-FR" i="1" dirty="0" err="1"/>
              <a:t>booked</a:t>
            </a:r>
            <a:r>
              <a:rPr lang="fr-FR" i="1" dirty="0"/>
              <a:t> </a:t>
            </a:r>
            <a:r>
              <a:rPr lang="fr-FR" i="1" dirty="0" err="1"/>
              <a:t>capacities</a:t>
            </a:r>
            <a:r>
              <a:rPr lang="fr-FR" i="1" dirty="0"/>
              <a:t> </a:t>
            </a:r>
            <a:r>
              <a:rPr lang="fr-FR" i="1" dirty="0" err="1"/>
              <a:t>specifying</a:t>
            </a:r>
            <a:r>
              <a:rPr lang="fr-FR" i="1" dirty="0"/>
              <a:t> the </a:t>
            </a:r>
            <a:r>
              <a:rPr lang="fr-FR" i="1" dirty="0" err="1"/>
              <a:t>identity</a:t>
            </a:r>
            <a:r>
              <a:rPr lang="fr-FR" i="1" dirty="0"/>
              <a:t> of the </a:t>
            </a:r>
            <a:r>
              <a:rPr lang="fr-FR" i="1" dirty="0" err="1"/>
              <a:t>market</a:t>
            </a:r>
            <a:r>
              <a:rPr lang="fr-FR" i="1" dirty="0"/>
              <a:t> participants </a:t>
            </a:r>
            <a:r>
              <a:rPr lang="fr-FR" i="1" dirty="0" err="1"/>
              <a:t>involved</a:t>
            </a:r>
            <a:r>
              <a:rPr lang="fr-FR" i="1" dirty="0"/>
              <a:t> and the </a:t>
            </a:r>
            <a:r>
              <a:rPr lang="fr-FR" i="1" dirty="0" err="1"/>
              <a:t>allocated</a:t>
            </a:r>
            <a:r>
              <a:rPr lang="fr-FR" i="1" dirty="0"/>
              <a:t> </a:t>
            </a:r>
            <a:r>
              <a:rPr lang="fr-FR" i="1" dirty="0" err="1" smtClean="0"/>
              <a:t>quantities</a:t>
            </a:r>
            <a:r>
              <a:rPr lang="fr-FR" i="1" dirty="0" smtClean="0"/>
              <a:t>.</a:t>
            </a:r>
            <a:endParaRPr lang="fr-FR" i="1" dirty="0"/>
          </a:p>
          <a:p>
            <a:pPr marL="0" indent="0" algn="just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5668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/>
          </a:bodyPr>
          <a:lstStyle/>
          <a:p>
            <a:r>
              <a:rPr lang="de-DE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REMIT Implementation - TSOs</a:t>
            </a:r>
            <a:endParaRPr lang="de-DE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92500" lnSpcReduction="20000"/>
          </a:bodyPr>
          <a:lstStyle/>
          <a:p>
            <a:pPr marL="0" lvl="0" indent="0" algn="just">
              <a:spcBef>
                <a:spcPts val="800"/>
              </a:spcBef>
              <a:buClr>
                <a:srgbClr val="829824"/>
              </a:buClr>
              <a:buNone/>
            </a:pPr>
            <a:r>
              <a:rPr lang="en-US" sz="2200" b="1" dirty="0" smtClean="0">
                <a:solidFill>
                  <a:srgbClr val="0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Important documents</a:t>
            </a:r>
          </a:p>
          <a:p>
            <a:pPr marL="0" lvl="0" indent="0" algn="just">
              <a:spcBef>
                <a:spcPts val="800"/>
              </a:spcBef>
              <a:buClr>
                <a:srgbClr val="829824"/>
              </a:buClr>
              <a:buNone/>
            </a:pPr>
            <a:endParaRPr lang="en-US" sz="2200" b="1" dirty="0" smtClean="0">
              <a:solidFill>
                <a:srgbClr val="00000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spcBef>
                <a:spcPts val="800"/>
              </a:spcBef>
              <a:buClr>
                <a:srgbClr val="829824"/>
              </a:buClr>
              <a:buFont typeface="Courier New" pitchFamily="49" charset="0"/>
              <a:buChar char="o"/>
            </a:pPr>
            <a:r>
              <a:rPr lang="en-US" sz="2200" b="1" dirty="0" smtClean="0">
                <a:solidFill>
                  <a:srgbClr val="0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REMIT Implementing Regulation</a:t>
            </a:r>
          </a:p>
          <a:p>
            <a:pPr lvl="1" algn="just">
              <a:spcBef>
                <a:spcPts val="800"/>
              </a:spcBef>
              <a:buClr>
                <a:srgbClr val="829824"/>
              </a:buClr>
              <a:buFont typeface="Wingdings" pitchFamily="2" charset="2"/>
              <a:buChar char="§"/>
            </a:pPr>
            <a:r>
              <a:rPr lang="en-US" sz="2200" b="1" dirty="0" smtClean="0">
                <a:solidFill>
                  <a:srgbClr val="0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Table 4 of the Annex</a:t>
            </a:r>
          </a:p>
          <a:p>
            <a:pPr marL="457200" lvl="1" indent="0" algn="just">
              <a:spcBef>
                <a:spcPts val="800"/>
              </a:spcBef>
              <a:buClr>
                <a:srgbClr val="829824"/>
              </a:buClr>
              <a:buNone/>
            </a:pPr>
            <a:endParaRPr lang="en-US" sz="2200" b="1" dirty="0" smtClean="0">
              <a:solidFill>
                <a:srgbClr val="00000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spcBef>
                <a:spcPts val="800"/>
              </a:spcBef>
              <a:buClr>
                <a:srgbClr val="829824"/>
              </a:buClr>
              <a:buFont typeface="Courier New" pitchFamily="49" charset="0"/>
              <a:buChar char="o"/>
            </a:pPr>
            <a:r>
              <a:rPr lang="en-US" sz="2200" b="1" dirty="0" smtClean="0">
                <a:solidFill>
                  <a:srgbClr val="0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REMIT Reporting User Package</a:t>
            </a:r>
          </a:p>
          <a:p>
            <a:pPr lvl="1" algn="just">
              <a:spcBef>
                <a:spcPts val="800"/>
              </a:spcBef>
              <a:buClr>
                <a:srgbClr val="829824"/>
              </a:buClr>
              <a:buFont typeface="Wingdings" pitchFamily="2" charset="2"/>
              <a:buChar char="§"/>
            </a:pPr>
            <a:r>
              <a:rPr lang="en-US" sz="2200" b="1" dirty="0" smtClean="0">
                <a:solidFill>
                  <a:srgbClr val="0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ACER RRM Requirements</a:t>
            </a:r>
          </a:p>
          <a:p>
            <a:pPr lvl="1" algn="just">
              <a:spcBef>
                <a:spcPts val="800"/>
              </a:spcBef>
              <a:buClr>
                <a:srgbClr val="829824"/>
              </a:buClr>
              <a:buFont typeface="Wingdings" pitchFamily="2" charset="2"/>
              <a:buChar char="§"/>
            </a:pPr>
            <a:r>
              <a:rPr lang="en-US" sz="2200" b="1" dirty="0" smtClean="0">
                <a:solidFill>
                  <a:srgbClr val="0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Transaction Reporting User Manual (TRUM) (Version 2.0)</a:t>
            </a:r>
          </a:p>
          <a:p>
            <a:pPr lvl="2" algn="just">
              <a:spcBef>
                <a:spcPts val="800"/>
              </a:spcBef>
              <a:buClr>
                <a:srgbClr val="829824"/>
              </a:buClr>
            </a:pPr>
            <a:r>
              <a:rPr lang="en-US" sz="2200" dirty="0" smtClean="0">
                <a:solidFill>
                  <a:srgbClr val="0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Chapter 7: Data fields Reporting of gas transportation contracts</a:t>
            </a:r>
          </a:p>
          <a:p>
            <a:pPr lvl="1" algn="just">
              <a:spcBef>
                <a:spcPts val="800"/>
              </a:spcBef>
              <a:buClr>
                <a:srgbClr val="829824"/>
              </a:buClr>
              <a:buFont typeface="Wingdings" pitchFamily="2" charset="2"/>
              <a:buChar char="§"/>
            </a:pPr>
            <a:r>
              <a:rPr lang="en-US" sz="2200" b="1" dirty="0" smtClean="0">
                <a:solidFill>
                  <a:srgbClr val="0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Manual of Procedures (</a:t>
            </a:r>
            <a:r>
              <a:rPr lang="en-US" sz="2200" b="1" dirty="0" err="1" smtClean="0">
                <a:solidFill>
                  <a:srgbClr val="0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MoP</a:t>
            </a:r>
            <a:r>
              <a:rPr lang="en-US" sz="2200" b="1" dirty="0" smtClean="0">
                <a:solidFill>
                  <a:srgbClr val="0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) on data reporting (Version 3.0)</a:t>
            </a:r>
          </a:p>
          <a:p>
            <a:pPr lvl="2" algn="just">
              <a:spcBef>
                <a:spcPts val="800"/>
              </a:spcBef>
              <a:buClr>
                <a:srgbClr val="829824"/>
              </a:buClr>
            </a:pPr>
            <a:r>
              <a:rPr lang="en-US" sz="2200" dirty="0" smtClean="0">
                <a:solidFill>
                  <a:srgbClr val="0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Annex III.IV: Data fields for gas transportation data reporting</a:t>
            </a:r>
          </a:p>
          <a:p>
            <a:pPr lvl="2" algn="just">
              <a:spcBef>
                <a:spcPts val="800"/>
              </a:spcBef>
              <a:buClr>
                <a:srgbClr val="829824"/>
              </a:buClr>
            </a:pPr>
            <a:r>
              <a:rPr lang="en-US" sz="2200" dirty="0" smtClean="0">
                <a:solidFill>
                  <a:srgbClr val="0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Annex IV.IV: Data fields for gas nomination data</a:t>
            </a:r>
          </a:p>
          <a:p>
            <a:pPr lvl="2" algn="just">
              <a:spcBef>
                <a:spcPts val="800"/>
              </a:spcBef>
              <a:buClr>
                <a:srgbClr val="829824"/>
              </a:buClr>
            </a:pPr>
            <a:r>
              <a:rPr lang="en-US" sz="2200" dirty="0" smtClean="0">
                <a:solidFill>
                  <a:srgbClr val="0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XML schemas (Annex V.IV and VI.IV)</a:t>
            </a:r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412776"/>
            <a:ext cx="2011628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4714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Implementation questions </a:t>
            </a:r>
            <a:br>
              <a:rPr lang="en-GB" dirty="0" smtClean="0"/>
            </a:br>
            <a:r>
              <a:rPr lang="en-GB" dirty="0" smtClean="0"/>
              <a:t>Process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525963"/>
          </a:xfrm>
        </p:spPr>
        <p:txBody>
          <a:bodyPr>
            <a:normAutofit/>
          </a:bodyPr>
          <a:lstStyle/>
          <a:p>
            <a:endParaRPr lang="en-GB" sz="2400" dirty="0" smtClean="0"/>
          </a:p>
          <a:p>
            <a:endParaRPr lang="en-GB" sz="2400" dirty="0" smtClean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endParaRPr lang="en-GB" sz="500" dirty="0" smtClean="0"/>
          </a:p>
          <a:p>
            <a:pPr marL="0" indent="0">
              <a:buNone/>
            </a:pPr>
            <a:r>
              <a:rPr lang="en-GB" sz="2000" dirty="0" smtClean="0"/>
              <a:t>Template for formulating questions</a:t>
            </a:r>
            <a:endParaRPr lang="en-GB" sz="2000" dirty="0"/>
          </a:p>
        </p:txBody>
      </p:sp>
      <p:sp>
        <p:nvSpPr>
          <p:cNvPr id="5" name="Abgerundetes Rechteck 4"/>
          <p:cNvSpPr/>
          <p:nvPr/>
        </p:nvSpPr>
        <p:spPr>
          <a:xfrm>
            <a:off x="555705" y="1772816"/>
            <a:ext cx="1568023" cy="86409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TSOs</a:t>
            </a:r>
            <a:endParaRPr lang="en-GB" dirty="0"/>
          </a:p>
        </p:txBody>
      </p:sp>
      <p:sp>
        <p:nvSpPr>
          <p:cNvPr id="7" name="Fensterinhalt vertikal verschieben 6"/>
          <p:cNvSpPr/>
          <p:nvPr/>
        </p:nvSpPr>
        <p:spPr>
          <a:xfrm>
            <a:off x="3131840" y="1988840"/>
            <a:ext cx="1872208" cy="1440160"/>
          </a:xfrm>
          <a:prstGeom prst="vertic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Questions</a:t>
            </a:r>
            <a:endParaRPr lang="en-GB" dirty="0"/>
          </a:p>
        </p:txBody>
      </p:sp>
      <p:sp>
        <p:nvSpPr>
          <p:cNvPr id="8" name="Abgerundetes Rechteck 7"/>
          <p:cNvSpPr/>
          <p:nvPr/>
        </p:nvSpPr>
        <p:spPr>
          <a:xfrm>
            <a:off x="4788416" y="2306593"/>
            <a:ext cx="1583784" cy="83437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ENTSOG</a:t>
            </a:r>
          </a:p>
          <a:p>
            <a:pPr algn="ctr"/>
            <a:r>
              <a:rPr lang="en-US" dirty="0" smtClean="0"/>
              <a:t>TSO REMIT TF</a:t>
            </a:r>
            <a:endParaRPr lang="en-GB" dirty="0"/>
          </a:p>
        </p:txBody>
      </p:sp>
      <p:sp>
        <p:nvSpPr>
          <p:cNvPr id="9" name="Abgerundetes Rechteck 8"/>
          <p:cNvSpPr/>
          <p:nvPr/>
        </p:nvSpPr>
        <p:spPr>
          <a:xfrm>
            <a:off x="7114784" y="2348880"/>
            <a:ext cx="1323536" cy="76236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ACER</a:t>
            </a:r>
            <a:endParaRPr lang="en-GB" dirty="0"/>
          </a:p>
        </p:txBody>
      </p:sp>
      <p:sp>
        <p:nvSpPr>
          <p:cNvPr id="6" name="Abgerundetes Rechteck 5"/>
          <p:cNvSpPr/>
          <p:nvPr/>
        </p:nvSpPr>
        <p:spPr>
          <a:xfrm>
            <a:off x="1835696" y="2385880"/>
            <a:ext cx="1512168" cy="82709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TRA WG ENTSOG</a:t>
            </a:r>
            <a:endParaRPr lang="en-GB" dirty="0"/>
          </a:p>
        </p:txBody>
      </p:sp>
      <p:cxnSp>
        <p:nvCxnSpPr>
          <p:cNvPr id="21" name="Gerade Verbindung mit Pfeil 20"/>
          <p:cNvCxnSpPr>
            <a:stCxn id="8" idx="3"/>
            <a:endCxn id="9" idx="1"/>
          </p:cNvCxnSpPr>
          <p:nvPr/>
        </p:nvCxnSpPr>
        <p:spPr>
          <a:xfrm>
            <a:off x="6372200" y="2723781"/>
            <a:ext cx="742584" cy="6283"/>
          </a:xfrm>
          <a:prstGeom prst="straightConnector1">
            <a:avLst/>
          </a:prstGeom>
          <a:ln w="254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705" y="4293096"/>
            <a:ext cx="7882615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1787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Implementation </a:t>
            </a:r>
            <a:r>
              <a:rPr lang="en-GB" dirty="0" smtClean="0"/>
              <a:t>questions</a:t>
            </a:r>
            <a:br>
              <a:rPr lang="en-GB" dirty="0" smtClean="0"/>
            </a:br>
            <a:r>
              <a:rPr lang="en-GB" dirty="0" smtClean="0"/>
              <a:t>Status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GB" sz="2000" b="1" dirty="0" smtClean="0"/>
              <a:t>Questions submitted </a:t>
            </a:r>
            <a:r>
              <a:rPr lang="en-GB" sz="2000" b="1" dirty="0"/>
              <a:t>to ACER </a:t>
            </a:r>
            <a:endParaRPr lang="en-GB" sz="2000" b="1" dirty="0" smtClean="0"/>
          </a:p>
          <a:p>
            <a:pPr marL="0" indent="0" algn="just">
              <a:buNone/>
            </a:pPr>
            <a:r>
              <a:rPr lang="en-GB" sz="2000" i="1" dirty="0"/>
              <a:t>Status January 2016</a:t>
            </a:r>
          </a:p>
          <a:p>
            <a:pPr marL="0" indent="0" algn="just">
              <a:buNone/>
            </a:pPr>
            <a:endParaRPr lang="en-GB" sz="2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5247860"/>
              </p:ext>
            </p:extLst>
          </p:nvPr>
        </p:nvGraphicFramePr>
        <p:xfrm>
          <a:off x="611560" y="2537688"/>
          <a:ext cx="7488832" cy="29870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968552"/>
                <a:gridCol w="252028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Type of question submitted to ACER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Number of questions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GB" sz="2000" dirty="0" smtClean="0"/>
                        <a:t>General Technical Questions 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6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GB" sz="2000" dirty="0" smtClean="0"/>
                        <a:t>Specific Technical Questions (XSD schema related)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13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GB" sz="2000" dirty="0" smtClean="0"/>
                        <a:t>General Business/policy questions 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15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GB" sz="2000" dirty="0" smtClean="0"/>
                        <a:t>Specific Business/policy issues 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7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sz="2000" dirty="0" smtClean="0"/>
                        <a:t>TSOs’ ARIS CSD issues discussed during the technical sessions 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4</a:t>
                      </a:r>
                      <a:endParaRPr lang="en-GB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102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/>
              <a:t>Implementation questions</a:t>
            </a:r>
            <a:br>
              <a:rPr lang="en-GB" dirty="0"/>
            </a:br>
            <a:r>
              <a:rPr lang="en-GB" dirty="0" smtClean="0"/>
              <a:t>Examples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896544"/>
          </a:xfrm>
        </p:spPr>
        <p:txBody>
          <a:bodyPr>
            <a:normAutofit fontScale="32500" lnSpcReduction="20000"/>
          </a:bodyPr>
          <a:lstStyle/>
          <a:p>
            <a:pPr algn="just">
              <a:buClr>
                <a:schemeClr val="accent3">
                  <a:lumMod val="75000"/>
                </a:schemeClr>
              </a:buClr>
              <a:buFont typeface="Courier New" pitchFamily="49" charset="0"/>
              <a:buChar char="o"/>
            </a:pPr>
            <a:r>
              <a:rPr lang="en-GB" sz="4500" b="1" dirty="0"/>
              <a:t>General Technical </a:t>
            </a:r>
            <a:r>
              <a:rPr lang="en-GB" sz="4500" b="1" dirty="0" smtClean="0"/>
              <a:t>Questions</a:t>
            </a:r>
          </a:p>
          <a:p>
            <a:pPr lvl="1" algn="just">
              <a:buClr>
                <a:schemeClr val="accent3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GB" sz="4500" dirty="0" smtClean="0"/>
              <a:t>Informing ACER about disruption of services</a:t>
            </a:r>
          </a:p>
          <a:p>
            <a:pPr lvl="1" algn="just">
              <a:buClr>
                <a:schemeClr val="accent3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GB" sz="4500" dirty="0" smtClean="0"/>
              <a:t>Gas day versus working day / Public holidays </a:t>
            </a:r>
          </a:p>
          <a:p>
            <a:pPr lvl="1" algn="just">
              <a:buClr>
                <a:schemeClr val="accent3">
                  <a:lumMod val="75000"/>
                </a:schemeClr>
              </a:buClr>
              <a:buFont typeface="Wingdings" pitchFamily="2" charset="2"/>
              <a:buChar char="§"/>
            </a:pPr>
            <a:endParaRPr lang="en-GB" sz="3200" dirty="0"/>
          </a:p>
          <a:p>
            <a:pPr algn="just">
              <a:buClr>
                <a:schemeClr val="accent3">
                  <a:lumMod val="75000"/>
                </a:schemeClr>
              </a:buClr>
              <a:buFont typeface="Courier New" pitchFamily="49" charset="0"/>
              <a:buChar char="o"/>
            </a:pPr>
            <a:r>
              <a:rPr lang="en-GB" sz="4500" b="1" dirty="0" smtClean="0"/>
              <a:t>Specific </a:t>
            </a:r>
            <a:r>
              <a:rPr lang="en-GB" sz="4500" b="1" dirty="0"/>
              <a:t>Technical Questions </a:t>
            </a:r>
            <a:r>
              <a:rPr lang="en-GB" sz="4500" b="1" dirty="0" smtClean="0"/>
              <a:t>(XSD </a:t>
            </a:r>
            <a:r>
              <a:rPr lang="en-GB" sz="4500" b="1" dirty="0"/>
              <a:t>schema related) </a:t>
            </a:r>
            <a:endParaRPr lang="en-GB" sz="4500" b="1" dirty="0" smtClean="0"/>
          </a:p>
          <a:p>
            <a:pPr lvl="1" algn="just">
              <a:buClr>
                <a:schemeClr val="accent3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GB" sz="4500" dirty="0" smtClean="0"/>
              <a:t>Interpretation </a:t>
            </a:r>
            <a:r>
              <a:rPr lang="en-GB" sz="4500" dirty="0"/>
              <a:t>of the </a:t>
            </a:r>
            <a:r>
              <a:rPr lang="en-GB" sz="4500" dirty="0" smtClean="0"/>
              <a:t>XSD </a:t>
            </a:r>
            <a:r>
              <a:rPr lang="en-GB" sz="4500" dirty="0"/>
              <a:t>schema </a:t>
            </a:r>
            <a:r>
              <a:rPr lang="en-GB" sz="4500" dirty="0" smtClean="0"/>
              <a:t>and requested information</a:t>
            </a:r>
            <a:endParaRPr lang="en-GB" sz="4500" dirty="0"/>
          </a:p>
          <a:p>
            <a:pPr lvl="1" algn="just">
              <a:buClr>
                <a:schemeClr val="accent3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GB" sz="4500" dirty="0" smtClean="0"/>
              <a:t>Request </a:t>
            </a:r>
            <a:r>
              <a:rPr lang="en-GB" sz="4500" dirty="0"/>
              <a:t>for modification of the </a:t>
            </a:r>
            <a:r>
              <a:rPr lang="en-GB" sz="4500" dirty="0" smtClean="0"/>
              <a:t>schema</a:t>
            </a:r>
            <a:endParaRPr lang="en-GB" sz="4900" dirty="0" smtClean="0"/>
          </a:p>
          <a:p>
            <a:pPr lvl="1" algn="just">
              <a:buClr>
                <a:schemeClr val="accent3">
                  <a:lumMod val="75000"/>
                </a:schemeClr>
              </a:buClr>
              <a:buFont typeface="Wingdings" pitchFamily="2" charset="2"/>
              <a:buChar char="§"/>
            </a:pPr>
            <a:endParaRPr lang="en-GB" sz="3200" dirty="0"/>
          </a:p>
          <a:p>
            <a:pPr algn="just">
              <a:buClr>
                <a:schemeClr val="accent3">
                  <a:lumMod val="75000"/>
                </a:schemeClr>
              </a:buClr>
              <a:buFont typeface="Courier New" pitchFamily="49" charset="0"/>
              <a:buChar char="o"/>
            </a:pPr>
            <a:r>
              <a:rPr lang="en-GB" sz="4500" b="1" dirty="0" smtClean="0"/>
              <a:t>General </a:t>
            </a:r>
            <a:r>
              <a:rPr lang="en-GB" sz="4500" b="1" dirty="0"/>
              <a:t>Business/policy questions </a:t>
            </a:r>
          </a:p>
          <a:p>
            <a:pPr lvl="1" algn="just">
              <a:buClr>
                <a:schemeClr val="accent3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GB" sz="4500" dirty="0" smtClean="0"/>
              <a:t>Interpretation </a:t>
            </a:r>
            <a:r>
              <a:rPr lang="en-GB" sz="4500" dirty="0"/>
              <a:t>of the requested </a:t>
            </a:r>
            <a:r>
              <a:rPr lang="en-GB" sz="4500" dirty="0" smtClean="0"/>
              <a:t>information, </a:t>
            </a:r>
            <a:r>
              <a:rPr lang="en-GB" sz="4500" dirty="0" err="1" smtClean="0"/>
              <a:t>eg</a:t>
            </a:r>
            <a:r>
              <a:rPr lang="en-GB" sz="4500" dirty="0" smtClean="0"/>
              <a:t>: </a:t>
            </a:r>
          </a:p>
          <a:p>
            <a:pPr lvl="2" algn="just">
              <a:buClr>
                <a:schemeClr val="accent3">
                  <a:lumMod val="75000"/>
                </a:schemeClr>
              </a:buClr>
            </a:pPr>
            <a:r>
              <a:rPr lang="en-GB" sz="4500" dirty="0" smtClean="0"/>
              <a:t>Modifications of contracts </a:t>
            </a:r>
            <a:r>
              <a:rPr lang="en-GB" sz="4500" dirty="0"/>
              <a:t>due to CMP </a:t>
            </a:r>
            <a:r>
              <a:rPr lang="en-GB" sz="4500" dirty="0" smtClean="0"/>
              <a:t>measures</a:t>
            </a:r>
          </a:p>
          <a:p>
            <a:pPr lvl="2" algn="just">
              <a:buClr>
                <a:schemeClr val="accent3">
                  <a:lumMod val="75000"/>
                </a:schemeClr>
              </a:buClr>
            </a:pPr>
            <a:r>
              <a:rPr lang="en-GB" sz="4500" dirty="0" err="1" smtClean="0"/>
              <a:t>Backloading</a:t>
            </a:r>
            <a:r>
              <a:rPr lang="en-GB" sz="4500" dirty="0" smtClean="0"/>
              <a:t> </a:t>
            </a:r>
            <a:endParaRPr lang="en-GB" sz="4500" dirty="0"/>
          </a:p>
          <a:p>
            <a:pPr lvl="2" algn="just">
              <a:buClr>
                <a:schemeClr val="accent3">
                  <a:lumMod val="75000"/>
                </a:schemeClr>
              </a:buClr>
            </a:pPr>
            <a:r>
              <a:rPr lang="en-GB" sz="4500" dirty="0"/>
              <a:t>U</a:t>
            </a:r>
            <a:r>
              <a:rPr lang="en-GB" sz="4500" dirty="0" smtClean="0"/>
              <a:t>pdates of fundamental data</a:t>
            </a:r>
          </a:p>
          <a:p>
            <a:pPr lvl="2" algn="just">
              <a:buClr>
                <a:schemeClr val="accent3">
                  <a:lumMod val="75000"/>
                </a:schemeClr>
              </a:buClr>
            </a:pPr>
            <a:endParaRPr lang="en-GB" sz="3200" dirty="0"/>
          </a:p>
          <a:p>
            <a:pPr algn="just">
              <a:buClr>
                <a:schemeClr val="accent3">
                  <a:lumMod val="75000"/>
                </a:schemeClr>
              </a:buClr>
              <a:buFont typeface="Courier New" pitchFamily="49" charset="0"/>
              <a:buChar char="o"/>
            </a:pPr>
            <a:r>
              <a:rPr lang="en-GB" sz="4500" b="1" dirty="0" smtClean="0"/>
              <a:t>Specific </a:t>
            </a:r>
            <a:r>
              <a:rPr lang="en-GB" sz="4500" b="1" dirty="0"/>
              <a:t>Business/policy issues </a:t>
            </a:r>
            <a:endParaRPr lang="en-GB" sz="4500" b="1" dirty="0" smtClean="0"/>
          </a:p>
          <a:p>
            <a:pPr lvl="1" algn="just">
              <a:buClr>
                <a:schemeClr val="accent3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GB" sz="4500" dirty="0" smtClean="0"/>
              <a:t>Interpretation </a:t>
            </a:r>
            <a:r>
              <a:rPr lang="en-GB" sz="4500" dirty="0"/>
              <a:t>of the requested information, </a:t>
            </a:r>
            <a:r>
              <a:rPr lang="en-GB" sz="4500" dirty="0" err="1" smtClean="0"/>
              <a:t>eg</a:t>
            </a:r>
            <a:r>
              <a:rPr lang="en-GB" sz="4500" dirty="0" smtClean="0"/>
              <a:t>: </a:t>
            </a:r>
          </a:p>
          <a:p>
            <a:pPr lvl="2" algn="just">
              <a:buClr>
                <a:schemeClr val="accent3">
                  <a:lumMod val="75000"/>
                </a:schemeClr>
              </a:buClr>
            </a:pPr>
            <a:r>
              <a:rPr lang="en-GB" sz="4500" dirty="0" smtClean="0"/>
              <a:t>Fundamental </a:t>
            </a:r>
            <a:r>
              <a:rPr lang="en-GB" sz="4500" dirty="0"/>
              <a:t>data reporting for exit points connected to a single </a:t>
            </a:r>
            <a:r>
              <a:rPr lang="en-GB" sz="4500" dirty="0" smtClean="0"/>
              <a:t>customer</a:t>
            </a:r>
          </a:p>
          <a:p>
            <a:pPr lvl="2" algn="just">
              <a:buClr>
                <a:schemeClr val="accent3">
                  <a:lumMod val="75000"/>
                </a:schemeClr>
              </a:buClr>
            </a:pPr>
            <a:endParaRPr lang="en-GB" sz="4500" dirty="0" smtClean="0"/>
          </a:p>
          <a:p>
            <a:pPr algn="just">
              <a:buClr>
                <a:schemeClr val="accent3">
                  <a:lumMod val="75000"/>
                </a:schemeClr>
              </a:buClr>
              <a:buFont typeface="Courier New" panose="02070309020205020404" pitchFamily="49" charset="0"/>
              <a:buChar char="o"/>
            </a:pPr>
            <a:r>
              <a:rPr lang="en-GB" sz="4600" b="1" dirty="0"/>
              <a:t>TSOs’ ARIS CSD </a:t>
            </a:r>
            <a:r>
              <a:rPr lang="en-GB" sz="4600" b="1" dirty="0" smtClean="0"/>
              <a:t>issues </a:t>
            </a:r>
            <a:r>
              <a:rPr lang="en-GB" sz="4600" b="1" dirty="0"/>
              <a:t>discussed during the technical </a:t>
            </a:r>
            <a:r>
              <a:rPr lang="en-GB" sz="4600" b="1" dirty="0" smtClean="0"/>
              <a:t>sessions</a:t>
            </a:r>
          </a:p>
          <a:p>
            <a:pPr lvl="1" algn="just"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4600" dirty="0" smtClean="0"/>
              <a:t>Certificate issues </a:t>
            </a:r>
          </a:p>
          <a:p>
            <a:pPr lvl="1" algn="just"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4600" dirty="0" smtClean="0"/>
              <a:t>WSDL population of fields </a:t>
            </a:r>
            <a:endParaRPr lang="en-GB" sz="4600" dirty="0"/>
          </a:p>
          <a:p>
            <a:pPr algn="just">
              <a:buClr>
                <a:schemeClr val="accent3">
                  <a:lumMod val="75000"/>
                </a:schemeClr>
              </a:buClr>
            </a:pPr>
            <a:endParaRPr lang="en-GB" sz="5300" dirty="0"/>
          </a:p>
          <a:p>
            <a:endParaRPr lang="de-DE" sz="4000" dirty="0"/>
          </a:p>
        </p:txBody>
      </p:sp>
    </p:spTree>
    <p:extLst>
      <p:ext uri="{BB962C8B-B14F-4D97-AF65-F5344CB8AC3E}">
        <p14:creationId xmlns:p14="http://schemas.microsoft.com/office/powerpoint/2010/main" val="2977585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Process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lnSpcReduction="10000"/>
          </a:bodyPr>
          <a:lstStyle/>
          <a:p>
            <a:pPr algn="just">
              <a:buClr>
                <a:schemeClr val="accent3">
                  <a:lumMod val="75000"/>
                </a:schemeClr>
              </a:buClr>
              <a:buFont typeface="Courier New" pitchFamily="49" charset="0"/>
              <a:buChar char="o"/>
            </a:pPr>
            <a:r>
              <a:rPr lang="en-US" sz="2000" dirty="0" smtClean="0"/>
              <a:t>TSO REMIT Implementation Task Force group was formed within ENTSOG TRA WG</a:t>
            </a:r>
          </a:p>
          <a:p>
            <a:pPr algn="just">
              <a:buClr>
                <a:schemeClr val="accent3">
                  <a:lumMod val="75000"/>
                </a:schemeClr>
              </a:buClr>
              <a:buFont typeface="Courier New" pitchFamily="49" charset="0"/>
              <a:buChar char="o"/>
            </a:pPr>
            <a:endParaRPr lang="en-US" sz="500" dirty="0" smtClean="0"/>
          </a:p>
          <a:p>
            <a:pPr algn="just">
              <a:buClr>
                <a:schemeClr val="accent3">
                  <a:lumMod val="75000"/>
                </a:schemeClr>
              </a:buClr>
              <a:buFont typeface="Courier New" pitchFamily="49" charset="0"/>
              <a:buChar char="o"/>
            </a:pPr>
            <a:endParaRPr lang="en-GB" sz="500" dirty="0" smtClean="0"/>
          </a:p>
          <a:p>
            <a:pPr algn="just">
              <a:buClr>
                <a:schemeClr val="accent3">
                  <a:lumMod val="75000"/>
                </a:schemeClr>
              </a:buClr>
              <a:buFont typeface="Courier New" pitchFamily="49" charset="0"/>
              <a:buChar char="o"/>
            </a:pPr>
            <a:r>
              <a:rPr lang="en-GB" sz="2000" dirty="0" smtClean="0"/>
              <a:t>Discussion sessions were initiated between ACER, ENTSOG TRA team and </a:t>
            </a:r>
            <a:r>
              <a:rPr lang="en-US" sz="2000" dirty="0" smtClean="0"/>
              <a:t>TSO </a:t>
            </a:r>
            <a:r>
              <a:rPr lang="en-US" sz="2000" dirty="0"/>
              <a:t>REMIT Implementation </a:t>
            </a:r>
            <a:r>
              <a:rPr lang="en-US" sz="2000" dirty="0" smtClean="0"/>
              <a:t>task force – November 2015</a:t>
            </a:r>
          </a:p>
          <a:p>
            <a:pPr algn="just">
              <a:buClr>
                <a:schemeClr val="accent3">
                  <a:lumMod val="75000"/>
                </a:schemeClr>
              </a:buClr>
              <a:buFont typeface="Courier New" pitchFamily="49" charset="0"/>
              <a:buChar char="o"/>
            </a:pPr>
            <a:endParaRPr lang="en-US" sz="500" dirty="0" smtClean="0"/>
          </a:p>
          <a:p>
            <a:pPr algn="just">
              <a:buClr>
                <a:schemeClr val="accent3">
                  <a:lumMod val="75000"/>
                </a:schemeClr>
              </a:buClr>
              <a:buFont typeface="Courier New" pitchFamily="49" charset="0"/>
              <a:buChar char="o"/>
            </a:pPr>
            <a:endParaRPr lang="en-GB" sz="500" dirty="0"/>
          </a:p>
          <a:p>
            <a:pPr algn="just">
              <a:buClr>
                <a:schemeClr val="accent3">
                  <a:lumMod val="75000"/>
                </a:schemeClr>
              </a:buClr>
              <a:buFont typeface="Courier New" pitchFamily="49" charset="0"/>
              <a:buChar char="o"/>
            </a:pPr>
            <a:r>
              <a:rPr lang="en-GB" sz="2000" dirty="0" smtClean="0"/>
              <a:t>6 discussion “Q&amp;A-sessions” (</a:t>
            </a:r>
            <a:r>
              <a:rPr lang="en-GB" sz="2000" dirty="0" err="1" smtClean="0"/>
              <a:t>Telcos</a:t>
            </a:r>
            <a:r>
              <a:rPr lang="en-GB" sz="2000" dirty="0" smtClean="0"/>
              <a:t>) were performed until February 2016. Clarity on many questions.</a:t>
            </a:r>
          </a:p>
          <a:p>
            <a:pPr algn="just">
              <a:buClr>
                <a:schemeClr val="accent3">
                  <a:lumMod val="75000"/>
                </a:schemeClr>
              </a:buClr>
              <a:buFont typeface="Courier New" pitchFamily="49" charset="0"/>
              <a:buChar char="o"/>
            </a:pPr>
            <a:endParaRPr lang="en-US" sz="500" dirty="0" smtClean="0"/>
          </a:p>
          <a:p>
            <a:pPr algn="just">
              <a:buClr>
                <a:schemeClr val="accent3">
                  <a:lumMod val="75000"/>
                </a:schemeClr>
              </a:buClr>
              <a:buFont typeface="Courier New" pitchFamily="49" charset="0"/>
              <a:buChar char="o"/>
            </a:pPr>
            <a:endParaRPr lang="en-GB" sz="500" dirty="0" smtClean="0"/>
          </a:p>
          <a:p>
            <a:pPr algn="just">
              <a:buClr>
                <a:schemeClr val="accent3">
                  <a:lumMod val="75000"/>
                </a:schemeClr>
              </a:buClr>
              <a:buFont typeface="Courier New" pitchFamily="49" charset="0"/>
              <a:buChar char="o"/>
            </a:pPr>
            <a:r>
              <a:rPr lang="en-US" sz="2000" dirty="0" smtClean="0"/>
              <a:t>Technical sessions with participation of ACER CSD and service provider were established in January 2016</a:t>
            </a:r>
          </a:p>
          <a:p>
            <a:pPr algn="just">
              <a:buClr>
                <a:schemeClr val="accent3">
                  <a:lumMod val="75000"/>
                </a:schemeClr>
              </a:buClr>
              <a:buFont typeface="Courier New" pitchFamily="49" charset="0"/>
              <a:buChar char="o"/>
            </a:pPr>
            <a:endParaRPr lang="en-US" sz="500" dirty="0"/>
          </a:p>
          <a:p>
            <a:pPr algn="just">
              <a:buClr>
                <a:schemeClr val="accent3">
                  <a:lumMod val="75000"/>
                </a:schemeClr>
              </a:buClr>
              <a:buFont typeface="Courier New" pitchFamily="49" charset="0"/>
              <a:buChar char="o"/>
            </a:pPr>
            <a:endParaRPr lang="en-GB" sz="500" dirty="0" smtClean="0"/>
          </a:p>
          <a:p>
            <a:pPr algn="just">
              <a:buClr>
                <a:schemeClr val="accent3">
                  <a:lumMod val="75000"/>
                </a:schemeClr>
              </a:buClr>
              <a:buFont typeface="Courier New" pitchFamily="49" charset="0"/>
              <a:buChar char="o"/>
            </a:pPr>
            <a:r>
              <a:rPr lang="en-GB" sz="2000" dirty="0" smtClean="0"/>
              <a:t>Aim </a:t>
            </a:r>
            <a:r>
              <a:rPr lang="en-GB" sz="2000" dirty="0"/>
              <a:t>to have clarity </a:t>
            </a:r>
            <a:r>
              <a:rPr lang="en-GB" sz="2000" dirty="0" smtClean="0"/>
              <a:t>on all remaining (and future) questions as soon as possible</a:t>
            </a:r>
          </a:p>
          <a:p>
            <a:pPr marL="0" indent="0" algn="just">
              <a:buClr>
                <a:schemeClr val="accent3">
                  <a:lumMod val="75000"/>
                </a:schemeClr>
              </a:buClr>
              <a:buNone/>
            </a:pPr>
            <a:r>
              <a:rPr lang="en-GB" sz="2000" dirty="0" smtClean="0">
                <a:sym typeface="Wingdings" panose="05000000000000000000" pitchFamily="2" charset="2"/>
              </a:rPr>
              <a:t>	 the window for </a:t>
            </a:r>
            <a:r>
              <a:rPr lang="en-GB" sz="2000" b="1" dirty="0" smtClean="0">
                <a:sym typeface="Wingdings" panose="05000000000000000000" pitchFamily="2" charset="2"/>
              </a:rPr>
              <a:t>implementation</a:t>
            </a:r>
            <a:r>
              <a:rPr lang="en-GB" sz="2000" dirty="0" smtClean="0">
                <a:sym typeface="Wingdings" panose="05000000000000000000" pitchFamily="2" charset="2"/>
              </a:rPr>
              <a:t> is closed and more changes will 	be a risk for timely implementation 7 April 2016</a:t>
            </a:r>
            <a:endParaRPr lang="en-GB" sz="2000" dirty="0"/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296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475</Words>
  <Application>Microsoft Office PowerPoint</Application>
  <PresentationFormat>On-screen Show (4:3)</PresentationFormat>
  <Paragraphs>94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Courier New</vt:lpstr>
      <vt:lpstr>Verdana</vt:lpstr>
      <vt:lpstr>Wingdings</vt:lpstr>
      <vt:lpstr>Larissa</vt:lpstr>
      <vt:lpstr>9th ENTSOG Transparency Workshop REMIT Implementation TSOs </vt:lpstr>
      <vt:lpstr>REMIT Implementation - TSOs</vt:lpstr>
      <vt:lpstr>REMIT Implementation - TSOs</vt:lpstr>
      <vt:lpstr>Implementation questions  Process</vt:lpstr>
      <vt:lpstr>Implementation questions Status</vt:lpstr>
      <vt:lpstr>Implementation questions Examples</vt:lpstr>
      <vt:lpstr>Process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9th Transparency WS REMIT Implementation TSOs</dc:title>
  <dc:creator>Bertine Markvoort</dc:creator>
  <cp:lastModifiedBy>Kathrine Stannov</cp:lastModifiedBy>
  <cp:revision>27</cp:revision>
  <dcterms:created xsi:type="dcterms:W3CDTF">2015-11-13T12:57:43Z</dcterms:created>
  <dcterms:modified xsi:type="dcterms:W3CDTF">2016-02-04T08:44:04Z</dcterms:modified>
</cp:coreProperties>
</file>