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427" r:id="rId3"/>
    <p:sldId id="416" r:id="rId4"/>
    <p:sldId id="418" r:id="rId5"/>
    <p:sldId id="415" r:id="rId6"/>
    <p:sldId id="420" r:id="rId7"/>
    <p:sldId id="421" r:id="rId8"/>
    <p:sldId id="405" r:id="rId9"/>
    <p:sldId id="404" r:id="rId10"/>
    <p:sldId id="406" r:id="rId11"/>
    <p:sldId id="422" r:id="rId12"/>
    <p:sldId id="425" r:id="rId13"/>
    <p:sldId id="423" r:id="rId14"/>
    <p:sldId id="424" r:id="rId15"/>
    <p:sldId id="381" r:id="rId16"/>
  </p:sldIdLst>
  <p:sldSz cx="9144000" cy="6858000" type="screen4x3"/>
  <p:notesSz cx="6794500" cy="99314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829824"/>
    <a:srgbClr val="000579"/>
    <a:srgbClr val="BFBFBF"/>
    <a:srgbClr val="B1C7E1"/>
    <a:srgbClr val="6B95C7"/>
    <a:srgbClr val="3E6CA4"/>
    <a:srgbClr val="E11022"/>
    <a:srgbClr val="D9D9D9"/>
    <a:srgbClr val="A4BD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867" autoAdjust="0"/>
    <p:restoredTop sz="86400" autoAdjust="0"/>
  </p:normalViewPr>
  <p:slideViewPr>
    <p:cSldViewPr>
      <p:cViewPr>
        <p:scale>
          <a:sx n="110" d="100"/>
          <a:sy n="110" d="100"/>
        </p:scale>
        <p:origin x="-1890" y="-2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2" y="1461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8" d="100"/>
          <a:sy n="78" d="100"/>
        </p:scale>
        <p:origin x="-3366" y="-108"/>
      </p:cViewPr>
      <p:guideLst>
        <p:guide orient="horz" pos="3128"/>
        <p:guide pos="214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657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48645" y="0"/>
            <a:ext cx="2944283" cy="49657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8CFCF4F-E7B9-4B8E-ADF6-9028043023D1}" type="datetime1">
              <a:rPr lang="fr-FR"/>
              <a:pPr>
                <a:defRPr/>
              </a:pPr>
              <a:t>10/04/2015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33106"/>
            <a:ext cx="2944283" cy="49657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79509CD-62CF-4D94-928B-D790620A6EA5}" type="slidenum">
              <a:rPr lang="fr-BE"/>
              <a:pPr>
                <a:defRPr/>
              </a:pPr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35116926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657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657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5DB1AA2-2630-437E-B348-6E2E9750D163}" type="datetime1">
              <a:rPr lang="fr-FR"/>
              <a:pPr>
                <a:defRPr/>
              </a:pPr>
              <a:t>10/04/2015</a:t>
            </a:fld>
            <a:endParaRPr lang="fr-BE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fr-BE" noProof="0" smtClean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451" y="4717415"/>
            <a:ext cx="5435600" cy="446913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fr-BE" noProof="0" smtClean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33106"/>
            <a:ext cx="2944283" cy="49657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15D7753-1580-4264-89D1-13C02C8B185B}" type="slidenum">
              <a:rPr lang="fr-BE"/>
              <a:pPr>
                <a:defRPr/>
              </a:pPr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94234763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1" charset="-128"/>
        <a:cs typeface="ＭＳ Ｐゴシック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1" charset="-128"/>
        <a:cs typeface="ＭＳ Ｐゴシック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1" charset="-128"/>
        <a:cs typeface="ＭＳ Ｐゴシック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1" charset="-128"/>
        <a:cs typeface="ＭＳ Ｐゴシック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 descr="l_entsog_ppt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4572"/>
            <a:ext cx="9235440" cy="6908109"/>
          </a:xfrm>
          <a:prstGeom prst="rect">
            <a:avLst/>
          </a:prstGeom>
        </p:spPr>
      </p:pic>
      <p:sp>
        <p:nvSpPr>
          <p:cNvPr id="13" name="Rechteck 12"/>
          <p:cNvSpPr/>
          <p:nvPr userDrawn="1"/>
        </p:nvSpPr>
        <p:spPr>
          <a:xfrm>
            <a:off x="1944000" y="2520000"/>
            <a:ext cx="7200000" cy="3240000"/>
          </a:xfrm>
          <a:prstGeom prst="rect">
            <a:avLst/>
          </a:prstGeom>
          <a:solidFill>
            <a:schemeClr val="bg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Title 4"/>
          <p:cNvSpPr>
            <a:spLocks noGrp="1"/>
          </p:cNvSpPr>
          <p:nvPr>
            <p:ph type="ctrTitle" hasCustomPrompt="1"/>
          </p:nvPr>
        </p:nvSpPr>
        <p:spPr bwMode="auto">
          <a:xfrm>
            <a:off x="1944000" y="2637008"/>
            <a:ext cx="7200000" cy="864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algn="l">
              <a:defRPr b="1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sz="4400" noProof="0" dirty="0" smtClean="0">
                <a:solidFill>
                  <a:schemeClr val="tx1"/>
                </a:solidFill>
                <a:ea typeface="ＭＳ Ｐゴシック"/>
                <a:cs typeface="ＭＳ Ｐゴシック"/>
              </a:rPr>
              <a:t>Cover title</a:t>
            </a:r>
          </a:p>
        </p:txBody>
      </p:sp>
      <p:sp>
        <p:nvSpPr>
          <p:cNvPr id="7" name="Text Placeholder 17"/>
          <p:cNvSpPr>
            <a:spLocks noGrp="1"/>
          </p:cNvSpPr>
          <p:nvPr>
            <p:ph type="body" sz="quarter" idx="12" hasCustomPrompt="1"/>
          </p:nvPr>
        </p:nvSpPr>
        <p:spPr>
          <a:xfrm>
            <a:off x="1944000" y="4797152"/>
            <a:ext cx="4770169" cy="936104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800" b="1" i="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GB" noProof="0" dirty="0" smtClean="0"/>
              <a:t>Name: ENTSOG representative</a:t>
            </a:r>
            <a:br>
              <a:rPr lang="en-GB" noProof="0" dirty="0" smtClean="0"/>
            </a:br>
            <a:r>
              <a:rPr lang="en-GB" noProof="0" dirty="0" smtClean="0"/>
              <a:t>Position: Adviser/EGM/President</a:t>
            </a:r>
            <a:endParaRPr lang="en-GB" noProof="0" dirty="0"/>
          </a:p>
        </p:txBody>
      </p:sp>
      <p:sp>
        <p:nvSpPr>
          <p:cNvPr id="8" name="Text Placeholder 19"/>
          <p:cNvSpPr>
            <a:spLocks noGrp="1"/>
          </p:cNvSpPr>
          <p:nvPr>
            <p:ph type="body" sz="quarter" idx="13" hasCustomPrompt="1"/>
          </p:nvPr>
        </p:nvSpPr>
        <p:spPr>
          <a:xfrm>
            <a:off x="1944000" y="3600000"/>
            <a:ext cx="6048672" cy="503733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2800" b="1">
                <a:solidFill>
                  <a:schemeClr val="accent2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 noProof="0" dirty="0" smtClean="0"/>
              <a:t>Cover subtitle</a:t>
            </a:r>
            <a:endParaRPr lang="en-GB" noProof="0" dirty="0"/>
          </a:p>
        </p:txBody>
      </p:sp>
      <p:sp>
        <p:nvSpPr>
          <p:cNvPr id="9" name="Text Placeholder 21"/>
          <p:cNvSpPr>
            <a:spLocks noGrp="1"/>
          </p:cNvSpPr>
          <p:nvPr>
            <p:ph type="body" sz="quarter" idx="14" hasCustomPrompt="1"/>
          </p:nvPr>
        </p:nvSpPr>
        <p:spPr>
          <a:xfrm>
            <a:off x="5940152" y="620688"/>
            <a:ext cx="2807568" cy="36006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baseline="0">
                <a:solidFill>
                  <a:srgbClr val="87888A"/>
                </a:solidFill>
              </a:defRPr>
            </a:lvl1pPr>
          </a:lstStyle>
          <a:p>
            <a:pPr lvl="0"/>
            <a:r>
              <a:rPr lang="en-GB" noProof="0" dirty="0" smtClean="0"/>
              <a:t>&lt;Place&gt; -- DD Month YYYY</a:t>
            </a:r>
            <a:endParaRPr lang="en-GB" noProof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of presen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/>
          <p:cNvSpPr>
            <a:spLocks noGrp="1"/>
          </p:cNvSpPr>
          <p:nvPr>
            <p:ph type="title" hasCustomPrompt="1"/>
          </p:nvPr>
        </p:nvSpPr>
        <p:spPr>
          <a:xfrm>
            <a:off x="2267744" y="4149079"/>
            <a:ext cx="4680520" cy="43204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1200" b="0" baseline="0">
                <a:solidFill>
                  <a:srgbClr val="000000"/>
                </a:solidFill>
                <a:latin typeface="Calibri" pitchFamily="34" charset="0"/>
                <a:cs typeface="Arial" pitchFamily="34" charset="0"/>
              </a:defRPr>
            </a:lvl1pPr>
          </a:lstStyle>
          <a:p>
            <a:r>
              <a:rPr lang="en-GB" sz="1200" dirty="0" smtClean="0"/>
              <a:t>XY</a:t>
            </a:r>
            <a:br>
              <a:rPr lang="en-GB" sz="1200" dirty="0" smtClean="0"/>
            </a:br>
            <a:r>
              <a:rPr lang="en-GB" sz="1200" dirty="0" smtClean="0"/>
              <a:t>&lt;Position&gt;</a:t>
            </a:r>
            <a:endParaRPr lang="en-GB" noProof="0" dirty="0"/>
          </a:p>
        </p:txBody>
      </p:sp>
      <p:sp>
        <p:nvSpPr>
          <p:cNvPr id="5" name="Titre 1"/>
          <p:cNvSpPr txBox="1">
            <a:spLocks/>
          </p:cNvSpPr>
          <p:nvPr userDrawn="1"/>
        </p:nvSpPr>
        <p:spPr>
          <a:xfrm>
            <a:off x="468464" y="2348880"/>
            <a:ext cx="8280000" cy="540000"/>
          </a:xfrm>
          <a:prstGeom prst="rect">
            <a:avLst/>
          </a:prstGeom>
        </p:spPr>
        <p:txBody>
          <a:bodyPr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 baseline="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dirty="0" smtClean="0"/>
              <a:t>Thank You for Your Attention</a:t>
            </a:r>
            <a:endParaRPr lang="en-GB" dirty="0"/>
          </a:p>
        </p:txBody>
      </p:sp>
      <p:sp>
        <p:nvSpPr>
          <p:cNvPr id="7" name="Titre 1"/>
          <p:cNvSpPr txBox="1">
            <a:spLocks/>
          </p:cNvSpPr>
          <p:nvPr userDrawn="1"/>
        </p:nvSpPr>
        <p:spPr>
          <a:xfrm>
            <a:off x="2267744" y="4581128"/>
            <a:ext cx="4680520" cy="540000"/>
          </a:xfrm>
          <a:prstGeom prst="rect">
            <a:avLst/>
          </a:prstGeom>
        </p:spPr>
        <p:txBody>
          <a:bodyPr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 baseline="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GB" sz="1200" b="0" kern="1200" baseline="0" dirty="0" smtClean="0">
                <a:solidFill>
                  <a:srgbClr val="000000"/>
                </a:solidFill>
                <a:latin typeface="Calibri" pitchFamily="34" charset="0"/>
                <a:ea typeface="ＭＳ Ｐゴシック" charset="-128"/>
                <a:cs typeface="Arial" pitchFamily="34" charset="0"/>
              </a:rPr>
              <a:t>ENTSOG -- European Network of Transmission System Operators for Gas</a:t>
            </a:r>
            <a:br>
              <a:rPr lang="en-GB" sz="1200" b="0" kern="1200" baseline="0" dirty="0" smtClean="0">
                <a:solidFill>
                  <a:srgbClr val="000000"/>
                </a:solidFill>
                <a:latin typeface="Calibri" pitchFamily="34" charset="0"/>
                <a:ea typeface="ＭＳ Ｐゴシック" charset="-128"/>
                <a:cs typeface="Arial" pitchFamily="34" charset="0"/>
              </a:rPr>
            </a:br>
            <a:r>
              <a:rPr lang="en-GB" sz="1200" b="0" kern="1200" baseline="0" dirty="0" smtClean="0">
                <a:solidFill>
                  <a:srgbClr val="000000"/>
                </a:solidFill>
                <a:latin typeface="Calibri" pitchFamily="34" charset="0"/>
                <a:ea typeface="ＭＳ Ｐゴシック" charset="-128"/>
                <a:cs typeface="Arial" pitchFamily="34" charset="0"/>
              </a:rPr>
              <a:t>Avenue de </a:t>
            </a:r>
            <a:r>
              <a:rPr lang="en-GB" sz="1200" b="0" kern="1200" baseline="0" dirty="0" err="1" smtClean="0">
                <a:solidFill>
                  <a:srgbClr val="000000"/>
                </a:solidFill>
                <a:latin typeface="Calibri" pitchFamily="34" charset="0"/>
                <a:ea typeface="ＭＳ Ｐゴシック" charset="-128"/>
                <a:cs typeface="Arial" pitchFamily="34" charset="0"/>
              </a:rPr>
              <a:t>Cortenbergh</a:t>
            </a:r>
            <a:r>
              <a:rPr lang="en-GB" sz="1200" b="0" kern="1200" baseline="0" dirty="0" smtClean="0">
                <a:solidFill>
                  <a:srgbClr val="000000"/>
                </a:solidFill>
                <a:latin typeface="Calibri" pitchFamily="34" charset="0"/>
                <a:ea typeface="ＭＳ Ｐゴシック" charset="-128"/>
                <a:cs typeface="Arial" pitchFamily="34" charset="0"/>
              </a:rPr>
              <a:t> 100, B-1000 Brussels</a:t>
            </a:r>
            <a:endParaRPr lang="en-GB" sz="1200" b="0" kern="1200" baseline="0" dirty="0">
              <a:solidFill>
                <a:srgbClr val="000000"/>
              </a:solidFill>
              <a:latin typeface="Calibri" pitchFamily="34" charset="0"/>
              <a:ea typeface="ＭＳ Ｐゴシック" charset="-128"/>
              <a:cs typeface="Arial" pitchFamily="34" charset="0"/>
            </a:endParaRPr>
          </a:p>
        </p:txBody>
      </p:sp>
      <p:sp>
        <p:nvSpPr>
          <p:cNvPr id="8" name="Titre 1"/>
          <p:cNvSpPr txBox="1">
            <a:spLocks/>
          </p:cNvSpPr>
          <p:nvPr userDrawn="1"/>
        </p:nvSpPr>
        <p:spPr>
          <a:xfrm>
            <a:off x="2267744" y="5193256"/>
            <a:ext cx="4680520" cy="540000"/>
          </a:xfrm>
          <a:prstGeom prst="rect">
            <a:avLst/>
          </a:prstGeom>
        </p:spPr>
        <p:txBody>
          <a:bodyPr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 baseline="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GB" sz="1200" b="0" kern="1200" baseline="0" dirty="0" smtClean="0">
                <a:solidFill>
                  <a:srgbClr val="000000"/>
                </a:solidFill>
                <a:latin typeface="Calibri" pitchFamily="34" charset="0"/>
                <a:ea typeface="ＭＳ Ｐゴシック" charset="-128"/>
                <a:cs typeface="Arial" pitchFamily="34" charset="0"/>
              </a:rPr>
              <a:t>EML:</a:t>
            </a:r>
          </a:p>
          <a:p>
            <a:pPr algn="l"/>
            <a:r>
              <a:rPr lang="de-DE" sz="1200" b="0" kern="1200" baseline="0" dirty="0" smtClean="0">
                <a:solidFill>
                  <a:srgbClr val="000000"/>
                </a:solidFill>
                <a:latin typeface="Calibri" pitchFamily="34" charset="0"/>
                <a:ea typeface="ＭＳ Ｐゴシック" charset="-128"/>
                <a:cs typeface="Arial" pitchFamily="34" charset="0"/>
              </a:rPr>
              <a:t>WWW: </a:t>
            </a:r>
            <a:r>
              <a:rPr lang="de-DE" sz="1200" b="0" u="sng" kern="1200" baseline="0" dirty="0" smtClean="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Arial" pitchFamily="34" charset="0"/>
              </a:rPr>
              <a:t>www.entsog.eu</a:t>
            </a:r>
            <a:endParaRPr lang="en-GB" sz="1200" b="0" u="sng" kern="1200" baseline="0" dirty="0">
              <a:solidFill>
                <a:schemeClr val="tx1"/>
              </a:solidFill>
              <a:latin typeface="Calibri" pitchFamily="34" charset="0"/>
              <a:ea typeface="ＭＳ Ｐゴシック" charset="-128"/>
              <a:cs typeface="Arial" pitchFamily="34" charset="0"/>
            </a:endParaRP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2743225" y="5185767"/>
            <a:ext cx="1152054" cy="2879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u="sng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GB" noProof="0" smtClean="0"/>
              <a:t>x.y@entsog.eu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9386659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ur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316416" y="6356351"/>
            <a:ext cx="370384" cy="27466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aseline="0" smtClean="0">
                <a:solidFill>
                  <a:srgbClr val="666666"/>
                </a:solidFill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24FF306C-35F5-4766-9A74-51BF551DA927}" type="slidenum">
              <a:rPr lang="en-GB" noProof="0" smtClean="0"/>
              <a:pPr>
                <a:defRPr/>
              </a:pPr>
              <a:t>‹#›</a:t>
            </a:fld>
            <a:endParaRPr lang="en-GB" noProof="0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912130545"/>
              </p:ext>
            </p:extLst>
          </p:nvPr>
        </p:nvGraphicFramePr>
        <p:xfrm>
          <a:off x="395536" y="1052736"/>
          <a:ext cx="7488832" cy="51125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72802"/>
                <a:gridCol w="458742"/>
                <a:gridCol w="458742"/>
                <a:gridCol w="458742"/>
                <a:gridCol w="1094372"/>
                <a:gridCol w="1094372"/>
                <a:gridCol w="1851060"/>
              </a:tblGrid>
              <a:tr h="597546">
                <a:tc>
                  <a:txBody>
                    <a:bodyPr/>
                    <a:lstStyle/>
                    <a:p>
                      <a:r>
                        <a:rPr lang="en-GB" sz="1600" b="1" i="1" noProof="0" dirty="0" smtClean="0">
                          <a:solidFill>
                            <a:srgbClr val="1F4484"/>
                          </a:solidFill>
                        </a:rPr>
                        <a:t>ENTSOG</a:t>
                      </a:r>
                      <a:r>
                        <a:rPr lang="en-GB" sz="1600" b="1" i="1" baseline="0" noProof="0" dirty="0" smtClean="0">
                          <a:solidFill>
                            <a:srgbClr val="1F4484"/>
                          </a:solidFill>
                        </a:rPr>
                        <a:t> </a:t>
                      </a:r>
                      <a:r>
                        <a:rPr lang="en-GB" sz="1600" b="1" i="1" noProof="0" dirty="0" smtClean="0">
                          <a:solidFill>
                            <a:srgbClr val="1F4484"/>
                          </a:solidFill>
                        </a:rPr>
                        <a:t>Colour chart</a:t>
                      </a:r>
                      <a:endParaRPr lang="en-GB" sz="1600" b="1" i="1" noProof="0" dirty="0">
                        <a:solidFill>
                          <a:srgbClr val="1F4484"/>
                        </a:solidFill>
                      </a:endParaRPr>
                    </a:p>
                  </a:txBody>
                  <a:tcPr marL="80826" marR="80826" marT="40414" marB="404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b="1" i="1" noProof="0" dirty="0" smtClean="0">
                          <a:solidFill>
                            <a:srgbClr val="1F4484"/>
                          </a:solidFill>
                        </a:rPr>
                        <a:t>R</a:t>
                      </a:r>
                      <a:endParaRPr lang="en-GB" sz="1600" b="1" i="1" noProof="0" dirty="0">
                        <a:solidFill>
                          <a:srgbClr val="1F4484"/>
                        </a:solidFill>
                      </a:endParaRPr>
                    </a:p>
                  </a:txBody>
                  <a:tcPr marL="80826" marR="80826" marT="40414" marB="404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b="1" i="1" noProof="0" dirty="0" smtClean="0">
                          <a:solidFill>
                            <a:srgbClr val="1F4484"/>
                          </a:solidFill>
                        </a:rPr>
                        <a:t>G</a:t>
                      </a:r>
                      <a:endParaRPr lang="en-GB" sz="1600" b="1" i="1" noProof="0" dirty="0">
                        <a:solidFill>
                          <a:srgbClr val="1F4484"/>
                        </a:solidFill>
                      </a:endParaRPr>
                    </a:p>
                  </a:txBody>
                  <a:tcPr marL="80826" marR="80826" marT="40414" marB="404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b="1" i="1" noProof="0" dirty="0" smtClean="0">
                          <a:solidFill>
                            <a:srgbClr val="1F4484"/>
                          </a:solidFill>
                        </a:rPr>
                        <a:t>B</a:t>
                      </a:r>
                      <a:endParaRPr lang="en-GB" sz="1600" b="1" i="1" noProof="0" dirty="0">
                        <a:solidFill>
                          <a:srgbClr val="1F4484"/>
                        </a:solidFill>
                      </a:endParaRPr>
                    </a:p>
                  </a:txBody>
                  <a:tcPr marL="80826" marR="80826" marT="40414" marB="404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1" noProof="0" dirty="0" smtClean="0">
                          <a:solidFill>
                            <a:srgbClr val="1F4484"/>
                          </a:solidFill>
                        </a:rPr>
                        <a:t>CMYK</a:t>
                      </a:r>
                      <a:endParaRPr lang="en-GB" sz="1600" b="1" noProof="0" dirty="0">
                        <a:solidFill>
                          <a:srgbClr val="1F4484"/>
                        </a:solidFill>
                      </a:endParaRPr>
                    </a:p>
                  </a:txBody>
                  <a:tcPr marL="80826" marR="80826" marT="40414" marB="404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b="1" noProof="0" dirty="0">
                        <a:solidFill>
                          <a:srgbClr val="1F4484"/>
                        </a:solidFill>
                      </a:endParaRPr>
                    </a:p>
                  </a:txBody>
                  <a:tcPr marL="80826" marR="80826" marT="40414" marB="404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600" b="1" noProof="0" dirty="0" smtClean="0">
                          <a:solidFill>
                            <a:srgbClr val="1F4484"/>
                          </a:solidFill>
                        </a:rPr>
                        <a:t>used in (eg. NeMo)</a:t>
                      </a:r>
                      <a:endParaRPr lang="en-GB" sz="1600" b="1" noProof="0" dirty="0">
                        <a:solidFill>
                          <a:srgbClr val="1F4484"/>
                        </a:solidFill>
                      </a:endParaRPr>
                    </a:p>
                  </a:txBody>
                  <a:tcPr marL="80826" marR="80826" marT="40414" marB="404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96305">
                <a:tc>
                  <a:txBody>
                    <a:bodyPr/>
                    <a:lstStyle/>
                    <a:p>
                      <a:r>
                        <a:rPr lang="en-GB" sz="1200" b="1" baseline="0" noProof="0" dirty="0" smtClean="0">
                          <a:solidFill>
                            <a:srgbClr val="1F4484"/>
                          </a:solidFill>
                        </a:rPr>
                        <a:t>Dark Grey</a:t>
                      </a:r>
                      <a:endParaRPr lang="en-GB" sz="1200" b="1" baseline="0" noProof="0" dirty="0">
                        <a:solidFill>
                          <a:srgbClr val="1F4484"/>
                        </a:solidFill>
                      </a:endParaRPr>
                    </a:p>
                  </a:txBody>
                  <a:tcPr marL="80826" marR="80826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1" baseline="0" noProof="0" dirty="0" smtClean="0">
                          <a:solidFill>
                            <a:srgbClr val="1F4484"/>
                          </a:solidFill>
                        </a:rPr>
                        <a:t>128</a:t>
                      </a:r>
                      <a:endParaRPr lang="en-GB" sz="1200" b="1" baseline="0" noProof="0" dirty="0">
                        <a:solidFill>
                          <a:srgbClr val="1F4484"/>
                        </a:solidFill>
                      </a:endParaRPr>
                    </a:p>
                  </a:txBody>
                  <a:tcPr marL="80826" marR="80826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1" baseline="0" noProof="0" dirty="0" smtClean="0">
                          <a:solidFill>
                            <a:srgbClr val="1F4484"/>
                          </a:solidFill>
                        </a:rPr>
                        <a:t>130</a:t>
                      </a:r>
                      <a:endParaRPr lang="en-GB" sz="1200" b="1" baseline="0" noProof="0" dirty="0">
                        <a:solidFill>
                          <a:srgbClr val="1F4484"/>
                        </a:solidFill>
                      </a:endParaRPr>
                    </a:p>
                  </a:txBody>
                  <a:tcPr marL="80826" marR="80826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1" baseline="0" noProof="0" dirty="0" smtClean="0">
                          <a:solidFill>
                            <a:srgbClr val="1F4484"/>
                          </a:solidFill>
                        </a:rPr>
                        <a:t>133</a:t>
                      </a:r>
                      <a:endParaRPr lang="en-GB" sz="1200" b="1" baseline="0" noProof="0" dirty="0">
                        <a:solidFill>
                          <a:srgbClr val="1F4484"/>
                        </a:solidFill>
                      </a:endParaRPr>
                    </a:p>
                  </a:txBody>
                  <a:tcPr marL="80826" marR="80826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b="1" noProof="0" dirty="0" smtClean="0">
                          <a:solidFill>
                            <a:srgbClr val="1F4484"/>
                          </a:solidFill>
                        </a:rPr>
                        <a:t>0/0/0/60</a:t>
                      </a:r>
                      <a:endParaRPr lang="en-GB" sz="1200" b="1" noProof="0" dirty="0">
                        <a:solidFill>
                          <a:srgbClr val="1F4484"/>
                        </a:solidFill>
                      </a:endParaRPr>
                    </a:p>
                  </a:txBody>
                  <a:tcPr marL="80826" marR="80826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b="1" noProof="0" dirty="0">
                        <a:solidFill>
                          <a:srgbClr val="1F4484"/>
                        </a:solidFill>
                      </a:endParaRPr>
                    </a:p>
                  </a:txBody>
                  <a:tcPr marL="80826" marR="80826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828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1" kern="1200" noProof="0" dirty="0" smtClean="0">
                          <a:solidFill>
                            <a:srgbClr val="1F4484"/>
                          </a:solidFill>
                          <a:latin typeface="+mn-lt"/>
                          <a:ea typeface="+mn-ea"/>
                          <a:cs typeface="+mn-cs"/>
                        </a:rPr>
                        <a:t>Presentation, (NP)</a:t>
                      </a:r>
                      <a:endParaRPr lang="en-GB" sz="1200" b="1" kern="1200" noProof="0" dirty="0" smtClean="0">
                        <a:solidFill>
                          <a:srgbClr val="1F448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0826" marR="80826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96305">
                <a:tc>
                  <a:txBody>
                    <a:bodyPr/>
                    <a:lstStyle/>
                    <a:p>
                      <a:r>
                        <a:rPr lang="en-GB" sz="1200" b="1" baseline="0" noProof="0" dirty="0" smtClean="0">
                          <a:solidFill>
                            <a:srgbClr val="1F4484"/>
                          </a:solidFill>
                        </a:rPr>
                        <a:t>Grey</a:t>
                      </a:r>
                      <a:endParaRPr lang="en-GB" sz="1200" b="1" baseline="0" noProof="0" dirty="0">
                        <a:solidFill>
                          <a:srgbClr val="1F4484"/>
                        </a:solidFill>
                      </a:endParaRPr>
                    </a:p>
                  </a:txBody>
                  <a:tcPr marL="80826" marR="80826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1" baseline="0" noProof="0" dirty="0" smtClean="0">
                          <a:solidFill>
                            <a:srgbClr val="1F4484"/>
                          </a:solidFill>
                        </a:rPr>
                        <a:t>191</a:t>
                      </a:r>
                      <a:endParaRPr lang="en-GB" sz="1200" b="1" baseline="0" noProof="0" dirty="0">
                        <a:solidFill>
                          <a:srgbClr val="1F4484"/>
                        </a:solidFill>
                      </a:endParaRPr>
                    </a:p>
                  </a:txBody>
                  <a:tcPr marL="80826" marR="80826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1" baseline="0" noProof="0" dirty="0" smtClean="0">
                          <a:solidFill>
                            <a:srgbClr val="1F4484"/>
                          </a:solidFill>
                        </a:rPr>
                        <a:t>191</a:t>
                      </a:r>
                      <a:endParaRPr lang="en-GB" sz="1200" b="1" baseline="0" noProof="0" dirty="0">
                        <a:solidFill>
                          <a:srgbClr val="1F4484"/>
                        </a:solidFill>
                      </a:endParaRPr>
                    </a:p>
                  </a:txBody>
                  <a:tcPr marL="80826" marR="80826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1" baseline="0" noProof="0" dirty="0" smtClean="0">
                          <a:solidFill>
                            <a:srgbClr val="1F4484"/>
                          </a:solidFill>
                        </a:rPr>
                        <a:t>191</a:t>
                      </a:r>
                      <a:endParaRPr lang="en-GB" sz="1200" b="1" baseline="0" noProof="0" dirty="0">
                        <a:solidFill>
                          <a:srgbClr val="1F4484"/>
                        </a:solidFill>
                      </a:endParaRPr>
                    </a:p>
                  </a:txBody>
                  <a:tcPr marL="80826" marR="80826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b="1" noProof="0" dirty="0" smtClean="0">
                          <a:solidFill>
                            <a:srgbClr val="1F4484"/>
                          </a:solidFill>
                        </a:rPr>
                        <a:t>25/20/20/0</a:t>
                      </a:r>
                      <a:endParaRPr lang="en-GB" sz="1200" b="1" noProof="0" dirty="0">
                        <a:solidFill>
                          <a:srgbClr val="1F4484"/>
                        </a:solidFill>
                      </a:endParaRPr>
                    </a:p>
                  </a:txBody>
                  <a:tcPr marL="80826" marR="80826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b="1" noProof="0" dirty="0">
                        <a:solidFill>
                          <a:srgbClr val="1F4484"/>
                        </a:solidFill>
                      </a:endParaRPr>
                    </a:p>
                  </a:txBody>
                  <a:tcPr marL="80826" marR="80826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b="1" kern="1200" noProof="0" dirty="0" smtClean="0">
                          <a:solidFill>
                            <a:srgbClr val="1F4484"/>
                          </a:solidFill>
                          <a:latin typeface="+mn-lt"/>
                          <a:ea typeface="+mn-ea"/>
                          <a:cs typeface="+mn-cs"/>
                        </a:rPr>
                        <a:t>Presentation</a:t>
                      </a:r>
                      <a:endParaRPr lang="en-GB" sz="1200" b="1" kern="1200" noProof="0" dirty="0">
                        <a:solidFill>
                          <a:srgbClr val="1F448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0826" marR="80826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96305">
                <a:tc>
                  <a:txBody>
                    <a:bodyPr/>
                    <a:lstStyle/>
                    <a:p>
                      <a:r>
                        <a:rPr lang="en-GB" sz="1200" b="1" baseline="0" noProof="0" dirty="0" smtClean="0">
                          <a:solidFill>
                            <a:srgbClr val="1F4484"/>
                          </a:solidFill>
                        </a:rPr>
                        <a:t>Light Grey</a:t>
                      </a:r>
                      <a:endParaRPr lang="en-GB" sz="1200" b="1" baseline="0" noProof="0" dirty="0">
                        <a:solidFill>
                          <a:srgbClr val="1F4484"/>
                        </a:solidFill>
                      </a:endParaRPr>
                    </a:p>
                  </a:txBody>
                  <a:tcPr marL="80826" marR="80826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1" baseline="0" noProof="0" dirty="0" smtClean="0">
                          <a:solidFill>
                            <a:srgbClr val="1F4484"/>
                          </a:solidFill>
                        </a:rPr>
                        <a:t>217</a:t>
                      </a:r>
                      <a:endParaRPr lang="en-GB" sz="1200" b="1" baseline="0" noProof="0" dirty="0">
                        <a:solidFill>
                          <a:srgbClr val="1F4484"/>
                        </a:solidFill>
                      </a:endParaRPr>
                    </a:p>
                  </a:txBody>
                  <a:tcPr marL="80826" marR="80826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1" baseline="0" noProof="0" dirty="0" smtClean="0">
                          <a:solidFill>
                            <a:srgbClr val="1F4484"/>
                          </a:solidFill>
                        </a:rPr>
                        <a:t>217</a:t>
                      </a:r>
                      <a:endParaRPr lang="en-GB" sz="1200" b="1" baseline="0" noProof="0" dirty="0">
                        <a:solidFill>
                          <a:srgbClr val="1F4484"/>
                        </a:solidFill>
                      </a:endParaRPr>
                    </a:p>
                  </a:txBody>
                  <a:tcPr marL="80826" marR="80826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1" baseline="0" noProof="0" dirty="0" smtClean="0">
                          <a:solidFill>
                            <a:srgbClr val="1F4484"/>
                          </a:solidFill>
                        </a:rPr>
                        <a:t>217</a:t>
                      </a:r>
                      <a:endParaRPr lang="en-GB" sz="1200" b="1" baseline="0" noProof="0" dirty="0">
                        <a:solidFill>
                          <a:srgbClr val="1F4484"/>
                        </a:solidFill>
                      </a:endParaRPr>
                    </a:p>
                  </a:txBody>
                  <a:tcPr marL="80826" marR="80826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b="1" noProof="0" dirty="0" smtClean="0">
                          <a:solidFill>
                            <a:srgbClr val="1F4484"/>
                          </a:solidFill>
                        </a:rPr>
                        <a:t>14/10/11/0</a:t>
                      </a:r>
                      <a:endParaRPr lang="en-GB" sz="1200" b="1" noProof="0" dirty="0">
                        <a:solidFill>
                          <a:srgbClr val="1F4484"/>
                        </a:solidFill>
                      </a:endParaRPr>
                    </a:p>
                  </a:txBody>
                  <a:tcPr marL="80826" marR="80826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b="1" noProof="0" dirty="0">
                        <a:solidFill>
                          <a:srgbClr val="1F4484"/>
                        </a:solidFill>
                      </a:endParaRPr>
                    </a:p>
                  </a:txBody>
                  <a:tcPr marL="80826" marR="80826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b="1" kern="1200" noProof="0" dirty="0" smtClean="0">
                          <a:solidFill>
                            <a:srgbClr val="1F4484"/>
                          </a:solidFill>
                          <a:latin typeface="+mn-lt"/>
                          <a:ea typeface="+mn-ea"/>
                          <a:cs typeface="+mn-cs"/>
                        </a:rPr>
                        <a:t>Presentation</a:t>
                      </a:r>
                      <a:endParaRPr lang="en-GB" sz="1200" b="1" kern="1200" noProof="0" dirty="0">
                        <a:solidFill>
                          <a:srgbClr val="1F448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0826" marR="80826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96305">
                <a:tc>
                  <a:txBody>
                    <a:bodyPr/>
                    <a:lstStyle/>
                    <a:p>
                      <a:r>
                        <a:rPr lang="de-DE" sz="1200" b="1" baseline="0" noProof="0" dirty="0" smtClean="0">
                          <a:solidFill>
                            <a:srgbClr val="D9D9D9"/>
                          </a:solidFill>
                        </a:rPr>
                        <a:t>Grey</a:t>
                      </a:r>
                      <a:endParaRPr lang="en-GB" sz="1200" b="1" baseline="0" noProof="0" dirty="0">
                        <a:solidFill>
                          <a:srgbClr val="D9D9D9"/>
                        </a:solidFill>
                      </a:endParaRPr>
                    </a:p>
                  </a:txBody>
                  <a:tcPr marL="80826" marR="80826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b="1" baseline="0" noProof="0" dirty="0" smtClean="0">
                          <a:solidFill>
                            <a:srgbClr val="D9D9D9"/>
                          </a:solidFill>
                        </a:rPr>
                        <a:t>234</a:t>
                      </a:r>
                      <a:endParaRPr lang="en-GB" sz="1200" b="1" baseline="0" noProof="0" dirty="0">
                        <a:solidFill>
                          <a:srgbClr val="D9D9D9"/>
                        </a:solidFill>
                      </a:endParaRPr>
                    </a:p>
                  </a:txBody>
                  <a:tcPr marL="80826" marR="80826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b="1" baseline="0" noProof="0" dirty="0" smtClean="0">
                          <a:solidFill>
                            <a:srgbClr val="D9D9D9"/>
                          </a:solidFill>
                        </a:rPr>
                        <a:t>231</a:t>
                      </a:r>
                      <a:endParaRPr lang="en-GB" sz="1200" b="1" baseline="0" noProof="0" dirty="0">
                        <a:solidFill>
                          <a:srgbClr val="D9D9D9"/>
                        </a:solidFill>
                      </a:endParaRPr>
                    </a:p>
                  </a:txBody>
                  <a:tcPr marL="80826" marR="80826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b="1" baseline="0" noProof="0" dirty="0" smtClean="0">
                          <a:solidFill>
                            <a:srgbClr val="D9D9D9"/>
                          </a:solidFill>
                        </a:rPr>
                        <a:t>222</a:t>
                      </a:r>
                      <a:endParaRPr lang="en-GB" sz="1200" b="1" baseline="0" noProof="0" dirty="0">
                        <a:solidFill>
                          <a:srgbClr val="D9D9D9"/>
                        </a:solidFill>
                      </a:endParaRPr>
                    </a:p>
                  </a:txBody>
                  <a:tcPr marL="80826" marR="80826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b="1" kern="1200" baseline="0" noProof="0" dirty="0" smtClean="0">
                          <a:solidFill>
                            <a:srgbClr val="D9D9D9"/>
                          </a:solidFill>
                          <a:latin typeface="+mn-lt"/>
                          <a:ea typeface="+mn-ea"/>
                          <a:cs typeface="+mn-cs"/>
                        </a:rPr>
                        <a:t>7/6/11/0</a:t>
                      </a:r>
                      <a:endParaRPr lang="en-GB" sz="1200" b="1" kern="1200" baseline="0" noProof="0" dirty="0">
                        <a:solidFill>
                          <a:srgbClr val="D9D9D9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0826" marR="80826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b="1" noProof="0" dirty="0">
                        <a:solidFill>
                          <a:srgbClr val="D9D9D9"/>
                        </a:solidFill>
                      </a:endParaRPr>
                    </a:p>
                  </a:txBody>
                  <a:tcPr marL="80826" marR="80826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7D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b="1" kern="1200" noProof="0" dirty="0" smtClean="0">
                          <a:solidFill>
                            <a:srgbClr val="D9D9D9"/>
                          </a:solidFill>
                          <a:latin typeface="+mn-lt"/>
                          <a:ea typeface="+mn-ea"/>
                          <a:cs typeface="+mn-cs"/>
                        </a:rPr>
                        <a:t>Cap. map</a:t>
                      </a:r>
                      <a:endParaRPr lang="en-GB" sz="1200" b="1" kern="1200" noProof="0" dirty="0">
                        <a:solidFill>
                          <a:srgbClr val="D9D9D9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0826" marR="80826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96305">
                <a:tc>
                  <a:txBody>
                    <a:bodyPr/>
                    <a:lstStyle/>
                    <a:p>
                      <a:r>
                        <a:rPr lang="en-GB" sz="1200" b="1" baseline="0" noProof="0" dirty="0" smtClean="0">
                          <a:solidFill>
                            <a:srgbClr val="1F4484"/>
                          </a:solidFill>
                        </a:rPr>
                        <a:t>Dark Blue (ENTSOG)</a:t>
                      </a:r>
                      <a:endParaRPr lang="en-GB" sz="1200" b="1" baseline="0" noProof="0" dirty="0">
                        <a:solidFill>
                          <a:srgbClr val="1F4484"/>
                        </a:solidFill>
                      </a:endParaRPr>
                    </a:p>
                  </a:txBody>
                  <a:tcPr marL="80826" marR="80826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1" baseline="0" noProof="0" dirty="0" smtClean="0">
                          <a:solidFill>
                            <a:srgbClr val="1F4484"/>
                          </a:solidFill>
                        </a:rPr>
                        <a:t>31</a:t>
                      </a:r>
                      <a:endParaRPr lang="en-GB" sz="1200" b="1" baseline="0" noProof="0" dirty="0">
                        <a:solidFill>
                          <a:srgbClr val="1F4484"/>
                        </a:solidFill>
                      </a:endParaRPr>
                    </a:p>
                  </a:txBody>
                  <a:tcPr marL="80826" marR="80826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1" baseline="0" noProof="0" dirty="0" smtClean="0">
                          <a:solidFill>
                            <a:srgbClr val="1F4484"/>
                          </a:solidFill>
                        </a:rPr>
                        <a:t>68</a:t>
                      </a:r>
                      <a:endParaRPr lang="en-GB" sz="1200" b="1" baseline="0" noProof="0" dirty="0">
                        <a:solidFill>
                          <a:srgbClr val="1F4484"/>
                        </a:solidFill>
                      </a:endParaRPr>
                    </a:p>
                  </a:txBody>
                  <a:tcPr marL="80826" marR="80826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1" baseline="0" noProof="0" dirty="0" smtClean="0">
                          <a:solidFill>
                            <a:srgbClr val="1F4484"/>
                          </a:solidFill>
                        </a:rPr>
                        <a:t>132</a:t>
                      </a:r>
                      <a:endParaRPr lang="en-GB" sz="1200" b="1" baseline="0" noProof="0" dirty="0">
                        <a:solidFill>
                          <a:srgbClr val="1F4484"/>
                        </a:solidFill>
                      </a:endParaRPr>
                    </a:p>
                  </a:txBody>
                  <a:tcPr marL="80826" marR="80826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b="1" noProof="0" dirty="0" smtClean="0">
                          <a:solidFill>
                            <a:srgbClr val="1F4484"/>
                          </a:solidFill>
                        </a:rPr>
                        <a:t>99/84/18/6</a:t>
                      </a:r>
                      <a:endParaRPr lang="en-GB" sz="1200" b="1" noProof="0" dirty="0">
                        <a:solidFill>
                          <a:srgbClr val="1F4484"/>
                        </a:solidFill>
                      </a:endParaRPr>
                    </a:p>
                  </a:txBody>
                  <a:tcPr marL="80826" marR="80826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b="1" noProof="0" dirty="0">
                        <a:solidFill>
                          <a:srgbClr val="1F4484"/>
                        </a:solidFill>
                      </a:endParaRPr>
                    </a:p>
                  </a:txBody>
                  <a:tcPr marL="80826" marR="80826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48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b="1" kern="1200" noProof="0" dirty="0" smtClean="0">
                          <a:solidFill>
                            <a:srgbClr val="1F4484"/>
                          </a:solidFill>
                          <a:latin typeface="+mn-lt"/>
                          <a:ea typeface="+mn-ea"/>
                          <a:cs typeface="+mn-cs"/>
                        </a:rPr>
                        <a:t>Presentation,</a:t>
                      </a:r>
                      <a:r>
                        <a:rPr lang="de-DE" sz="1200" b="1" kern="1200" baseline="0" noProof="0" dirty="0" smtClean="0">
                          <a:solidFill>
                            <a:srgbClr val="1F4484"/>
                          </a:solidFill>
                          <a:latin typeface="+mn-lt"/>
                          <a:ea typeface="+mn-ea"/>
                          <a:cs typeface="+mn-cs"/>
                        </a:rPr>
                        <a:t> (LNG)</a:t>
                      </a:r>
                      <a:endParaRPr lang="en-GB" sz="1200" b="1" kern="1200" noProof="0" dirty="0">
                        <a:solidFill>
                          <a:srgbClr val="1F448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0826" marR="80826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96305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1200" b="1" kern="1200" baseline="0" noProof="0" dirty="0" smtClean="0">
                          <a:solidFill>
                            <a:srgbClr val="D9D9D9"/>
                          </a:solidFill>
                          <a:latin typeface="+mn-lt"/>
                          <a:ea typeface="+mn-ea"/>
                          <a:cs typeface="+mn-cs"/>
                        </a:rPr>
                        <a:t>Blue</a:t>
                      </a:r>
                      <a:endParaRPr lang="en-GB" sz="1200" b="1" kern="1200" baseline="0" noProof="0" dirty="0">
                        <a:solidFill>
                          <a:srgbClr val="D9D9D9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0826" marR="80826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1200" b="1" kern="1200" baseline="0" noProof="0" dirty="0" smtClean="0">
                          <a:solidFill>
                            <a:srgbClr val="D9D9D9"/>
                          </a:solidFill>
                          <a:latin typeface="+mn-lt"/>
                          <a:ea typeface="+mn-ea"/>
                          <a:cs typeface="+mn-cs"/>
                        </a:rPr>
                        <a:t>19</a:t>
                      </a:r>
                      <a:endParaRPr lang="en-GB" sz="1200" b="1" kern="1200" baseline="0" noProof="0" dirty="0">
                        <a:solidFill>
                          <a:srgbClr val="D9D9D9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0826" marR="80826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1200" b="1" kern="1200" baseline="0" noProof="0" dirty="0" smtClean="0">
                          <a:solidFill>
                            <a:srgbClr val="D9D9D9"/>
                          </a:solidFill>
                          <a:latin typeface="+mn-lt"/>
                          <a:ea typeface="+mn-ea"/>
                          <a:cs typeface="+mn-cs"/>
                        </a:rPr>
                        <a:t>156</a:t>
                      </a:r>
                      <a:endParaRPr lang="en-GB" sz="1200" b="1" kern="1200" baseline="0" noProof="0" dirty="0">
                        <a:solidFill>
                          <a:srgbClr val="D9D9D9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0826" marR="80826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1200" b="1" kern="1200" baseline="0" noProof="0" dirty="0" smtClean="0">
                          <a:solidFill>
                            <a:srgbClr val="D9D9D9"/>
                          </a:solidFill>
                          <a:latin typeface="+mn-lt"/>
                          <a:ea typeface="+mn-ea"/>
                          <a:cs typeface="+mn-cs"/>
                        </a:rPr>
                        <a:t>216</a:t>
                      </a:r>
                      <a:endParaRPr lang="en-GB" sz="1200" b="1" kern="1200" baseline="0" noProof="0" dirty="0">
                        <a:solidFill>
                          <a:srgbClr val="D9D9D9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0826" marR="80826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b="1" noProof="0" dirty="0" smtClean="0">
                          <a:solidFill>
                            <a:srgbClr val="D9D9D9"/>
                          </a:solidFill>
                        </a:rPr>
                        <a:t>75/23/0/0</a:t>
                      </a:r>
                      <a:endParaRPr lang="en-GB" sz="1200" b="1" noProof="0" dirty="0">
                        <a:solidFill>
                          <a:srgbClr val="D9D9D9"/>
                        </a:solidFill>
                      </a:endParaRPr>
                    </a:p>
                  </a:txBody>
                  <a:tcPr marL="80826" marR="80826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b="1" noProof="0" dirty="0">
                        <a:solidFill>
                          <a:srgbClr val="D9D9D9"/>
                        </a:solidFill>
                      </a:endParaRPr>
                    </a:p>
                  </a:txBody>
                  <a:tcPr marL="80826" marR="80826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39C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1" kern="1200" noProof="0" dirty="0" smtClean="0">
                          <a:solidFill>
                            <a:srgbClr val="D9D9D9"/>
                          </a:solidFill>
                          <a:latin typeface="+mn-lt"/>
                          <a:ea typeface="+mn-ea"/>
                          <a:cs typeface="+mn-cs"/>
                        </a:rPr>
                        <a:t>Cap. map</a:t>
                      </a:r>
                      <a:endParaRPr lang="en-GB" sz="1200" b="1" kern="1200" noProof="0" dirty="0" smtClean="0">
                        <a:solidFill>
                          <a:srgbClr val="D9D9D9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0826" marR="80826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96305">
                <a:tc>
                  <a:txBody>
                    <a:bodyPr/>
                    <a:lstStyle/>
                    <a:p>
                      <a:r>
                        <a:rPr lang="de-DE" sz="1200" b="1" noProof="0" dirty="0" smtClean="0">
                          <a:solidFill>
                            <a:srgbClr val="1F4484"/>
                          </a:solidFill>
                        </a:rPr>
                        <a:t>Blue</a:t>
                      </a:r>
                      <a:endParaRPr lang="en-GB" sz="1200" b="1" noProof="0" dirty="0">
                        <a:solidFill>
                          <a:srgbClr val="1F4484"/>
                        </a:solidFill>
                      </a:endParaRPr>
                    </a:p>
                  </a:txBody>
                  <a:tcPr marL="80826" marR="80826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b="1" noProof="0" dirty="0" smtClean="0">
                          <a:solidFill>
                            <a:srgbClr val="1F4484"/>
                          </a:solidFill>
                        </a:rPr>
                        <a:t>62</a:t>
                      </a:r>
                      <a:endParaRPr lang="en-GB" sz="1200" b="1" noProof="0" dirty="0">
                        <a:solidFill>
                          <a:srgbClr val="1F4484"/>
                        </a:solidFill>
                      </a:endParaRPr>
                    </a:p>
                  </a:txBody>
                  <a:tcPr marL="80826" marR="80826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b="1" noProof="0" dirty="0" smtClean="0">
                          <a:solidFill>
                            <a:srgbClr val="1F4484"/>
                          </a:solidFill>
                        </a:rPr>
                        <a:t>108</a:t>
                      </a:r>
                      <a:endParaRPr lang="en-GB" sz="1200" b="1" noProof="0" dirty="0">
                        <a:solidFill>
                          <a:srgbClr val="1F4484"/>
                        </a:solidFill>
                      </a:endParaRPr>
                    </a:p>
                  </a:txBody>
                  <a:tcPr marL="80826" marR="80826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b="1" noProof="0" dirty="0" smtClean="0">
                          <a:solidFill>
                            <a:srgbClr val="1F4484"/>
                          </a:solidFill>
                        </a:rPr>
                        <a:t>164</a:t>
                      </a:r>
                      <a:endParaRPr lang="en-GB" sz="1200" b="1" noProof="0" dirty="0">
                        <a:solidFill>
                          <a:srgbClr val="1F4484"/>
                        </a:solidFill>
                      </a:endParaRPr>
                    </a:p>
                  </a:txBody>
                  <a:tcPr marL="80826" marR="80826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b="1" kern="1200" noProof="0" dirty="0" smtClean="0">
                          <a:solidFill>
                            <a:srgbClr val="1F4484"/>
                          </a:solidFill>
                          <a:latin typeface="+mn-lt"/>
                          <a:ea typeface="+mn-ea"/>
                          <a:cs typeface="+mn-cs"/>
                        </a:rPr>
                        <a:t>82/57/12/1</a:t>
                      </a:r>
                      <a:endParaRPr lang="en-GB" sz="1200" b="1" kern="1200" noProof="0" dirty="0">
                        <a:solidFill>
                          <a:srgbClr val="1F448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0826" marR="80826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b="1" kern="1200" noProof="0" dirty="0">
                        <a:solidFill>
                          <a:srgbClr val="1F448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0826" marR="80826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E6CA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b="1" kern="1200" noProof="0" dirty="0" smtClean="0">
                          <a:solidFill>
                            <a:srgbClr val="1F4484"/>
                          </a:solidFill>
                          <a:latin typeface="+mn-lt"/>
                          <a:ea typeface="+mn-ea"/>
                          <a:cs typeface="+mn-cs"/>
                        </a:rPr>
                        <a:t>Presentation</a:t>
                      </a:r>
                      <a:endParaRPr lang="en-GB" sz="1200" b="1" kern="1200" noProof="0" dirty="0">
                        <a:solidFill>
                          <a:srgbClr val="1F448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0826" marR="80826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96305">
                <a:tc>
                  <a:txBody>
                    <a:bodyPr/>
                    <a:lstStyle/>
                    <a:p>
                      <a:r>
                        <a:rPr lang="de-DE" sz="1200" b="1" noProof="0" dirty="0" smtClean="0">
                          <a:solidFill>
                            <a:srgbClr val="1F4484"/>
                          </a:solidFill>
                        </a:rPr>
                        <a:t>Middle Blue</a:t>
                      </a:r>
                      <a:endParaRPr lang="en-GB" sz="1200" b="1" noProof="0" dirty="0">
                        <a:solidFill>
                          <a:srgbClr val="1F4484"/>
                        </a:solidFill>
                      </a:endParaRPr>
                    </a:p>
                  </a:txBody>
                  <a:tcPr marL="80826" marR="80826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b="1" noProof="0" dirty="0" smtClean="0">
                          <a:solidFill>
                            <a:srgbClr val="1F4484"/>
                          </a:solidFill>
                        </a:rPr>
                        <a:t>107</a:t>
                      </a:r>
                      <a:endParaRPr lang="en-GB" sz="1200" b="1" noProof="0" dirty="0">
                        <a:solidFill>
                          <a:srgbClr val="1F4484"/>
                        </a:solidFill>
                      </a:endParaRPr>
                    </a:p>
                  </a:txBody>
                  <a:tcPr marL="80826" marR="80826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b="1" noProof="0" dirty="0" smtClean="0">
                          <a:solidFill>
                            <a:srgbClr val="1F4484"/>
                          </a:solidFill>
                        </a:rPr>
                        <a:t>149</a:t>
                      </a:r>
                      <a:endParaRPr lang="en-GB" sz="1200" b="1" noProof="0" dirty="0">
                        <a:solidFill>
                          <a:srgbClr val="1F4484"/>
                        </a:solidFill>
                      </a:endParaRPr>
                    </a:p>
                  </a:txBody>
                  <a:tcPr marL="80826" marR="80826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b="1" noProof="0" dirty="0" smtClean="0">
                          <a:solidFill>
                            <a:srgbClr val="1F4484"/>
                          </a:solidFill>
                        </a:rPr>
                        <a:t>199</a:t>
                      </a:r>
                      <a:endParaRPr lang="en-GB" sz="1200" b="1" noProof="0" dirty="0">
                        <a:solidFill>
                          <a:srgbClr val="1F4484"/>
                        </a:solidFill>
                      </a:endParaRPr>
                    </a:p>
                  </a:txBody>
                  <a:tcPr marL="80826" marR="80826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b="1" kern="1200" noProof="0" dirty="0" smtClean="0">
                          <a:solidFill>
                            <a:srgbClr val="1F4484"/>
                          </a:solidFill>
                          <a:latin typeface="+mn-lt"/>
                          <a:ea typeface="+mn-ea"/>
                          <a:cs typeface="+mn-cs"/>
                        </a:rPr>
                        <a:t>0/34/4/0</a:t>
                      </a:r>
                      <a:endParaRPr lang="en-GB" sz="1200" b="1" kern="1200" noProof="0" dirty="0">
                        <a:solidFill>
                          <a:srgbClr val="1F448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0826" marR="80826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b="1" kern="1200" noProof="0" dirty="0">
                        <a:solidFill>
                          <a:srgbClr val="1F448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0826" marR="80826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B95C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b="1" kern="1200" noProof="0" dirty="0" smtClean="0">
                          <a:solidFill>
                            <a:srgbClr val="1F4484"/>
                          </a:solidFill>
                          <a:latin typeface="+mn-lt"/>
                          <a:ea typeface="+mn-ea"/>
                          <a:cs typeface="+mn-cs"/>
                        </a:rPr>
                        <a:t>Presentation</a:t>
                      </a:r>
                      <a:endParaRPr lang="en-GB" sz="1200" b="1" kern="1200" noProof="0" dirty="0">
                        <a:solidFill>
                          <a:srgbClr val="1F448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0826" marR="80826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96305">
                <a:tc>
                  <a:txBody>
                    <a:bodyPr/>
                    <a:lstStyle/>
                    <a:p>
                      <a:r>
                        <a:rPr lang="de-DE" sz="1200" b="1" noProof="0" dirty="0" smtClean="0">
                          <a:solidFill>
                            <a:srgbClr val="1F4484"/>
                          </a:solidFill>
                        </a:rPr>
                        <a:t>Light Blue</a:t>
                      </a:r>
                      <a:endParaRPr lang="en-GB" sz="1200" b="1" noProof="0" dirty="0">
                        <a:solidFill>
                          <a:srgbClr val="1F4484"/>
                        </a:solidFill>
                      </a:endParaRPr>
                    </a:p>
                  </a:txBody>
                  <a:tcPr marL="80826" marR="80826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b="1" noProof="0" dirty="0" smtClean="0">
                          <a:solidFill>
                            <a:srgbClr val="1F4484"/>
                          </a:solidFill>
                        </a:rPr>
                        <a:t>177</a:t>
                      </a:r>
                      <a:endParaRPr lang="en-GB" sz="1200" b="1" noProof="0" dirty="0">
                        <a:solidFill>
                          <a:srgbClr val="1F4484"/>
                        </a:solidFill>
                      </a:endParaRPr>
                    </a:p>
                  </a:txBody>
                  <a:tcPr marL="80826" marR="80826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b="1" noProof="0" dirty="0" smtClean="0">
                          <a:solidFill>
                            <a:srgbClr val="1F4484"/>
                          </a:solidFill>
                        </a:rPr>
                        <a:t>199</a:t>
                      </a:r>
                      <a:endParaRPr lang="en-GB" sz="1200" b="1" noProof="0" dirty="0">
                        <a:solidFill>
                          <a:srgbClr val="1F4484"/>
                        </a:solidFill>
                      </a:endParaRPr>
                    </a:p>
                  </a:txBody>
                  <a:tcPr marL="80826" marR="80826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b="1" noProof="0" dirty="0" smtClean="0">
                          <a:solidFill>
                            <a:srgbClr val="1F4484"/>
                          </a:solidFill>
                        </a:rPr>
                        <a:t>225</a:t>
                      </a:r>
                      <a:endParaRPr lang="en-GB" sz="1200" b="1" noProof="0" dirty="0">
                        <a:solidFill>
                          <a:srgbClr val="1F4484"/>
                        </a:solidFill>
                      </a:endParaRPr>
                    </a:p>
                  </a:txBody>
                  <a:tcPr marL="80826" marR="80826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b="1" kern="1200" noProof="0" dirty="0" smtClean="0">
                          <a:solidFill>
                            <a:srgbClr val="1F4484"/>
                          </a:solidFill>
                          <a:latin typeface="+mn-lt"/>
                          <a:ea typeface="+mn-ea"/>
                          <a:cs typeface="+mn-cs"/>
                        </a:rPr>
                        <a:t>29/14/3/0</a:t>
                      </a:r>
                      <a:endParaRPr lang="en-GB" sz="1200" b="1" kern="1200" noProof="0" dirty="0">
                        <a:solidFill>
                          <a:srgbClr val="1F448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0826" marR="80826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b="1" kern="1200" noProof="0" dirty="0">
                        <a:solidFill>
                          <a:srgbClr val="1F448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0826" marR="80826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1C7E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b="1" kern="1200" noProof="0" dirty="0" smtClean="0">
                          <a:solidFill>
                            <a:srgbClr val="1F4484"/>
                          </a:solidFill>
                          <a:latin typeface="+mn-lt"/>
                          <a:ea typeface="+mn-ea"/>
                          <a:cs typeface="+mn-cs"/>
                        </a:rPr>
                        <a:t>Presentation</a:t>
                      </a:r>
                      <a:endParaRPr lang="en-GB" sz="1200" b="1" kern="1200" noProof="0" dirty="0">
                        <a:solidFill>
                          <a:srgbClr val="1F448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0826" marR="80826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96305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de-DE" sz="1200" b="1" kern="1200" baseline="0" noProof="0" dirty="0" smtClean="0">
                          <a:solidFill>
                            <a:srgbClr val="D9D9D9"/>
                          </a:solidFill>
                          <a:latin typeface="+mn-lt"/>
                          <a:ea typeface="+mn-ea"/>
                          <a:cs typeface="+mn-cs"/>
                        </a:rPr>
                        <a:t>Bluish</a:t>
                      </a:r>
                      <a:endParaRPr lang="en-GB" sz="1200" b="1" kern="1200" baseline="0" noProof="0" dirty="0">
                        <a:solidFill>
                          <a:srgbClr val="D9D9D9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0826" marR="80826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de-DE" sz="1200" b="1" kern="1200" baseline="0" noProof="0" dirty="0" smtClean="0">
                          <a:solidFill>
                            <a:srgbClr val="D9D9D9"/>
                          </a:solidFill>
                          <a:latin typeface="+mn-lt"/>
                          <a:ea typeface="+mn-ea"/>
                          <a:cs typeface="+mn-cs"/>
                        </a:rPr>
                        <a:t>217</a:t>
                      </a:r>
                      <a:endParaRPr lang="en-GB" sz="1200" b="1" kern="1200" baseline="0" noProof="0" dirty="0">
                        <a:solidFill>
                          <a:srgbClr val="D9D9D9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0826" marR="80826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de-DE" sz="1200" b="1" kern="1200" baseline="0" noProof="0" dirty="0" smtClean="0">
                          <a:solidFill>
                            <a:srgbClr val="D9D9D9"/>
                          </a:solidFill>
                          <a:latin typeface="+mn-lt"/>
                          <a:ea typeface="+mn-ea"/>
                          <a:cs typeface="+mn-cs"/>
                        </a:rPr>
                        <a:t>233</a:t>
                      </a:r>
                      <a:endParaRPr lang="en-GB" sz="1200" b="1" kern="1200" baseline="0" noProof="0" dirty="0">
                        <a:solidFill>
                          <a:srgbClr val="D9D9D9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0826" marR="80826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de-DE" sz="1200" b="1" kern="1200" baseline="0" noProof="0" dirty="0" smtClean="0">
                          <a:solidFill>
                            <a:srgbClr val="D9D9D9"/>
                          </a:solidFill>
                          <a:latin typeface="+mn-lt"/>
                          <a:ea typeface="+mn-ea"/>
                          <a:cs typeface="+mn-cs"/>
                        </a:rPr>
                        <a:t>247</a:t>
                      </a:r>
                      <a:endParaRPr lang="en-GB" sz="1200" b="1" kern="1200" baseline="0" noProof="0" dirty="0">
                        <a:solidFill>
                          <a:srgbClr val="D9D9D9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0826" marR="80826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b="1" kern="1200" noProof="0" dirty="0" smtClean="0">
                          <a:solidFill>
                            <a:srgbClr val="D9D9D9"/>
                          </a:solidFill>
                          <a:latin typeface="+mn-lt"/>
                          <a:ea typeface="+mn-ea"/>
                          <a:cs typeface="+mn-cs"/>
                        </a:rPr>
                        <a:t>13/3/0/0</a:t>
                      </a:r>
                      <a:endParaRPr lang="en-GB" sz="1200" b="1" kern="1200" noProof="0" dirty="0">
                        <a:solidFill>
                          <a:srgbClr val="D9D9D9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0826" marR="80826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b="1" kern="1200" noProof="0" dirty="0">
                        <a:solidFill>
                          <a:srgbClr val="D9D9D9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0826" marR="80826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E9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1" kern="1200" noProof="0" dirty="0" smtClean="0">
                          <a:solidFill>
                            <a:srgbClr val="D9D9D9"/>
                          </a:solidFill>
                          <a:latin typeface="+mn-lt"/>
                          <a:ea typeface="+mn-ea"/>
                          <a:cs typeface="+mn-cs"/>
                        </a:rPr>
                        <a:t>Cap. map</a:t>
                      </a:r>
                      <a:endParaRPr lang="en-GB" sz="1200" b="1" kern="1200" noProof="0" dirty="0" smtClean="0">
                        <a:solidFill>
                          <a:srgbClr val="D9D9D9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0826" marR="80826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96305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de-DE" sz="1200" b="1" kern="1200" baseline="0" noProof="0" dirty="0" smtClean="0">
                          <a:solidFill>
                            <a:srgbClr val="1F4484"/>
                          </a:solidFill>
                          <a:latin typeface="+mn-lt"/>
                          <a:ea typeface="+mn-ea"/>
                          <a:cs typeface="+mn-cs"/>
                        </a:rPr>
                        <a:t>Dark Green</a:t>
                      </a:r>
                      <a:endParaRPr lang="en-GB" sz="1200" b="1" kern="1200" baseline="0" noProof="0" dirty="0">
                        <a:solidFill>
                          <a:srgbClr val="1F448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0826" marR="80826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de-DE" sz="1200" b="1" kern="1200" baseline="0" noProof="0" dirty="0" smtClean="0">
                          <a:solidFill>
                            <a:srgbClr val="1F4484"/>
                          </a:solidFill>
                          <a:latin typeface="+mn-lt"/>
                          <a:ea typeface="+mn-ea"/>
                          <a:cs typeface="+mn-cs"/>
                        </a:rPr>
                        <a:t>130</a:t>
                      </a:r>
                      <a:endParaRPr lang="en-GB" sz="1200" b="1" kern="1200" baseline="0" noProof="0" dirty="0">
                        <a:solidFill>
                          <a:srgbClr val="1F448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0826" marR="80826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de-DE" sz="1200" b="1" kern="1200" baseline="0" noProof="0" dirty="0" smtClean="0">
                          <a:solidFill>
                            <a:srgbClr val="1F4484"/>
                          </a:solidFill>
                          <a:latin typeface="+mn-lt"/>
                          <a:ea typeface="+mn-ea"/>
                          <a:cs typeface="+mn-cs"/>
                        </a:rPr>
                        <a:t>152</a:t>
                      </a:r>
                      <a:endParaRPr lang="en-GB" sz="1200" b="1" kern="1200" baseline="0" noProof="0" dirty="0">
                        <a:solidFill>
                          <a:srgbClr val="1F448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0826" marR="80826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de-DE" sz="1200" b="1" kern="1200" baseline="0" noProof="0" dirty="0" smtClean="0">
                          <a:solidFill>
                            <a:srgbClr val="1F4484"/>
                          </a:solidFill>
                          <a:latin typeface="+mn-lt"/>
                          <a:ea typeface="+mn-ea"/>
                          <a:cs typeface="+mn-cs"/>
                        </a:rPr>
                        <a:t>36</a:t>
                      </a:r>
                      <a:endParaRPr lang="en-GB" sz="1200" b="1" kern="1200" baseline="0" noProof="0" dirty="0">
                        <a:solidFill>
                          <a:srgbClr val="1F448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0826" marR="80826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b="1" noProof="0" dirty="0" smtClean="0">
                          <a:solidFill>
                            <a:srgbClr val="1F4484"/>
                          </a:solidFill>
                        </a:rPr>
                        <a:t>54/25/100/5</a:t>
                      </a:r>
                      <a:endParaRPr lang="en-GB" sz="1200" b="1" noProof="0" dirty="0">
                        <a:solidFill>
                          <a:srgbClr val="1F4484"/>
                        </a:solidFill>
                      </a:endParaRPr>
                    </a:p>
                  </a:txBody>
                  <a:tcPr marL="80826" marR="80826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b="1" noProof="0" dirty="0">
                        <a:solidFill>
                          <a:srgbClr val="1F4484"/>
                        </a:solidFill>
                      </a:endParaRPr>
                    </a:p>
                  </a:txBody>
                  <a:tcPr marL="80826" marR="80826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2982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b="1" kern="1200" noProof="0" dirty="0" smtClean="0">
                          <a:solidFill>
                            <a:srgbClr val="1F4484"/>
                          </a:solidFill>
                          <a:latin typeface="+mn-lt"/>
                          <a:ea typeface="+mn-ea"/>
                          <a:cs typeface="+mn-cs"/>
                        </a:rPr>
                        <a:t>Presentation, (Libya)</a:t>
                      </a:r>
                      <a:endParaRPr lang="en-GB" sz="1200" b="1" kern="1200" noProof="0" dirty="0">
                        <a:solidFill>
                          <a:srgbClr val="1F448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0826" marR="80826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96305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1200" b="1" kern="1200" baseline="0" noProof="0" dirty="0" smtClean="0">
                          <a:solidFill>
                            <a:srgbClr val="D9D9D9"/>
                          </a:solidFill>
                          <a:latin typeface="+mn-lt"/>
                          <a:ea typeface="+mn-ea"/>
                          <a:cs typeface="+mn-cs"/>
                        </a:rPr>
                        <a:t>Green</a:t>
                      </a:r>
                      <a:endParaRPr lang="en-GB" sz="1200" b="1" kern="1200" baseline="0" noProof="0" dirty="0">
                        <a:solidFill>
                          <a:srgbClr val="D9D9D9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0826" marR="80826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1200" b="1" kern="1200" baseline="0" noProof="0" dirty="0" smtClean="0">
                          <a:solidFill>
                            <a:srgbClr val="D9D9D9"/>
                          </a:solidFill>
                          <a:latin typeface="+mn-lt"/>
                          <a:ea typeface="+mn-ea"/>
                          <a:cs typeface="+mn-cs"/>
                        </a:rPr>
                        <a:t>128</a:t>
                      </a:r>
                      <a:endParaRPr lang="en-GB" sz="1200" b="1" kern="1200" baseline="0" noProof="0" dirty="0">
                        <a:solidFill>
                          <a:srgbClr val="D9D9D9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0826" marR="80826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1200" b="1" kern="1200" baseline="0" noProof="0" dirty="0" smtClean="0">
                          <a:solidFill>
                            <a:srgbClr val="D9D9D9"/>
                          </a:solidFill>
                          <a:latin typeface="+mn-lt"/>
                          <a:ea typeface="+mn-ea"/>
                          <a:cs typeface="+mn-cs"/>
                        </a:rPr>
                        <a:t>195</a:t>
                      </a:r>
                      <a:endParaRPr lang="en-GB" sz="1200" b="1" kern="1200" baseline="0" noProof="0" dirty="0">
                        <a:solidFill>
                          <a:srgbClr val="D9D9D9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0826" marR="80826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1200" b="1" kern="1200" baseline="0" noProof="0" dirty="0" smtClean="0">
                          <a:solidFill>
                            <a:srgbClr val="D9D9D9"/>
                          </a:solidFill>
                          <a:latin typeface="+mn-lt"/>
                          <a:ea typeface="+mn-ea"/>
                          <a:cs typeface="+mn-cs"/>
                        </a:rPr>
                        <a:t>66</a:t>
                      </a:r>
                      <a:endParaRPr lang="en-GB" sz="1200" b="1" kern="1200" baseline="0" noProof="0" dirty="0">
                        <a:solidFill>
                          <a:srgbClr val="D9D9D9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0826" marR="80826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b="1" noProof="0" dirty="0" smtClean="0">
                          <a:solidFill>
                            <a:srgbClr val="D9D9D9"/>
                          </a:solidFill>
                        </a:rPr>
                        <a:t>55/0/100/0</a:t>
                      </a:r>
                      <a:endParaRPr lang="en-GB" sz="1200" b="1" noProof="0" dirty="0">
                        <a:solidFill>
                          <a:srgbClr val="D9D9D9"/>
                        </a:solidFill>
                      </a:endParaRPr>
                    </a:p>
                  </a:txBody>
                  <a:tcPr marL="80826" marR="80826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b="1" noProof="0" dirty="0">
                        <a:solidFill>
                          <a:srgbClr val="D9D9D9"/>
                        </a:solidFill>
                      </a:endParaRPr>
                    </a:p>
                  </a:txBody>
                  <a:tcPr marL="80826" marR="80826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C34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b="1" kern="1200" noProof="0" dirty="0" smtClean="0">
                          <a:solidFill>
                            <a:srgbClr val="D9D9D9"/>
                          </a:solidFill>
                          <a:latin typeface="+mn-lt"/>
                          <a:ea typeface="+mn-ea"/>
                          <a:cs typeface="+mn-cs"/>
                        </a:rPr>
                        <a:t>Cap. map</a:t>
                      </a:r>
                      <a:endParaRPr lang="en-GB" sz="1200" b="1" kern="1200" noProof="0" dirty="0">
                        <a:solidFill>
                          <a:srgbClr val="D9D9D9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0826" marR="80826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96305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de-DE" sz="1200" b="1" kern="1200" baseline="0" noProof="0" dirty="0" smtClean="0">
                          <a:solidFill>
                            <a:srgbClr val="1F4484"/>
                          </a:solidFill>
                          <a:latin typeface="+mn-lt"/>
                          <a:ea typeface="+mn-ea"/>
                          <a:cs typeface="+mn-cs"/>
                        </a:rPr>
                        <a:t>Middle Green</a:t>
                      </a:r>
                      <a:endParaRPr lang="en-GB" sz="1200" b="1" kern="1200" baseline="0" noProof="0" dirty="0">
                        <a:solidFill>
                          <a:srgbClr val="1F448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0826" marR="80826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de-DE" sz="1200" b="1" kern="1200" baseline="0" noProof="0" dirty="0" smtClean="0">
                          <a:solidFill>
                            <a:srgbClr val="1F4484"/>
                          </a:solidFill>
                          <a:latin typeface="+mn-lt"/>
                          <a:ea typeface="+mn-ea"/>
                          <a:cs typeface="+mn-cs"/>
                        </a:rPr>
                        <a:t>159</a:t>
                      </a:r>
                      <a:endParaRPr lang="en-GB" sz="1200" b="1" kern="1200" baseline="0" noProof="0" dirty="0">
                        <a:solidFill>
                          <a:srgbClr val="1F448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0826" marR="80826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de-DE" sz="1200" b="1" kern="1200" baseline="0" noProof="0" dirty="0" smtClean="0">
                          <a:solidFill>
                            <a:srgbClr val="1F4484"/>
                          </a:solidFill>
                          <a:latin typeface="+mn-lt"/>
                          <a:ea typeface="+mn-ea"/>
                          <a:cs typeface="+mn-cs"/>
                        </a:rPr>
                        <a:t>186</a:t>
                      </a:r>
                      <a:endParaRPr lang="en-GB" sz="1200" b="1" kern="1200" baseline="0" noProof="0" dirty="0">
                        <a:solidFill>
                          <a:srgbClr val="1F448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0826" marR="80826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de-DE" sz="1200" b="1" kern="1200" baseline="0" noProof="0" dirty="0" smtClean="0">
                          <a:solidFill>
                            <a:srgbClr val="1F4484"/>
                          </a:solidFill>
                          <a:latin typeface="+mn-lt"/>
                          <a:ea typeface="+mn-ea"/>
                          <a:cs typeface="+mn-cs"/>
                        </a:rPr>
                        <a:t>44</a:t>
                      </a:r>
                      <a:endParaRPr lang="en-GB" sz="1200" b="1" kern="1200" baseline="0" noProof="0" dirty="0">
                        <a:solidFill>
                          <a:srgbClr val="1F448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0826" marR="80826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b="1" noProof="0" dirty="0" smtClean="0">
                          <a:solidFill>
                            <a:srgbClr val="1F4484"/>
                          </a:solidFill>
                        </a:rPr>
                        <a:t>43/10/100/0</a:t>
                      </a:r>
                      <a:endParaRPr lang="en-GB" sz="1200" b="1" noProof="0" dirty="0">
                        <a:solidFill>
                          <a:srgbClr val="1F4484"/>
                        </a:solidFill>
                      </a:endParaRPr>
                    </a:p>
                  </a:txBody>
                  <a:tcPr marL="80826" marR="80826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b="1" noProof="0" dirty="0">
                        <a:solidFill>
                          <a:srgbClr val="1F4484"/>
                        </a:solidFill>
                      </a:endParaRPr>
                    </a:p>
                  </a:txBody>
                  <a:tcPr marL="80826" marR="80826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FBA2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b="1" kern="1200" noProof="0" dirty="0" smtClean="0">
                          <a:solidFill>
                            <a:srgbClr val="1F4484"/>
                          </a:solidFill>
                          <a:latin typeface="+mn-lt"/>
                          <a:ea typeface="+mn-ea"/>
                          <a:cs typeface="+mn-cs"/>
                        </a:rPr>
                        <a:t>Presentation, (Algeria)</a:t>
                      </a:r>
                      <a:r>
                        <a:rPr lang="de-DE" sz="1200" b="1" kern="1200" baseline="0" noProof="0" dirty="0" smtClean="0">
                          <a:solidFill>
                            <a:srgbClr val="1F4484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GB" sz="1200" b="1" kern="1200" noProof="0" dirty="0">
                        <a:solidFill>
                          <a:srgbClr val="1F448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0826" marR="80826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96305">
                <a:tc>
                  <a:txBody>
                    <a:bodyPr/>
                    <a:lstStyle/>
                    <a:p>
                      <a:r>
                        <a:rPr lang="en-GB" sz="1200" b="1" baseline="0" noProof="0" dirty="0" smtClean="0">
                          <a:solidFill>
                            <a:srgbClr val="1F4484"/>
                          </a:solidFill>
                        </a:rPr>
                        <a:t>Green (ENTSOG)</a:t>
                      </a:r>
                      <a:endParaRPr lang="en-GB" sz="1200" b="1" baseline="0" noProof="0" dirty="0">
                        <a:solidFill>
                          <a:srgbClr val="1F4484"/>
                        </a:solidFill>
                      </a:endParaRPr>
                    </a:p>
                  </a:txBody>
                  <a:tcPr marL="80826" marR="80826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1" baseline="0" noProof="0" dirty="0" smtClean="0">
                          <a:solidFill>
                            <a:srgbClr val="1F4484"/>
                          </a:solidFill>
                        </a:rPr>
                        <a:t>193</a:t>
                      </a:r>
                      <a:endParaRPr lang="en-GB" sz="1200" b="1" baseline="0" noProof="0" dirty="0">
                        <a:solidFill>
                          <a:srgbClr val="1F4484"/>
                        </a:solidFill>
                      </a:endParaRPr>
                    </a:p>
                  </a:txBody>
                  <a:tcPr marL="80826" marR="80826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1" baseline="0" noProof="0" dirty="0" smtClean="0">
                          <a:solidFill>
                            <a:srgbClr val="1F4484"/>
                          </a:solidFill>
                        </a:rPr>
                        <a:t>213</a:t>
                      </a:r>
                      <a:endParaRPr lang="en-GB" sz="1200" b="1" baseline="0" noProof="0" dirty="0">
                        <a:solidFill>
                          <a:srgbClr val="1F4484"/>
                        </a:solidFill>
                      </a:endParaRPr>
                    </a:p>
                  </a:txBody>
                  <a:tcPr marL="80826" marR="80826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1" baseline="0" noProof="0" dirty="0" smtClean="0">
                          <a:solidFill>
                            <a:srgbClr val="1F4484"/>
                          </a:solidFill>
                        </a:rPr>
                        <a:t>55</a:t>
                      </a:r>
                      <a:endParaRPr lang="en-GB" sz="1200" b="1" baseline="0" noProof="0" dirty="0">
                        <a:solidFill>
                          <a:srgbClr val="1F4484"/>
                        </a:solidFill>
                      </a:endParaRPr>
                    </a:p>
                  </a:txBody>
                  <a:tcPr marL="80826" marR="80826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b="1" noProof="0" dirty="0" smtClean="0">
                          <a:solidFill>
                            <a:srgbClr val="1F4484"/>
                          </a:solidFill>
                        </a:rPr>
                        <a:t>29/1/96/0</a:t>
                      </a:r>
                      <a:endParaRPr lang="en-GB" sz="1200" b="1" noProof="0" dirty="0">
                        <a:solidFill>
                          <a:srgbClr val="1F4484"/>
                        </a:solidFill>
                      </a:endParaRPr>
                    </a:p>
                  </a:txBody>
                  <a:tcPr marL="80826" marR="80826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b="1" noProof="0" dirty="0">
                        <a:solidFill>
                          <a:srgbClr val="1F4484"/>
                        </a:solidFill>
                      </a:endParaRPr>
                    </a:p>
                  </a:txBody>
                  <a:tcPr marL="80826" marR="80826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1D53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b="1" kern="1200" noProof="0" dirty="0" smtClean="0">
                          <a:solidFill>
                            <a:srgbClr val="1F4484"/>
                          </a:solidFill>
                          <a:latin typeface="+mn-lt"/>
                          <a:ea typeface="+mn-ea"/>
                          <a:cs typeface="+mn-cs"/>
                        </a:rPr>
                        <a:t>Presentation</a:t>
                      </a:r>
                      <a:endParaRPr lang="en-GB" sz="1200" b="1" kern="1200" noProof="0" dirty="0">
                        <a:solidFill>
                          <a:srgbClr val="1F448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0826" marR="80826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96305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1200" b="1" kern="1200" baseline="0" noProof="0" dirty="0" smtClean="0">
                          <a:solidFill>
                            <a:srgbClr val="D9D9D9"/>
                          </a:solidFill>
                          <a:latin typeface="+mn-lt"/>
                          <a:ea typeface="+mn-ea"/>
                          <a:cs typeface="+mn-cs"/>
                        </a:rPr>
                        <a:t>Greenish</a:t>
                      </a:r>
                      <a:endParaRPr lang="en-GB" sz="1200" b="1" kern="1200" baseline="0" noProof="0" dirty="0">
                        <a:solidFill>
                          <a:srgbClr val="D9D9D9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0826" marR="80826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1200" b="1" kern="1200" baseline="0" noProof="0" dirty="0" smtClean="0">
                          <a:solidFill>
                            <a:srgbClr val="D9D9D9"/>
                          </a:solidFill>
                          <a:latin typeface="+mn-lt"/>
                          <a:ea typeface="+mn-ea"/>
                          <a:cs typeface="+mn-cs"/>
                        </a:rPr>
                        <a:t>205</a:t>
                      </a:r>
                      <a:endParaRPr lang="en-GB" sz="1200" b="1" kern="1200" baseline="0" noProof="0" dirty="0">
                        <a:solidFill>
                          <a:srgbClr val="D9D9D9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0826" marR="80826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1200" b="1" kern="1200" baseline="0" noProof="0" dirty="0" smtClean="0">
                          <a:solidFill>
                            <a:srgbClr val="D9D9D9"/>
                          </a:solidFill>
                          <a:latin typeface="+mn-lt"/>
                          <a:ea typeface="+mn-ea"/>
                          <a:cs typeface="+mn-cs"/>
                        </a:rPr>
                        <a:t>228</a:t>
                      </a:r>
                      <a:endParaRPr lang="en-GB" sz="1200" b="1" kern="1200" baseline="0" noProof="0" dirty="0">
                        <a:solidFill>
                          <a:srgbClr val="D9D9D9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0826" marR="80826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1200" b="1" kern="1200" baseline="0" noProof="0" dirty="0" smtClean="0">
                          <a:solidFill>
                            <a:srgbClr val="D9D9D9"/>
                          </a:solidFill>
                          <a:latin typeface="+mn-lt"/>
                          <a:ea typeface="+mn-ea"/>
                          <a:cs typeface="+mn-cs"/>
                        </a:rPr>
                        <a:t>174</a:t>
                      </a:r>
                      <a:endParaRPr lang="en-GB" sz="1200" b="1" kern="1200" baseline="0" noProof="0" dirty="0">
                        <a:solidFill>
                          <a:srgbClr val="D9D9D9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0826" marR="80826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b="1" noProof="0" dirty="0" smtClean="0">
                          <a:solidFill>
                            <a:srgbClr val="D9D9D9"/>
                          </a:solidFill>
                        </a:rPr>
                        <a:t>21/0/40/0</a:t>
                      </a:r>
                      <a:endParaRPr lang="en-GB" sz="1200" b="1" noProof="0" dirty="0">
                        <a:solidFill>
                          <a:srgbClr val="D9D9D9"/>
                        </a:solidFill>
                      </a:endParaRPr>
                    </a:p>
                  </a:txBody>
                  <a:tcPr marL="80826" marR="80826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b="1" noProof="0" dirty="0">
                        <a:solidFill>
                          <a:srgbClr val="D9D9D9"/>
                        </a:solidFill>
                      </a:endParaRPr>
                    </a:p>
                  </a:txBody>
                  <a:tcPr marL="80826" marR="80826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DE4A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b="1" kern="1200" noProof="0" dirty="0" smtClean="0">
                          <a:solidFill>
                            <a:srgbClr val="D9D9D9"/>
                          </a:solidFill>
                          <a:latin typeface="+mn-lt"/>
                          <a:ea typeface="+mn-ea"/>
                          <a:cs typeface="+mn-cs"/>
                        </a:rPr>
                        <a:t>Cap. map</a:t>
                      </a:r>
                      <a:endParaRPr lang="en-GB" sz="1200" b="1" kern="1200" noProof="0" dirty="0">
                        <a:solidFill>
                          <a:srgbClr val="D9D9D9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0826" marR="80826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96305">
                <a:tc>
                  <a:txBody>
                    <a:bodyPr/>
                    <a:lstStyle/>
                    <a:p>
                      <a:r>
                        <a:rPr lang="de-DE" sz="1200" b="1" noProof="0" dirty="0" smtClean="0">
                          <a:solidFill>
                            <a:srgbClr val="1F4484"/>
                          </a:solidFill>
                        </a:rPr>
                        <a:t>Light</a:t>
                      </a:r>
                      <a:r>
                        <a:rPr lang="de-DE" sz="1200" b="1" baseline="0" noProof="0" dirty="0" smtClean="0">
                          <a:solidFill>
                            <a:srgbClr val="1F4484"/>
                          </a:solidFill>
                        </a:rPr>
                        <a:t> Purple</a:t>
                      </a:r>
                      <a:endParaRPr lang="en-GB" sz="1200" b="1" noProof="0" dirty="0">
                        <a:solidFill>
                          <a:srgbClr val="1F4484"/>
                        </a:solidFill>
                      </a:endParaRPr>
                    </a:p>
                  </a:txBody>
                  <a:tcPr marL="80826" marR="80826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b="1" kern="1200" dirty="0" smtClean="0">
                          <a:solidFill>
                            <a:srgbClr val="1F4484"/>
                          </a:solidFill>
                          <a:latin typeface="+mn-lt"/>
                          <a:ea typeface="+mn-ea"/>
                          <a:cs typeface="+mn-cs"/>
                        </a:rPr>
                        <a:t>141</a:t>
                      </a:r>
                      <a:endParaRPr lang="en-GB" sz="1200" b="1" kern="1200" dirty="0">
                        <a:solidFill>
                          <a:srgbClr val="1F448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0826" marR="80826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b="1" noProof="0" dirty="0" smtClean="0">
                          <a:solidFill>
                            <a:srgbClr val="1F4484"/>
                          </a:solidFill>
                        </a:rPr>
                        <a:t>117</a:t>
                      </a:r>
                      <a:endParaRPr lang="en-GB" sz="1200" b="1" noProof="0" dirty="0">
                        <a:solidFill>
                          <a:srgbClr val="1F4484"/>
                        </a:solidFill>
                      </a:endParaRPr>
                    </a:p>
                  </a:txBody>
                  <a:tcPr marL="80826" marR="80826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b="1" noProof="0" dirty="0" smtClean="0">
                          <a:solidFill>
                            <a:srgbClr val="1F4484"/>
                          </a:solidFill>
                        </a:rPr>
                        <a:t>171</a:t>
                      </a:r>
                      <a:endParaRPr lang="en-GB" sz="1200" b="1" noProof="0" dirty="0">
                        <a:solidFill>
                          <a:srgbClr val="1F4484"/>
                        </a:solidFill>
                      </a:endParaRPr>
                    </a:p>
                  </a:txBody>
                  <a:tcPr marL="80826" marR="80826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b="1" noProof="0" dirty="0" smtClean="0">
                          <a:solidFill>
                            <a:srgbClr val="1F4484"/>
                          </a:solidFill>
                        </a:rPr>
                        <a:t>49/58/7/0</a:t>
                      </a:r>
                      <a:endParaRPr lang="en-GB" sz="1200" b="1" noProof="0" dirty="0">
                        <a:solidFill>
                          <a:srgbClr val="1F4484"/>
                        </a:solidFill>
                      </a:endParaRPr>
                    </a:p>
                  </a:txBody>
                  <a:tcPr marL="80826" marR="80826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b="1" noProof="0" dirty="0">
                        <a:solidFill>
                          <a:srgbClr val="1F4484"/>
                        </a:solidFill>
                      </a:endParaRPr>
                    </a:p>
                  </a:txBody>
                  <a:tcPr marL="80826" marR="80826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D75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1" kern="1200" noProof="0" dirty="0" smtClean="0">
                          <a:solidFill>
                            <a:srgbClr val="1F4484"/>
                          </a:solidFill>
                          <a:latin typeface="+mn-lt"/>
                          <a:ea typeface="+mn-ea"/>
                          <a:cs typeface="+mn-cs"/>
                        </a:rPr>
                        <a:t>Presentation, (UGS)</a:t>
                      </a:r>
                      <a:endParaRPr lang="en-GB" sz="1200" b="1" kern="1200" noProof="0" dirty="0" smtClean="0">
                        <a:solidFill>
                          <a:srgbClr val="1F448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0826" marR="80826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96305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de-DE" sz="1200" b="1" kern="1200" baseline="0" noProof="0" dirty="0" smtClean="0">
                          <a:solidFill>
                            <a:srgbClr val="D9D9D9"/>
                          </a:solidFill>
                          <a:latin typeface="+mn-lt"/>
                          <a:ea typeface="+mn-ea"/>
                          <a:cs typeface="+mn-cs"/>
                        </a:rPr>
                        <a:t>Pink</a:t>
                      </a:r>
                      <a:endParaRPr lang="en-GB" sz="1200" b="1" kern="1200" baseline="0" noProof="0" dirty="0">
                        <a:solidFill>
                          <a:srgbClr val="D9D9D9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0826" marR="80826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de-DE" sz="1200" b="1" kern="1200" baseline="0" dirty="0" smtClean="0">
                          <a:solidFill>
                            <a:srgbClr val="D9D9D9"/>
                          </a:solidFill>
                          <a:latin typeface="+mn-lt"/>
                          <a:ea typeface="+mn-ea"/>
                          <a:cs typeface="+mn-cs"/>
                        </a:rPr>
                        <a:t>204</a:t>
                      </a:r>
                      <a:endParaRPr lang="en-GB" sz="1200" b="1" kern="1200" baseline="0" dirty="0">
                        <a:solidFill>
                          <a:srgbClr val="D9D9D9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0826" marR="80826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de-DE" sz="1200" b="1" kern="1200" baseline="0" noProof="0" dirty="0" smtClean="0">
                          <a:solidFill>
                            <a:srgbClr val="D9D9D9"/>
                          </a:solidFill>
                          <a:latin typeface="+mn-lt"/>
                          <a:ea typeface="+mn-ea"/>
                          <a:cs typeface="+mn-cs"/>
                        </a:rPr>
                        <a:t>72</a:t>
                      </a:r>
                      <a:endParaRPr lang="en-GB" sz="1200" b="1" kern="1200" baseline="0" noProof="0" dirty="0">
                        <a:solidFill>
                          <a:srgbClr val="D9D9D9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0826" marR="80826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de-DE" sz="1200" b="1" kern="1200" baseline="0" noProof="0" dirty="0" smtClean="0">
                          <a:solidFill>
                            <a:srgbClr val="D9D9D9"/>
                          </a:solidFill>
                          <a:latin typeface="+mn-lt"/>
                          <a:ea typeface="+mn-ea"/>
                          <a:cs typeface="+mn-cs"/>
                        </a:rPr>
                        <a:t>152</a:t>
                      </a:r>
                      <a:endParaRPr lang="en-GB" sz="1200" b="1" kern="1200" baseline="0" noProof="0" dirty="0">
                        <a:solidFill>
                          <a:srgbClr val="D9D9D9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0826" marR="80826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b="1" noProof="0" dirty="0" smtClean="0">
                          <a:solidFill>
                            <a:srgbClr val="D9D9D9"/>
                          </a:solidFill>
                        </a:rPr>
                        <a:t>17/86/1/0</a:t>
                      </a:r>
                      <a:endParaRPr lang="en-GB" sz="1200" b="1" noProof="0" dirty="0">
                        <a:solidFill>
                          <a:srgbClr val="D9D9D9"/>
                        </a:solidFill>
                      </a:endParaRPr>
                    </a:p>
                  </a:txBody>
                  <a:tcPr marL="80826" marR="80826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b="1" noProof="0" dirty="0">
                        <a:solidFill>
                          <a:srgbClr val="D9D9D9"/>
                        </a:solidFill>
                      </a:endParaRPr>
                    </a:p>
                  </a:txBody>
                  <a:tcPr marL="80826" marR="80826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489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1" kern="1200" noProof="0" dirty="0" smtClean="0">
                          <a:solidFill>
                            <a:srgbClr val="D9D9D9"/>
                          </a:solidFill>
                          <a:latin typeface="+mn-lt"/>
                          <a:ea typeface="+mn-ea"/>
                          <a:cs typeface="+mn-cs"/>
                        </a:rPr>
                        <a:t>Cap. map</a:t>
                      </a:r>
                      <a:endParaRPr lang="en-GB" sz="1200" b="1" kern="1200" noProof="0" dirty="0" smtClean="0">
                        <a:solidFill>
                          <a:srgbClr val="D9D9D9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0826" marR="80826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96305">
                <a:tc>
                  <a:txBody>
                    <a:bodyPr/>
                    <a:lstStyle/>
                    <a:p>
                      <a:r>
                        <a:rPr lang="en-GB" sz="1200" b="1" baseline="0" noProof="0" dirty="0" smtClean="0">
                          <a:solidFill>
                            <a:srgbClr val="1F4484"/>
                          </a:solidFill>
                        </a:rPr>
                        <a:t>Red</a:t>
                      </a:r>
                      <a:endParaRPr lang="en-GB" sz="1200" b="1" baseline="0" noProof="0" dirty="0">
                        <a:solidFill>
                          <a:srgbClr val="1F4484"/>
                        </a:solidFill>
                      </a:endParaRPr>
                    </a:p>
                  </a:txBody>
                  <a:tcPr marL="80826" marR="80826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1" baseline="0" noProof="0" dirty="0" smtClean="0">
                          <a:solidFill>
                            <a:srgbClr val="1F4484"/>
                          </a:solidFill>
                        </a:rPr>
                        <a:t>232</a:t>
                      </a:r>
                      <a:endParaRPr lang="en-GB" sz="1200" b="1" baseline="0" noProof="0" dirty="0">
                        <a:solidFill>
                          <a:srgbClr val="1F4484"/>
                        </a:solidFill>
                      </a:endParaRPr>
                    </a:p>
                  </a:txBody>
                  <a:tcPr marL="80826" marR="80826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1" baseline="0" noProof="0" dirty="0" smtClean="0">
                          <a:solidFill>
                            <a:srgbClr val="1F4484"/>
                          </a:solidFill>
                        </a:rPr>
                        <a:t>38</a:t>
                      </a:r>
                      <a:endParaRPr lang="en-GB" sz="1200" b="1" baseline="0" noProof="0" dirty="0">
                        <a:solidFill>
                          <a:srgbClr val="1F4484"/>
                        </a:solidFill>
                      </a:endParaRPr>
                    </a:p>
                  </a:txBody>
                  <a:tcPr marL="80826" marR="80826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1" baseline="0" noProof="0" dirty="0" smtClean="0">
                          <a:solidFill>
                            <a:srgbClr val="1F4484"/>
                          </a:solidFill>
                        </a:rPr>
                        <a:t>44</a:t>
                      </a:r>
                      <a:endParaRPr lang="en-GB" sz="1200" b="1" baseline="0" noProof="0" dirty="0">
                        <a:solidFill>
                          <a:srgbClr val="1F4484"/>
                        </a:solidFill>
                      </a:endParaRPr>
                    </a:p>
                  </a:txBody>
                  <a:tcPr marL="80826" marR="80826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b="1" noProof="0" dirty="0" smtClean="0">
                          <a:solidFill>
                            <a:srgbClr val="1F4484"/>
                          </a:solidFill>
                        </a:rPr>
                        <a:t>2/98/93/0</a:t>
                      </a:r>
                      <a:endParaRPr lang="en-GB" sz="1200" b="1" noProof="0" dirty="0">
                        <a:solidFill>
                          <a:srgbClr val="1F4484"/>
                        </a:solidFill>
                      </a:endParaRPr>
                    </a:p>
                  </a:txBody>
                  <a:tcPr marL="80826" marR="80826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b="1" noProof="0" dirty="0">
                        <a:solidFill>
                          <a:srgbClr val="1F4484"/>
                        </a:solidFill>
                      </a:endParaRPr>
                    </a:p>
                  </a:txBody>
                  <a:tcPr marL="80826" marR="80826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262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1" kern="1200" noProof="0" dirty="0" smtClean="0">
                          <a:solidFill>
                            <a:srgbClr val="1F4484"/>
                          </a:solidFill>
                          <a:latin typeface="+mn-lt"/>
                          <a:ea typeface="+mn-ea"/>
                          <a:cs typeface="+mn-cs"/>
                        </a:rPr>
                        <a:t>Presentation, (Russia)</a:t>
                      </a:r>
                      <a:endParaRPr lang="en-GB" sz="1200" b="1" kern="1200" noProof="0" dirty="0" smtClean="0">
                        <a:solidFill>
                          <a:srgbClr val="1F448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0826" marR="80826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96305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de-DE" sz="1200" b="1" kern="1200" baseline="0" noProof="0" dirty="0" smtClean="0">
                          <a:solidFill>
                            <a:srgbClr val="1F4484"/>
                          </a:solidFill>
                          <a:latin typeface="+mn-lt"/>
                          <a:ea typeface="+mn-ea"/>
                          <a:cs typeface="+mn-cs"/>
                        </a:rPr>
                        <a:t>Dark Orange</a:t>
                      </a:r>
                      <a:endParaRPr lang="en-GB" sz="1200" b="1" kern="1200" baseline="0" noProof="0" dirty="0">
                        <a:solidFill>
                          <a:srgbClr val="1F448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0826" marR="80826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1200" b="1" kern="1200" baseline="0" noProof="0" dirty="0" smtClean="0">
                          <a:solidFill>
                            <a:srgbClr val="1F4484"/>
                          </a:solidFill>
                          <a:latin typeface="+mn-lt"/>
                          <a:ea typeface="+mn-ea"/>
                          <a:cs typeface="+mn-cs"/>
                        </a:rPr>
                        <a:t>235</a:t>
                      </a:r>
                      <a:endParaRPr lang="en-GB" sz="1200" b="1" kern="1200" baseline="0" noProof="0" dirty="0">
                        <a:solidFill>
                          <a:srgbClr val="1F448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0826" marR="80826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1200" b="1" kern="1200" baseline="0" noProof="0" dirty="0" smtClean="0">
                          <a:solidFill>
                            <a:srgbClr val="1F4484"/>
                          </a:solidFill>
                          <a:latin typeface="+mn-lt"/>
                          <a:ea typeface="+mn-ea"/>
                          <a:cs typeface="+mn-cs"/>
                        </a:rPr>
                        <a:t>122</a:t>
                      </a:r>
                      <a:endParaRPr lang="en-GB" sz="1200" b="1" kern="1200" baseline="0" noProof="0" dirty="0">
                        <a:solidFill>
                          <a:srgbClr val="1F448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0826" marR="80826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1200" b="1" kern="1200" baseline="0" noProof="0" dirty="0" smtClean="0">
                          <a:solidFill>
                            <a:srgbClr val="1F4484"/>
                          </a:solidFill>
                          <a:latin typeface="+mn-lt"/>
                          <a:ea typeface="+mn-ea"/>
                          <a:cs typeface="+mn-cs"/>
                        </a:rPr>
                        <a:t>59</a:t>
                      </a:r>
                      <a:endParaRPr lang="en-GB" sz="1200" b="1" kern="1200" baseline="0" noProof="0" dirty="0">
                        <a:solidFill>
                          <a:srgbClr val="1F448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0826" marR="80826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b="1" noProof="0" dirty="0" smtClean="0">
                          <a:solidFill>
                            <a:srgbClr val="1F4484"/>
                          </a:solidFill>
                        </a:rPr>
                        <a:t>4/64/87/0</a:t>
                      </a:r>
                      <a:endParaRPr lang="en-GB" sz="1200" b="1" noProof="0" dirty="0">
                        <a:solidFill>
                          <a:srgbClr val="1F4484"/>
                        </a:solidFill>
                      </a:endParaRPr>
                    </a:p>
                  </a:txBody>
                  <a:tcPr marL="80826" marR="80826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b="1" noProof="0" dirty="0">
                        <a:solidFill>
                          <a:srgbClr val="1F4484"/>
                        </a:solidFill>
                      </a:endParaRPr>
                    </a:p>
                  </a:txBody>
                  <a:tcPr marL="80826" marR="80826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7A3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b="1" kern="1200" noProof="0" dirty="0" smtClean="0">
                          <a:solidFill>
                            <a:srgbClr val="1F4484"/>
                          </a:solidFill>
                          <a:latin typeface="+mn-lt"/>
                          <a:ea typeface="+mn-ea"/>
                          <a:cs typeface="+mn-cs"/>
                        </a:rPr>
                        <a:t>Presentation, (Caspia)</a:t>
                      </a:r>
                      <a:endParaRPr lang="en-GB" sz="1200" b="1" kern="1200" noProof="0" dirty="0">
                        <a:solidFill>
                          <a:srgbClr val="1F448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0826" marR="80826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96305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1200" b="1" kern="1200" baseline="0" noProof="0" dirty="0" smtClean="0">
                          <a:solidFill>
                            <a:srgbClr val="D9D9D9"/>
                          </a:solidFill>
                          <a:latin typeface="+mn-lt"/>
                          <a:ea typeface="+mn-ea"/>
                          <a:cs typeface="+mn-cs"/>
                        </a:rPr>
                        <a:t>Orange</a:t>
                      </a:r>
                      <a:endParaRPr lang="en-GB" sz="1200" b="1" kern="1200" baseline="0" noProof="0" dirty="0">
                        <a:solidFill>
                          <a:srgbClr val="D9D9D9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0826" marR="80826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1200" b="1" kern="1200" baseline="0" noProof="0" dirty="0" smtClean="0">
                          <a:solidFill>
                            <a:srgbClr val="D9D9D9"/>
                          </a:solidFill>
                          <a:latin typeface="+mn-lt"/>
                          <a:ea typeface="+mn-ea"/>
                          <a:cs typeface="+mn-cs"/>
                        </a:rPr>
                        <a:t>249</a:t>
                      </a:r>
                      <a:endParaRPr lang="en-GB" sz="1200" b="1" kern="1200" baseline="0" noProof="0" dirty="0">
                        <a:solidFill>
                          <a:srgbClr val="D9D9D9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0826" marR="80826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1200" b="1" kern="1200" baseline="0" noProof="0" dirty="0" smtClean="0">
                          <a:solidFill>
                            <a:srgbClr val="D9D9D9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  <a:endParaRPr lang="en-GB" sz="1200" b="1" kern="1200" baseline="0" noProof="0" dirty="0">
                        <a:solidFill>
                          <a:srgbClr val="D9D9D9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0826" marR="80826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1200" b="1" kern="1200" baseline="0" noProof="0" dirty="0" smtClean="0">
                          <a:solidFill>
                            <a:srgbClr val="D9D9D9"/>
                          </a:solidFill>
                          <a:latin typeface="+mn-lt"/>
                          <a:ea typeface="+mn-ea"/>
                          <a:cs typeface="+mn-cs"/>
                        </a:rPr>
                        <a:t>41</a:t>
                      </a:r>
                      <a:endParaRPr lang="en-GB" sz="1200" b="1" kern="1200" baseline="0" noProof="0" dirty="0">
                        <a:solidFill>
                          <a:srgbClr val="D9D9D9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0826" marR="80826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b="1" noProof="0" dirty="0" smtClean="0">
                          <a:solidFill>
                            <a:srgbClr val="D9D9D9"/>
                          </a:solidFill>
                        </a:rPr>
                        <a:t>1/32/94/0</a:t>
                      </a:r>
                      <a:endParaRPr lang="en-GB" sz="1200" b="1" noProof="0" dirty="0">
                        <a:solidFill>
                          <a:srgbClr val="D9D9D9"/>
                        </a:solidFill>
                      </a:endParaRPr>
                    </a:p>
                  </a:txBody>
                  <a:tcPr marL="80826" marR="80826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b="1" noProof="0" dirty="0">
                        <a:solidFill>
                          <a:srgbClr val="D9D9D9"/>
                        </a:solidFill>
                      </a:endParaRPr>
                    </a:p>
                  </a:txBody>
                  <a:tcPr marL="80826" marR="80826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B42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1" kern="1200" noProof="0" dirty="0" smtClean="0">
                          <a:solidFill>
                            <a:srgbClr val="D9D9D9"/>
                          </a:solidFill>
                          <a:latin typeface="+mn-lt"/>
                          <a:ea typeface="+mn-ea"/>
                          <a:cs typeface="+mn-cs"/>
                        </a:rPr>
                        <a:t>Cap. map</a:t>
                      </a:r>
                      <a:endParaRPr lang="en-GB" sz="1200" b="1" kern="1200" noProof="0" dirty="0" smtClean="0">
                        <a:solidFill>
                          <a:srgbClr val="D9D9D9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0826" marR="80826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96305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de-DE" sz="1200" b="1" kern="1200" baseline="0" noProof="0" dirty="0" smtClean="0">
                          <a:solidFill>
                            <a:srgbClr val="1F4484"/>
                          </a:solidFill>
                          <a:latin typeface="+mn-lt"/>
                          <a:ea typeface="+mn-ea"/>
                          <a:cs typeface="+mn-cs"/>
                        </a:rPr>
                        <a:t>Dark Yellow</a:t>
                      </a:r>
                      <a:endParaRPr lang="en-GB" sz="1200" b="1" kern="1200" baseline="0" noProof="0" dirty="0">
                        <a:solidFill>
                          <a:srgbClr val="1F448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0826" marR="80826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de-DE" sz="1200" b="1" kern="1200" baseline="0" noProof="0" dirty="0" smtClean="0">
                          <a:solidFill>
                            <a:srgbClr val="1F4484"/>
                          </a:solidFill>
                          <a:latin typeface="+mn-lt"/>
                          <a:ea typeface="+mn-ea"/>
                          <a:cs typeface="+mn-cs"/>
                        </a:rPr>
                        <a:t>242</a:t>
                      </a:r>
                      <a:endParaRPr lang="en-GB" sz="1200" b="1" kern="1200" baseline="0" noProof="0" dirty="0">
                        <a:solidFill>
                          <a:srgbClr val="1F448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0826" marR="80826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de-DE" sz="1200" b="1" kern="1200" baseline="0" noProof="0" dirty="0" smtClean="0">
                          <a:solidFill>
                            <a:srgbClr val="1F4484"/>
                          </a:solidFill>
                          <a:latin typeface="+mn-lt"/>
                          <a:ea typeface="+mn-ea"/>
                          <a:cs typeface="+mn-cs"/>
                        </a:rPr>
                        <a:t>202</a:t>
                      </a:r>
                      <a:endParaRPr lang="en-GB" sz="1200" b="1" kern="1200" baseline="0" noProof="0" dirty="0">
                        <a:solidFill>
                          <a:srgbClr val="1F448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0826" marR="80826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de-DE" sz="1200" b="1" kern="1200" baseline="0" noProof="0" dirty="0" smtClean="0">
                          <a:solidFill>
                            <a:srgbClr val="1F4484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en-GB" sz="1200" b="1" kern="1200" baseline="0" noProof="0" dirty="0">
                        <a:solidFill>
                          <a:srgbClr val="1F448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0826" marR="80826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b="1" noProof="0" dirty="0" smtClean="0">
                          <a:solidFill>
                            <a:srgbClr val="1F4484"/>
                          </a:solidFill>
                        </a:rPr>
                        <a:t>6/18/100/0</a:t>
                      </a:r>
                      <a:endParaRPr lang="en-GB" sz="1200" b="1" noProof="0" dirty="0">
                        <a:solidFill>
                          <a:srgbClr val="1F4484"/>
                        </a:solidFill>
                      </a:endParaRPr>
                    </a:p>
                  </a:txBody>
                  <a:tcPr marL="80826" marR="80826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b="1" noProof="0" dirty="0">
                        <a:solidFill>
                          <a:srgbClr val="1F4484"/>
                        </a:solidFill>
                      </a:endParaRPr>
                    </a:p>
                  </a:txBody>
                  <a:tcPr marL="80826" marR="80826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CA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b="1" kern="1200" noProof="0" dirty="0" smtClean="0">
                          <a:solidFill>
                            <a:srgbClr val="1F4484"/>
                          </a:solidFill>
                          <a:latin typeface="+mn-lt"/>
                          <a:ea typeface="+mn-ea"/>
                          <a:cs typeface="+mn-cs"/>
                        </a:rPr>
                        <a:t>Presentation, (Norway)</a:t>
                      </a:r>
                      <a:endParaRPr lang="en-GB" sz="1200" b="1" kern="1200" noProof="0" dirty="0">
                        <a:solidFill>
                          <a:srgbClr val="1F448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0826" marR="80826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96305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de-DE" sz="1200" b="1" kern="1200" baseline="0" noProof="0" dirty="0" smtClean="0">
                          <a:solidFill>
                            <a:srgbClr val="D9D9D9"/>
                          </a:solidFill>
                          <a:latin typeface="+mn-lt"/>
                          <a:ea typeface="+mn-ea"/>
                          <a:cs typeface="+mn-cs"/>
                        </a:rPr>
                        <a:t>Yellow</a:t>
                      </a:r>
                      <a:endParaRPr lang="en-GB" sz="1200" b="1" kern="1200" baseline="0" noProof="0" dirty="0">
                        <a:solidFill>
                          <a:srgbClr val="D9D9D9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0826" marR="80826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de-DE" sz="1200" b="1" kern="1200" baseline="0" noProof="0" dirty="0" smtClean="0">
                          <a:solidFill>
                            <a:srgbClr val="D9D9D9"/>
                          </a:solidFill>
                          <a:latin typeface="+mn-lt"/>
                          <a:ea typeface="+mn-ea"/>
                          <a:cs typeface="+mn-cs"/>
                        </a:rPr>
                        <a:t>248</a:t>
                      </a:r>
                      <a:endParaRPr lang="en-GB" sz="1200" b="1" kern="1200" baseline="0" noProof="0" dirty="0">
                        <a:solidFill>
                          <a:srgbClr val="D9D9D9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0826" marR="80826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de-DE" sz="1200" b="1" kern="1200" baseline="0" noProof="0" dirty="0" smtClean="0">
                          <a:solidFill>
                            <a:srgbClr val="D9D9D9"/>
                          </a:solidFill>
                          <a:latin typeface="+mn-lt"/>
                          <a:ea typeface="+mn-ea"/>
                          <a:cs typeface="+mn-cs"/>
                        </a:rPr>
                        <a:t>234</a:t>
                      </a:r>
                      <a:endParaRPr lang="en-GB" sz="1200" b="1" kern="1200" baseline="0" noProof="0" dirty="0">
                        <a:solidFill>
                          <a:srgbClr val="D9D9D9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0826" marR="80826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de-DE" sz="1200" b="1" kern="1200" baseline="0" noProof="0" dirty="0" smtClean="0">
                          <a:solidFill>
                            <a:srgbClr val="D9D9D9"/>
                          </a:solidFill>
                          <a:latin typeface="+mn-lt"/>
                          <a:ea typeface="+mn-ea"/>
                          <a:cs typeface="+mn-cs"/>
                        </a:rPr>
                        <a:t>50</a:t>
                      </a:r>
                      <a:endParaRPr lang="en-GB" sz="1200" b="1" kern="1200" baseline="0" noProof="0" dirty="0">
                        <a:solidFill>
                          <a:srgbClr val="D9D9D9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0826" marR="80826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b="1" noProof="0" dirty="0" smtClean="0">
                          <a:solidFill>
                            <a:srgbClr val="D9D9D9"/>
                          </a:solidFill>
                        </a:rPr>
                        <a:t>5/1/90/0</a:t>
                      </a:r>
                      <a:endParaRPr lang="en-GB" sz="1200" b="1" noProof="0" dirty="0">
                        <a:solidFill>
                          <a:srgbClr val="D9D9D9"/>
                        </a:solidFill>
                      </a:endParaRPr>
                    </a:p>
                  </a:txBody>
                  <a:tcPr marL="80826" marR="80826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b="1" noProof="0" dirty="0">
                        <a:solidFill>
                          <a:srgbClr val="D9D9D9"/>
                        </a:solidFill>
                      </a:endParaRPr>
                    </a:p>
                  </a:txBody>
                  <a:tcPr marL="80826" marR="80826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EA3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b="1" kern="1200" noProof="0" dirty="0" smtClean="0">
                          <a:solidFill>
                            <a:srgbClr val="D9D9D9"/>
                          </a:solidFill>
                          <a:latin typeface="+mn-lt"/>
                          <a:ea typeface="+mn-ea"/>
                          <a:cs typeface="+mn-cs"/>
                        </a:rPr>
                        <a:t>Cap. map</a:t>
                      </a:r>
                      <a:endParaRPr lang="en-GB" sz="1200" b="1" kern="1200" noProof="0" dirty="0">
                        <a:solidFill>
                          <a:srgbClr val="D9D9D9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0826" marR="80826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96305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1200" b="1" kern="1200" baseline="0" noProof="0" dirty="0" smtClean="0">
                          <a:solidFill>
                            <a:srgbClr val="D9D9D9"/>
                          </a:solidFill>
                          <a:latin typeface="+mn-lt"/>
                          <a:ea typeface="+mn-ea"/>
                          <a:cs typeface="+mn-cs"/>
                        </a:rPr>
                        <a:t>Light Yellow</a:t>
                      </a:r>
                      <a:endParaRPr lang="en-GB" sz="1200" b="1" kern="1200" baseline="0" noProof="0" dirty="0">
                        <a:solidFill>
                          <a:srgbClr val="D9D9D9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0826" marR="80826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1200" b="1" kern="1200" baseline="0" noProof="0" dirty="0" smtClean="0">
                          <a:solidFill>
                            <a:srgbClr val="D9D9D9"/>
                          </a:solidFill>
                          <a:latin typeface="+mn-lt"/>
                          <a:ea typeface="+mn-ea"/>
                          <a:cs typeface="+mn-cs"/>
                        </a:rPr>
                        <a:t>251</a:t>
                      </a:r>
                      <a:endParaRPr lang="en-GB" sz="1200" b="1" kern="1200" baseline="0" noProof="0" dirty="0">
                        <a:solidFill>
                          <a:srgbClr val="D9D9D9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0826" marR="80826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de-DE" sz="1200" b="1" kern="1200" baseline="0" noProof="0" dirty="0" smtClean="0">
                          <a:solidFill>
                            <a:srgbClr val="D9D9D9"/>
                          </a:solidFill>
                          <a:latin typeface="+mn-lt"/>
                          <a:ea typeface="+mn-ea"/>
                          <a:cs typeface="+mn-cs"/>
                        </a:rPr>
                        <a:t>247</a:t>
                      </a:r>
                      <a:endParaRPr lang="en-GB" sz="1200" b="1" kern="1200" baseline="0" noProof="0" dirty="0">
                        <a:solidFill>
                          <a:srgbClr val="D9D9D9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0826" marR="80826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1200" b="1" kern="1200" baseline="0" noProof="0" dirty="0" smtClean="0">
                          <a:solidFill>
                            <a:srgbClr val="D9D9D9"/>
                          </a:solidFill>
                          <a:latin typeface="+mn-lt"/>
                          <a:ea typeface="+mn-ea"/>
                          <a:cs typeface="+mn-cs"/>
                        </a:rPr>
                        <a:t>194</a:t>
                      </a:r>
                      <a:endParaRPr lang="en-GB" sz="1200" b="1" kern="1200" baseline="0" noProof="0" dirty="0">
                        <a:solidFill>
                          <a:srgbClr val="D9D9D9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0826" marR="80826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b="1" noProof="0" dirty="0" smtClean="0">
                          <a:solidFill>
                            <a:srgbClr val="D9D9D9"/>
                          </a:solidFill>
                        </a:rPr>
                        <a:t>2/0/30/0</a:t>
                      </a:r>
                      <a:endParaRPr lang="en-GB" sz="1200" b="1" noProof="0" dirty="0">
                        <a:solidFill>
                          <a:srgbClr val="D9D9D9"/>
                        </a:solidFill>
                      </a:endParaRPr>
                    </a:p>
                  </a:txBody>
                  <a:tcPr marL="80826" marR="80826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b="1" noProof="0" dirty="0">
                        <a:solidFill>
                          <a:srgbClr val="D9D9D9"/>
                        </a:solidFill>
                      </a:endParaRPr>
                    </a:p>
                  </a:txBody>
                  <a:tcPr marL="80826" marR="80826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7C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b="1" kern="1200" noProof="0" dirty="0" smtClean="0">
                          <a:solidFill>
                            <a:srgbClr val="D9D9D9"/>
                          </a:solidFill>
                          <a:latin typeface="+mn-lt"/>
                          <a:ea typeface="+mn-ea"/>
                          <a:cs typeface="+mn-cs"/>
                        </a:rPr>
                        <a:t>Cap. map</a:t>
                      </a:r>
                      <a:endParaRPr lang="en-GB" sz="1200" b="1" kern="1200" noProof="0" dirty="0">
                        <a:solidFill>
                          <a:srgbClr val="D9D9D9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0826" marR="80826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316416" y="6356351"/>
            <a:ext cx="370384" cy="27466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aseline="0" smtClean="0">
                <a:solidFill>
                  <a:srgbClr val="666666"/>
                </a:solidFill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24FF306C-35F5-4766-9A74-51BF551DA927}" type="slidenum">
              <a:rPr lang="en-GB" noProof="0" smtClean="0"/>
              <a:pPr>
                <a:defRPr/>
              </a:pPr>
              <a:t>‹#›</a:t>
            </a:fld>
            <a:endParaRPr lang="en-GB" noProof="0" dirty="0"/>
          </a:p>
        </p:txBody>
      </p:sp>
      <p:sp>
        <p:nvSpPr>
          <p:cNvPr id="12" name="Titre 1"/>
          <p:cNvSpPr>
            <a:spLocks noGrp="1"/>
          </p:cNvSpPr>
          <p:nvPr>
            <p:ph type="title" hasCustomPrompt="1"/>
          </p:nvPr>
        </p:nvSpPr>
        <p:spPr>
          <a:xfrm>
            <a:off x="611560" y="612000"/>
            <a:ext cx="6732000" cy="540000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3200" b="1" baseline="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</a:lstStyle>
          <a:p>
            <a:r>
              <a:rPr lang="en-GB" noProof="0" dirty="0" smtClean="0"/>
              <a:t>Title</a:t>
            </a:r>
            <a:endParaRPr lang="en-GB" noProof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 descr="l_entsog_ppt4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1780032"/>
            <a:ext cx="7973568" cy="5077968"/>
          </a:xfrm>
          <a:prstGeom prst="rect">
            <a:avLst/>
          </a:prstGeom>
        </p:spPr>
      </p:pic>
      <p:sp>
        <p:nvSpPr>
          <p:cNvPr id="4" name="Rechteck 3"/>
          <p:cNvSpPr/>
          <p:nvPr userDrawn="1"/>
        </p:nvSpPr>
        <p:spPr>
          <a:xfrm>
            <a:off x="1944000" y="2564904"/>
            <a:ext cx="7200000" cy="2591928"/>
          </a:xfrm>
          <a:prstGeom prst="rect">
            <a:avLst/>
          </a:prstGeom>
          <a:solidFill>
            <a:schemeClr val="accent3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316000" y="6336000"/>
            <a:ext cx="370384" cy="27466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aseline="0" smtClean="0">
                <a:solidFill>
                  <a:srgbClr val="666666"/>
                </a:solidFill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24FF306C-35F5-4766-9A74-51BF551DA927}" type="slidenum">
              <a:rPr lang="en-GB" noProof="0" smtClean="0"/>
              <a:pPr>
                <a:defRPr/>
              </a:pPr>
              <a:t>‹#›</a:t>
            </a:fld>
            <a:endParaRPr lang="en-GB" noProof="0" dirty="0"/>
          </a:p>
        </p:txBody>
      </p:sp>
      <p:sp>
        <p:nvSpPr>
          <p:cNvPr id="7" name="Titre 1"/>
          <p:cNvSpPr>
            <a:spLocks noGrp="1"/>
          </p:cNvSpPr>
          <p:nvPr>
            <p:ph type="title" hasCustomPrompt="1"/>
          </p:nvPr>
        </p:nvSpPr>
        <p:spPr>
          <a:xfrm>
            <a:off x="2124648" y="3501008"/>
            <a:ext cx="7019352" cy="540000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3200" b="1" baseline="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</a:lstStyle>
          <a:p>
            <a:r>
              <a:rPr lang="en-GB" noProof="0" dirty="0" smtClean="0"/>
              <a:t>Chapter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41392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: Shift+Alt+right Arr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316416" y="6356351"/>
            <a:ext cx="370384" cy="27466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aseline="0" smtClean="0">
                <a:solidFill>
                  <a:srgbClr val="666666"/>
                </a:solidFill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24FF306C-35F5-4766-9A74-51BF551DA927}" type="slidenum">
              <a:rPr lang="en-GB" noProof="0" smtClean="0"/>
              <a:pPr>
                <a:defRPr/>
              </a:pPr>
              <a:t>‹#›</a:t>
            </a:fld>
            <a:endParaRPr lang="en-GB" noProof="0" dirty="0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6" hasCustomPrompt="1"/>
          </p:nvPr>
        </p:nvSpPr>
        <p:spPr>
          <a:xfrm>
            <a:off x="610442" y="1244704"/>
            <a:ext cx="8280920" cy="4330005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accent3"/>
              </a:buClr>
              <a:buSzTx/>
              <a:buFontTx/>
              <a:buNone/>
              <a:tabLst/>
              <a:defRPr lang="en-GB" sz="2200" b="1" i="1" kern="100" noProof="0" smtClean="0">
                <a:solidFill>
                  <a:srgbClr val="000000"/>
                </a:solidFill>
                <a:latin typeface="+mn-lt"/>
                <a:sym typeface="Wingdings" pitchFamily="2" charset="2"/>
              </a:defRPr>
            </a:lvl1pPr>
            <a:lvl2pPr marL="171450" indent="-171450">
              <a:spcBef>
                <a:spcPts val="600"/>
              </a:spcBef>
              <a:buClr>
                <a:schemeClr val="accent3"/>
              </a:buClr>
              <a:buFont typeface="Calibri" pitchFamily="34" charset="0"/>
              <a:buChar char="&gt;"/>
              <a:defRPr sz="1800" baseline="0">
                <a:solidFill>
                  <a:srgbClr val="000000"/>
                </a:solidFill>
              </a:defRPr>
            </a:lvl2pPr>
            <a:lvl3pPr marL="400050" indent="-171450">
              <a:spcBef>
                <a:spcPts val="300"/>
              </a:spcBef>
              <a:buClr>
                <a:schemeClr val="accent3"/>
              </a:buClr>
              <a:buFont typeface="Wingdings" pitchFamily="2" charset="2"/>
              <a:buChar char="§"/>
              <a:defRPr sz="1800" baseline="0">
                <a:solidFill>
                  <a:srgbClr val="000000"/>
                </a:solidFill>
              </a:defRPr>
            </a:lvl3pPr>
            <a:lvl4pPr marL="628650" indent="-171450">
              <a:spcBef>
                <a:spcPts val="300"/>
              </a:spcBef>
              <a:buClr>
                <a:schemeClr val="accent3"/>
              </a:buClr>
              <a:buFont typeface="Courier New" pitchFamily="49" charset="0"/>
              <a:buChar char="o"/>
              <a:defRPr sz="1600">
                <a:solidFill>
                  <a:srgbClr val="000000"/>
                </a:solidFill>
              </a:defRPr>
            </a:lvl4pPr>
            <a:lvl5pPr marL="857250" indent="-171450">
              <a:spcBef>
                <a:spcPts val="300"/>
              </a:spcBef>
              <a:buClr>
                <a:schemeClr val="accent3"/>
              </a:buClr>
              <a:buFont typeface="Arial" pitchFamily="34" charset="0"/>
              <a:buChar char="-"/>
              <a:defRPr sz="1600">
                <a:solidFill>
                  <a:srgbClr val="000000"/>
                </a:solidFill>
              </a:defRPr>
            </a:lvl5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accent3"/>
              </a:buClr>
              <a:buSzTx/>
              <a:buFontTx/>
              <a:buNone/>
              <a:tabLst/>
              <a:defRPr/>
            </a:pPr>
            <a:r>
              <a:rPr lang="en-GB" b="1" i="1" kern="100" noProof="0" dirty="0" smtClean="0">
                <a:solidFill>
                  <a:srgbClr val="000000"/>
                </a:solidFill>
                <a:latin typeface="+mj-lt"/>
              </a:rPr>
              <a:t>Diff. bullet levels with: Shift + Alt + </a:t>
            </a:r>
            <a:r>
              <a:rPr lang="en-GB" b="1" i="1" kern="100" noProof="0" dirty="0" err="1" smtClean="0">
                <a:solidFill>
                  <a:srgbClr val="000000"/>
                </a:solidFill>
                <a:latin typeface="+mj-lt"/>
              </a:rPr>
              <a:t>rightArrow</a:t>
            </a:r>
            <a:endParaRPr lang="en-GB" noProof="0" dirty="0" smtClean="0"/>
          </a:p>
          <a:p>
            <a:pPr lvl="1"/>
            <a:r>
              <a:rPr lang="de-DE" noProof="0" dirty="0" smtClean="0"/>
              <a:t>Second level (Calibri, 18, black)</a:t>
            </a:r>
            <a:endParaRPr lang="en-GB" noProof="0" dirty="0" smtClean="0"/>
          </a:p>
          <a:p>
            <a:pPr lvl="2"/>
            <a:r>
              <a:rPr lang="en-GB" noProof="0" dirty="0" smtClean="0"/>
              <a:t>Third level (Calibri, 18, black)</a:t>
            </a:r>
          </a:p>
          <a:p>
            <a:pPr lvl="3"/>
            <a:r>
              <a:rPr lang="en-GB" noProof="0" dirty="0" smtClean="0"/>
              <a:t>Fourth level (Calibri, 16, black)</a:t>
            </a:r>
          </a:p>
          <a:p>
            <a:pPr lvl="4"/>
            <a:r>
              <a:rPr lang="en-GB" noProof="0" dirty="0" smtClean="0"/>
              <a:t>Fifth level</a:t>
            </a:r>
          </a:p>
          <a:p>
            <a:pPr lvl="0"/>
            <a:endParaRPr lang="en-GB" noProof="0" dirty="0" smtClean="0"/>
          </a:p>
        </p:txBody>
      </p:sp>
      <p:sp>
        <p:nvSpPr>
          <p:cNvPr id="10" name="Titre 1"/>
          <p:cNvSpPr>
            <a:spLocks noGrp="1"/>
          </p:cNvSpPr>
          <p:nvPr>
            <p:ph type="title" hasCustomPrompt="1"/>
          </p:nvPr>
        </p:nvSpPr>
        <p:spPr>
          <a:xfrm>
            <a:off x="612480" y="604709"/>
            <a:ext cx="6695824" cy="540000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3200" b="1" baseline="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</a:lstStyle>
          <a:p>
            <a:r>
              <a:rPr lang="en-GB" noProof="0" dirty="0" smtClean="0"/>
              <a:t>Title</a:t>
            </a:r>
            <a:endParaRPr lang="en-GB" noProof="0" dirty="0"/>
          </a:p>
        </p:txBody>
      </p:sp>
      <p:sp>
        <p:nvSpPr>
          <p:cNvPr id="12" name="Text Placeholder 17"/>
          <p:cNvSpPr>
            <a:spLocks noGrp="1"/>
          </p:cNvSpPr>
          <p:nvPr>
            <p:ph type="body" sz="quarter" idx="14" hasCustomPrompt="1"/>
          </p:nvPr>
        </p:nvSpPr>
        <p:spPr>
          <a:xfrm>
            <a:off x="660924" y="5718725"/>
            <a:ext cx="8168079" cy="374571"/>
          </a:xfrm>
          <a:prstGeom prst="roundRect">
            <a:avLst/>
          </a:prstGeom>
          <a:noFill/>
          <a:ln w="50800" cap="rnd" cmpd="sng">
            <a:solidFill>
              <a:srgbClr val="B1C7E1"/>
            </a:solidFill>
            <a:prstDash val="solid"/>
            <a:miter lim="800000"/>
            <a:headEnd/>
            <a:tailEnd/>
          </a:ln>
          <a:scene3d>
            <a:camera prst="orthographicFront"/>
            <a:lightRig rig="threePt" dir="t">
              <a:rot lat="0" lon="0" rev="6600000"/>
            </a:lightRig>
          </a:scene3d>
          <a:sp3d>
            <a:bevelT/>
          </a:sp3d>
        </p:spPr>
        <p:txBody>
          <a:bodyPr>
            <a:spAutoFit/>
          </a:bodyPr>
          <a:lstStyle>
            <a:lvl1pPr marL="0" indent="0" algn="ctr">
              <a:buFontTx/>
              <a:buNone/>
              <a:defRPr lang="en-GB" sz="1600" i="1" dirty="0">
                <a:solidFill>
                  <a:schemeClr val="tx1"/>
                </a:solidFill>
                <a:ea typeface="+mn-ea"/>
                <a:cs typeface="Arial" pitchFamily="34" charset="0"/>
              </a:defRPr>
            </a:lvl1pPr>
          </a:lstStyle>
          <a:p>
            <a:pPr lvl="0" algn="ctr">
              <a:spcBef>
                <a:spcPct val="0"/>
              </a:spcBef>
            </a:pPr>
            <a:r>
              <a:rPr lang="en-GB" sz="1600" i="1" dirty="0" smtClean="0">
                <a:solidFill>
                  <a:srgbClr val="000000"/>
                </a:solidFill>
                <a:latin typeface="+mn-lt"/>
                <a:cs typeface="Arial" pitchFamily="34" charset="0"/>
              </a:rPr>
              <a:t>&lt;…&gt; (Calibri, Italic, 16, black, </a:t>
            </a:r>
            <a:r>
              <a:rPr lang="en-GB" sz="1600" i="1" dirty="0" err="1" smtClean="0">
                <a:solidFill>
                  <a:srgbClr val="000000"/>
                </a:solidFill>
                <a:latin typeface="+mn-lt"/>
                <a:cs typeface="Arial" pitchFamily="34" charset="0"/>
              </a:rPr>
              <a:t>center</a:t>
            </a:r>
            <a:r>
              <a:rPr lang="en-GB" sz="1600" i="1" dirty="0" smtClean="0">
                <a:solidFill>
                  <a:srgbClr val="000000"/>
                </a:solidFill>
                <a:latin typeface="+mn-lt"/>
                <a:cs typeface="Arial" pitchFamily="34" charset="0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: Tabulat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316416" y="6356351"/>
            <a:ext cx="370384" cy="27466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aseline="0" smtClean="0">
                <a:solidFill>
                  <a:srgbClr val="666666"/>
                </a:solidFill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24FF306C-35F5-4766-9A74-51BF551DA927}" type="slidenum">
              <a:rPr lang="en-GB" noProof="0" smtClean="0"/>
              <a:pPr>
                <a:defRPr/>
              </a:pPr>
              <a:t>‹#›</a:t>
            </a:fld>
            <a:endParaRPr lang="en-GB" noProof="0" dirty="0"/>
          </a:p>
        </p:txBody>
      </p:sp>
      <p:sp>
        <p:nvSpPr>
          <p:cNvPr id="9" name="Titre 1"/>
          <p:cNvSpPr>
            <a:spLocks noGrp="1"/>
          </p:cNvSpPr>
          <p:nvPr>
            <p:ph type="title" hasCustomPrompt="1"/>
          </p:nvPr>
        </p:nvSpPr>
        <p:spPr>
          <a:xfrm>
            <a:off x="610492" y="604709"/>
            <a:ext cx="6480000" cy="540000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3200" b="1" baseline="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</a:lstStyle>
          <a:p>
            <a:r>
              <a:rPr lang="en-GB" noProof="0" dirty="0" smtClean="0"/>
              <a:t>Title</a:t>
            </a:r>
            <a:endParaRPr lang="en-GB" noProof="0" dirty="0"/>
          </a:p>
        </p:txBody>
      </p:sp>
      <p:sp>
        <p:nvSpPr>
          <p:cNvPr id="13" name="Text Placeholder 17"/>
          <p:cNvSpPr>
            <a:spLocks noGrp="1"/>
          </p:cNvSpPr>
          <p:nvPr>
            <p:ph type="body" sz="quarter" idx="14" hasCustomPrompt="1"/>
          </p:nvPr>
        </p:nvSpPr>
        <p:spPr>
          <a:xfrm>
            <a:off x="658936" y="5718725"/>
            <a:ext cx="8168079" cy="374571"/>
          </a:xfrm>
          <a:prstGeom prst="roundRect">
            <a:avLst/>
          </a:prstGeom>
          <a:noFill/>
          <a:ln w="50800" cmpd="sng">
            <a:solidFill>
              <a:srgbClr val="B1C7E1"/>
            </a:solidFill>
            <a:prstDash val="solid"/>
            <a:miter lim="800000"/>
            <a:headEnd/>
            <a:tailEnd/>
          </a:ln>
          <a:scene3d>
            <a:camera prst="orthographicFront"/>
            <a:lightRig rig="threePt" dir="t">
              <a:rot lat="0" lon="0" rev="6600000"/>
            </a:lightRig>
          </a:scene3d>
          <a:sp3d>
            <a:bevelT/>
          </a:sp3d>
        </p:spPr>
        <p:txBody>
          <a:bodyPr>
            <a:spAutoFit/>
          </a:bodyPr>
          <a:lstStyle>
            <a:lvl1pPr marL="0" indent="0" algn="ctr">
              <a:buFontTx/>
              <a:buNone/>
              <a:defRPr lang="en-GB" sz="1600" i="1" dirty="0">
                <a:solidFill>
                  <a:schemeClr val="tx1"/>
                </a:solidFill>
                <a:ea typeface="+mn-ea"/>
                <a:cs typeface="Arial" pitchFamily="34" charset="0"/>
              </a:defRPr>
            </a:lvl1pPr>
          </a:lstStyle>
          <a:p>
            <a:pPr lvl="0" algn="ctr">
              <a:spcBef>
                <a:spcPct val="0"/>
              </a:spcBef>
            </a:pPr>
            <a:r>
              <a:rPr lang="en-GB" sz="1600" i="1" dirty="0" smtClean="0">
                <a:solidFill>
                  <a:srgbClr val="000000"/>
                </a:solidFill>
                <a:latin typeface="+mn-lt"/>
                <a:cs typeface="Arial" pitchFamily="34" charset="0"/>
              </a:rPr>
              <a:t>&lt;…&gt; (Calibri, Italic, 16, black, </a:t>
            </a:r>
            <a:r>
              <a:rPr lang="en-GB" sz="1600" i="1" dirty="0" err="1" smtClean="0">
                <a:solidFill>
                  <a:srgbClr val="000000"/>
                </a:solidFill>
                <a:latin typeface="+mn-lt"/>
                <a:cs typeface="Arial" pitchFamily="34" charset="0"/>
              </a:rPr>
              <a:t>center</a:t>
            </a:r>
            <a:r>
              <a:rPr lang="en-GB" sz="1600" i="1" dirty="0" smtClean="0">
                <a:solidFill>
                  <a:srgbClr val="000000"/>
                </a:solidFill>
                <a:latin typeface="+mn-lt"/>
                <a:cs typeface="Arial" pitchFamily="34" charset="0"/>
              </a:rPr>
              <a:t>)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16" hasCustomPrompt="1"/>
          </p:nvPr>
        </p:nvSpPr>
        <p:spPr>
          <a:xfrm>
            <a:off x="608454" y="1758285"/>
            <a:ext cx="8280920" cy="3816424"/>
          </a:xfrm>
          <a:prstGeom prst="rect">
            <a:avLst/>
          </a:prstGeom>
        </p:spPr>
        <p:txBody>
          <a:bodyPr/>
          <a:lstStyle>
            <a:lvl1pPr marL="171450" indent="-171450">
              <a:spcBef>
                <a:spcPts val="600"/>
              </a:spcBef>
              <a:buClr>
                <a:schemeClr val="accent3"/>
              </a:buClr>
              <a:buFont typeface="Calibri" pitchFamily="34" charset="0"/>
              <a:buChar char="&gt;"/>
              <a:defRPr sz="1800" baseline="0">
                <a:solidFill>
                  <a:srgbClr val="000000"/>
                </a:solidFill>
                <a:sym typeface="Wingdings" pitchFamily="2" charset="2"/>
              </a:defRPr>
            </a:lvl1pPr>
            <a:lvl2pPr marL="400050" indent="-171450">
              <a:spcBef>
                <a:spcPts val="300"/>
              </a:spcBef>
              <a:buClr>
                <a:schemeClr val="accent3"/>
              </a:buClr>
              <a:buFont typeface="Wingdings" pitchFamily="2" charset="2"/>
              <a:buChar char="§"/>
              <a:defRPr sz="1800" baseline="0">
                <a:solidFill>
                  <a:srgbClr val="000000"/>
                </a:solidFill>
              </a:defRPr>
            </a:lvl2pPr>
            <a:lvl3pPr marL="628650" indent="-171450">
              <a:spcBef>
                <a:spcPts val="300"/>
              </a:spcBef>
              <a:buClr>
                <a:schemeClr val="accent3"/>
              </a:buClr>
              <a:buFont typeface="Courier New" pitchFamily="49" charset="0"/>
              <a:buChar char="o"/>
              <a:defRPr sz="1600" baseline="0">
                <a:solidFill>
                  <a:srgbClr val="000000"/>
                </a:solidFill>
              </a:defRPr>
            </a:lvl3pPr>
            <a:lvl4pPr marL="857250" indent="-171450">
              <a:spcBef>
                <a:spcPts val="300"/>
              </a:spcBef>
              <a:buClr>
                <a:schemeClr val="accent3"/>
              </a:buClr>
              <a:defRPr sz="1600"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GB" noProof="0" dirty="0" smtClean="0"/>
              <a:t>Diff. bullet levels with “tabulator”</a:t>
            </a:r>
          </a:p>
          <a:p>
            <a:pPr lvl="1"/>
            <a:r>
              <a:rPr lang="en-GB" noProof="0" dirty="0" smtClean="0"/>
              <a:t>Third level (Calibri, 18, black)</a:t>
            </a:r>
          </a:p>
          <a:p>
            <a:pPr lvl="2"/>
            <a:r>
              <a:rPr lang="en-GB" noProof="0" dirty="0" smtClean="0"/>
              <a:t>Fourth level (Calibri, 16, black)</a:t>
            </a:r>
          </a:p>
          <a:p>
            <a:pPr lvl="3"/>
            <a:r>
              <a:rPr lang="en-GB" noProof="0" dirty="0" smtClean="0"/>
              <a:t>Fifth level</a:t>
            </a:r>
          </a:p>
        </p:txBody>
      </p:sp>
      <p:sp>
        <p:nvSpPr>
          <p:cNvPr id="15" name="Text Placeholder 17"/>
          <p:cNvSpPr>
            <a:spLocks noGrp="1"/>
          </p:cNvSpPr>
          <p:nvPr>
            <p:ph type="body" sz="quarter" idx="13" hasCustomPrompt="1"/>
          </p:nvPr>
        </p:nvSpPr>
        <p:spPr>
          <a:xfrm>
            <a:off x="611311" y="1245582"/>
            <a:ext cx="8281169" cy="440695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Clr>
                <a:schemeClr val="accent3"/>
              </a:buClr>
              <a:buFontTx/>
              <a:buNone/>
              <a:defRPr lang="en-GB" sz="2200" b="1" i="1" kern="100" smtClean="0">
                <a:solidFill>
                  <a:srgbClr val="000000"/>
                </a:solidFill>
              </a:defRPr>
            </a:lvl1pPr>
            <a:lvl2pPr marL="0" marR="0" indent="-28575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CBD300"/>
              </a:buClr>
              <a:buSzPct val="130000"/>
              <a:buFont typeface="Wingdings" pitchFamily="2" charset="2"/>
              <a:buChar char="v"/>
              <a:tabLst/>
              <a:defRPr/>
            </a:lvl2pPr>
            <a:lvl3pPr marL="914400" indent="0">
              <a:lnSpc>
                <a:spcPct val="100000"/>
              </a:lnSpc>
              <a:spcBef>
                <a:spcPts val="0"/>
              </a:spcBef>
              <a:buFontTx/>
              <a:buNone/>
              <a:defRPr sz="1600"/>
            </a:lvl3pPr>
          </a:lstStyle>
          <a:p>
            <a:r>
              <a:rPr lang="en-GB" b="1" i="1" kern="100" dirty="0" smtClean="0">
                <a:solidFill>
                  <a:srgbClr val="000000"/>
                </a:solidFill>
                <a:latin typeface="+mj-lt"/>
              </a:rPr>
              <a:t>First Level (Calibri, </a:t>
            </a:r>
            <a:r>
              <a:rPr lang="en-GB" b="1" i="1" kern="100" dirty="0" err="1" smtClean="0">
                <a:solidFill>
                  <a:srgbClr val="000000"/>
                </a:solidFill>
                <a:latin typeface="+mj-lt"/>
              </a:rPr>
              <a:t>Bold+Italic</a:t>
            </a:r>
            <a:r>
              <a:rPr lang="en-GB" b="1" i="1" kern="100" dirty="0" smtClean="0">
                <a:solidFill>
                  <a:srgbClr val="000000"/>
                </a:solidFill>
                <a:latin typeface="+mj-lt"/>
              </a:rPr>
              <a:t>, 22, black)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+Chart: Tabulat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613598" y="590665"/>
            <a:ext cx="6480000" cy="540000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3200" b="1" baseline="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</a:lstStyle>
          <a:p>
            <a:r>
              <a:rPr lang="en-GB" noProof="0" dirty="0" smtClean="0"/>
              <a:t>Title</a:t>
            </a:r>
            <a:endParaRPr lang="en-GB" noProof="0" dirty="0"/>
          </a:p>
        </p:txBody>
      </p:sp>
      <p:sp>
        <p:nvSpPr>
          <p:cNvPr id="11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316416" y="6356351"/>
            <a:ext cx="370384" cy="27466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aseline="0" smtClean="0">
                <a:solidFill>
                  <a:srgbClr val="666666"/>
                </a:solidFill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24FF306C-35F5-4766-9A74-51BF551DA927}" type="slidenum">
              <a:rPr lang="en-GB" noProof="0" smtClean="0"/>
              <a:pPr>
                <a:defRPr/>
              </a:pPr>
              <a:t>‹#›</a:t>
            </a:fld>
            <a:endParaRPr lang="en-GB" noProof="0" dirty="0"/>
          </a:p>
        </p:txBody>
      </p:sp>
      <p:sp>
        <p:nvSpPr>
          <p:cNvPr id="4" name="Chart Placeholder 3"/>
          <p:cNvSpPr>
            <a:spLocks noGrp="1"/>
          </p:cNvSpPr>
          <p:nvPr>
            <p:ph type="chart" sz="quarter" idx="13"/>
          </p:nvPr>
        </p:nvSpPr>
        <p:spPr>
          <a:xfrm>
            <a:off x="5088438" y="2032273"/>
            <a:ext cx="3816424" cy="4205039"/>
          </a:xfrm>
          <a:prstGeom prst="rect">
            <a:avLst/>
          </a:prstGeom>
        </p:spPr>
        <p:txBody>
          <a:bodyPr/>
          <a:lstStyle>
            <a:lvl1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 lang="en-GB" sz="2200" b="1" i="1" u="none" strike="noStrike" kern="1200" baseline="0" noProof="0">
                <a:solidFill>
                  <a:prstClr val="black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icon to add chart</a:t>
            </a:r>
            <a:endParaRPr lang="en-GB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6" hasCustomPrompt="1"/>
          </p:nvPr>
        </p:nvSpPr>
        <p:spPr>
          <a:xfrm>
            <a:off x="611560" y="2032272"/>
            <a:ext cx="4417762" cy="4205039"/>
          </a:xfrm>
          <a:prstGeom prst="rect">
            <a:avLst/>
          </a:prstGeom>
        </p:spPr>
        <p:txBody>
          <a:bodyPr/>
          <a:lstStyle>
            <a:lvl1pPr marL="171450" indent="-171450">
              <a:spcBef>
                <a:spcPts val="600"/>
              </a:spcBef>
              <a:buClr>
                <a:schemeClr val="accent3"/>
              </a:buClr>
              <a:buFont typeface="Calibri" pitchFamily="34" charset="0"/>
              <a:buChar char="&gt;"/>
              <a:defRPr sz="1800" baseline="0">
                <a:solidFill>
                  <a:srgbClr val="000000"/>
                </a:solidFill>
              </a:defRPr>
            </a:lvl1pPr>
            <a:lvl2pPr marL="400050" indent="-171450">
              <a:spcBef>
                <a:spcPts val="300"/>
              </a:spcBef>
              <a:buClr>
                <a:schemeClr val="accent3"/>
              </a:buClr>
              <a:buFont typeface="Wingdings" pitchFamily="2" charset="2"/>
              <a:buChar char="§"/>
              <a:defRPr lang="en-US" sz="1800" kern="1200" baseline="0" dirty="0" smtClean="0">
                <a:solidFill>
                  <a:srgbClr val="000000"/>
                </a:solidFill>
                <a:latin typeface="+mn-lt"/>
                <a:ea typeface="ＭＳ Ｐゴシック" pitchFamily="-111" charset="-128"/>
                <a:cs typeface="ＭＳ Ｐゴシック"/>
              </a:defRPr>
            </a:lvl2pPr>
            <a:lvl3pPr marL="628650" indent="-171450">
              <a:spcBef>
                <a:spcPts val="300"/>
              </a:spcBef>
              <a:buClr>
                <a:schemeClr val="accent3"/>
              </a:buClr>
              <a:buFont typeface="Courier New" pitchFamily="49" charset="0"/>
              <a:buChar char="o"/>
              <a:defRPr sz="1600" baseline="0">
                <a:solidFill>
                  <a:srgbClr val="000000"/>
                </a:solidFill>
              </a:defRPr>
            </a:lvl3pPr>
            <a:lvl4pPr marL="857250" indent="-171450">
              <a:spcBef>
                <a:spcPts val="300"/>
              </a:spcBef>
              <a:buClr>
                <a:schemeClr val="accent3"/>
              </a:buClr>
              <a:defRPr sz="1600"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Diff. bullet levels with “tabulator”</a:t>
            </a:r>
          </a:p>
          <a:p>
            <a:pPr lvl="1"/>
            <a:r>
              <a:rPr lang="en-US" dirty="0" smtClean="0"/>
              <a:t>Third level (Calibri, 18, black)</a:t>
            </a:r>
          </a:p>
          <a:p>
            <a:pPr lvl="2"/>
            <a:r>
              <a:rPr lang="en-US" dirty="0" smtClean="0"/>
              <a:t>Fourth level (Calibri, 16, black)</a:t>
            </a:r>
          </a:p>
          <a:p>
            <a:pPr lvl="3"/>
            <a:r>
              <a:rPr lang="en-US" dirty="0" smtClean="0"/>
              <a:t>Fifth level</a:t>
            </a:r>
          </a:p>
        </p:txBody>
      </p:sp>
      <p:sp>
        <p:nvSpPr>
          <p:cNvPr id="12" name="Text Placeholder 17"/>
          <p:cNvSpPr>
            <a:spLocks noGrp="1"/>
          </p:cNvSpPr>
          <p:nvPr>
            <p:ph type="body" sz="quarter" idx="17" hasCustomPrompt="1"/>
          </p:nvPr>
        </p:nvSpPr>
        <p:spPr>
          <a:xfrm>
            <a:off x="614417" y="1231538"/>
            <a:ext cx="4417895" cy="728727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Clr>
                <a:schemeClr val="accent3"/>
              </a:buClr>
              <a:buFontTx/>
              <a:buNone/>
              <a:defRPr lang="en-GB" sz="2200" b="1" i="1" kern="100" smtClean="0">
                <a:solidFill>
                  <a:srgbClr val="000000"/>
                </a:solidFill>
              </a:defRPr>
            </a:lvl1pPr>
            <a:lvl2pPr marL="0" marR="0" indent="-28575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CBD300"/>
              </a:buClr>
              <a:buSzPct val="130000"/>
              <a:buFont typeface="Wingdings" pitchFamily="2" charset="2"/>
              <a:buChar char="v"/>
              <a:tabLst/>
              <a:defRPr/>
            </a:lvl2pPr>
            <a:lvl3pPr marL="914400" indent="0">
              <a:lnSpc>
                <a:spcPct val="100000"/>
              </a:lnSpc>
              <a:spcBef>
                <a:spcPts val="0"/>
              </a:spcBef>
              <a:buFontTx/>
              <a:buNone/>
              <a:defRPr sz="1600"/>
            </a:lvl3pPr>
          </a:lstStyle>
          <a:p>
            <a:r>
              <a:rPr lang="en-GB" b="1" i="1" kern="100" dirty="0" smtClean="0">
                <a:solidFill>
                  <a:srgbClr val="000000"/>
                </a:solidFill>
                <a:latin typeface="+mj-lt"/>
              </a:rPr>
              <a:t>First Level (Calibri, </a:t>
            </a:r>
            <a:r>
              <a:rPr lang="en-GB" b="1" i="1" kern="100" dirty="0" err="1" smtClean="0">
                <a:solidFill>
                  <a:srgbClr val="000000"/>
                </a:solidFill>
                <a:latin typeface="+mj-lt"/>
              </a:rPr>
              <a:t>Bold+Italic</a:t>
            </a:r>
            <a:r>
              <a:rPr lang="en-GB" b="1" i="1" kern="100" dirty="0" smtClean="0">
                <a:solidFill>
                  <a:srgbClr val="000000"/>
                </a:solidFill>
                <a:latin typeface="+mj-lt"/>
              </a:rPr>
              <a:t>, 22, black)</a:t>
            </a:r>
          </a:p>
        </p:txBody>
      </p:sp>
      <p:sp>
        <p:nvSpPr>
          <p:cNvPr id="14" name="Text Placeholder 17"/>
          <p:cNvSpPr>
            <a:spLocks noGrp="1"/>
          </p:cNvSpPr>
          <p:nvPr>
            <p:ph type="body" sz="quarter" idx="18" hasCustomPrompt="1"/>
          </p:nvPr>
        </p:nvSpPr>
        <p:spPr>
          <a:xfrm>
            <a:off x="5088439" y="1221135"/>
            <a:ext cx="3816424" cy="728727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Clr>
                <a:schemeClr val="accent3"/>
              </a:buClr>
              <a:buFontTx/>
              <a:buNone/>
              <a:defRPr lang="en-GB" sz="2200" b="1" i="1" kern="100" smtClean="0">
                <a:solidFill>
                  <a:srgbClr val="000000"/>
                </a:solidFill>
              </a:defRPr>
            </a:lvl1pPr>
            <a:lvl2pPr marL="0" marR="0" indent="-28575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CBD300"/>
              </a:buClr>
              <a:buSzPct val="130000"/>
              <a:buFont typeface="Wingdings" pitchFamily="2" charset="2"/>
              <a:buChar char="v"/>
              <a:tabLst/>
              <a:defRPr/>
            </a:lvl2pPr>
            <a:lvl3pPr marL="914400" indent="0">
              <a:lnSpc>
                <a:spcPct val="100000"/>
              </a:lnSpc>
              <a:spcBef>
                <a:spcPts val="0"/>
              </a:spcBef>
              <a:buFontTx/>
              <a:buNone/>
              <a:defRPr sz="1600"/>
            </a:lvl3pPr>
          </a:lstStyle>
          <a:p>
            <a:r>
              <a:rPr lang="en-GB" b="1" i="1" kern="100" dirty="0" smtClean="0">
                <a:solidFill>
                  <a:srgbClr val="000000"/>
                </a:solidFill>
                <a:latin typeface="+mj-lt"/>
              </a:rPr>
              <a:t>Chart Title </a:t>
            </a:r>
            <a:br>
              <a:rPr lang="en-GB" b="1" i="1" kern="100" dirty="0" smtClean="0">
                <a:solidFill>
                  <a:srgbClr val="000000"/>
                </a:solidFill>
                <a:latin typeface="+mj-lt"/>
              </a:rPr>
            </a:br>
            <a:r>
              <a:rPr lang="en-GB" b="1" i="1" kern="100" dirty="0" smtClean="0">
                <a:solidFill>
                  <a:srgbClr val="000000"/>
                </a:solidFill>
                <a:latin typeface="+mj-lt"/>
              </a:rPr>
              <a:t>(Calibri, </a:t>
            </a:r>
            <a:r>
              <a:rPr lang="en-GB" b="1" i="1" kern="100" dirty="0" err="1" smtClean="0">
                <a:solidFill>
                  <a:srgbClr val="000000"/>
                </a:solidFill>
                <a:latin typeface="+mj-lt"/>
              </a:rPr>
              <a:t>Bold+Italic</a:t>
            </a:r>
            <a:r>
              <a:rPr lang="en-GB" b="1" i="1" kern="100" dirty="0" smtClean="0">
                <a:solidFill>
                  <a:srgbClr val="000000"/>
                </a:solidFill>
                <a:latin typeface="+mj-lt"/>
              </a:rPr>
              <a:t>, 22, black)</a:t>
            </a:r>
          </a:p>
        </p:txBody>
      </p:sp>
    </p:spTree>
    <p:extLst>
      <p:ext uri="{BB962C8B-B14F-4D97-AF65-F5344CB8AC3E}">
        <p14:creationId xmlns:p14="http://schemas.microsoft.com/office/powerpoint/2010/main" val="11251495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1"/>
          <p:cNvSpPr>
            <a:spLocks noGrp="1"/>
          </p:cNvSpPr>
          <p:nvPr>
            <p:ph type="title" hasCustomPrompt="1"/>
          </p:nvPr>
        </p:nvSpPr>
        <p:spPr>
          <a:xfrm>
            <a:off x="610740" y="590665"/>
            <a:ext cx="6480000" cy="540000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3200" b="1" baseline="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</a:lstStyle>
          <a:p>
            <a:r>
              <a:rPr lang="en-GB" noProof="0" dirty="0" smtClean="0"/>
              <a:t>Title</a:t>
            </a:r>
            <a:endParaRPr lang="en-GB" noProof="0" dirty="0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316416" y="6356351"/>
            <a:ext cx="370384" cy="27466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aseline="0" smtClean="0">
                <a:solidFill>
                  <a:srgbClr val="666666"/>
                </a:solidFill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24FF306C-35F5-4766-9A74-51BF551DA927}" type="slidenum">
              <a:rPr lang="en-GB" noProof="0" smtClean="0"/>
              <a:pPr>
                <a:defRPr/>
              </a:pPr>
              <a:t>‹#›</a:t>
            </a:fld>
            <a:endParaRPr lang="en-GB" noProof="0" dirty="0"/>
          </a:p>
        </p:txBody>
      </p:sp>
      <p:sp>
        <p:nvSpPr>
          <p:cNvPr id="15" name="Chart Placeholder 3"/>
          <p:cNvSpPr>
            <a:spLocks noGrp="1"/>
          </p:cNvSpPr>
          <p:nvPr>
            <p:ph type="chart" sz="quarter" idx="13"/>
          </p:nvPr>
        </p:nvSpPr>
        <p:spPr>
          <a:xfrm>
            <a:off x="611559" y="2032273"/>
            <a:ext cx="8280920" cy="4205039"/>
          </a:xfrm>
          <a:prstGeom prst="rect">
            <a:avLst/>
          </a:prstGeom>
        </p:spPr>
        <p:txBody>
          <a:bodyPr/>
          <a:lstStyle>
            <a:lvl1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 lang="en-GB" sz="2200" b="1" i="1" u="none" strike="noStrike" kern="1200" baseline="0" noProof="0">
                <a:solidFill>
                  <a:prstClr val="black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icon to add chart</a:t>
            </a:r>
            <a:endParaRPr lang="en-GB" dirty="0"/>
          </a:p>
        </p:txBody>
      </p:sp>
      <p:sp>
        <p:nvSpPr>
          <p:cNvPr id="16" name="Text Placeholder 17"/>
          <p:cNvSpPr>
            <a:spLocks noGrp="1"/>
          </p:cNvSpPr>
          <p:nvPr>
            <p:ph type="body" sz="quarter" idx="18" hasCustomPrompt="1"/>
          </p:nvPr>
        </p:nvSpPr>
        <p:spPr>
          <a:xfrm>
            <a:off x="611560" y="1221135"/>
            <a:ext cx="8280920" cy="728727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Clr>
                <a:schemeClr val="accent3"/>
              </a:buClr>
              <a:buFontTx/>
              <a:buNone/>
              <a:defRPr lang="en-GB" sz="2200" b="1" i="1" kern="100" smtClean="0">
                <a:solidFill>
                  <a:srgbClr val="000000"/>
                </a:solidFill>
              </a:defRPr>
            </a:lvl1pPr>
            <a:lvl2pPr marL="0" marR="0" indent="-28575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CBD300"/>
              </a:buClr>
              <a:buSzPct val="130000"/>
              <a:buFont typeface="Wingdings" pitchFamily="2" charset="2"/>
              <a:buChar char="v"/>
              <a:tabLst/>
              <a:defRPr/>
            </a:lvl2pPr>
            <a:lvl3pPr marL="914400" indent="0">
              <a:lnSpc>
                <a:spcPct val="100000"/>
              </a:lnSpc>
              <a:spcBef>
                <a:spcPts val="0"/>
              </a:spcBef>
              <a:buFontTx/>
              <a:buNone/>
              <a:defRPr sz="1600"/>
            </a:lvl3pPr>
          </a:lstStyle>
          <a:p>
            <a:r>
              <a:rPr lang="en-GB" b="1" i="1" kern="100" dirty="0" smtClean="0">
                <a:solidFill>
                  <a:srgbClr val="000000"/>
                </a:solidFill>
                <a:latin typeface="+mj-lt"/>
              </a:rPr>
              <a:t>Chart Title (Calibri, </a:t>
            </a:r>
            <a:r>
              <a:rPr lang="en-GB" b="1" i="1" kern="100" dirty="0" err="1" smtClean="0">
                <a:solidFill>
                  <a:srgbClr val="000000"/>
                </a:solidFill>
                <a:latin typeface="+mj-lt"/>
              </a:rPr>
              <a:t>Bold+Italic</a:t>
            </a:r>
            <a:r>
              <a:rPr lang="en-GB" b="1" i="1" kern="100" dirty="0" smtClean="0">
                <a:solidFill>
                  <a:srgbClr val="000000"/>
                </a:solidFill>
                <a:latin typeface="+mj-lt"/>
              </a:rPr>
              <a:t>, 22, black)</a:t>
            </a:r>
          </a:p>
        </p:txBody>
      </p:sp>
    </p:spTree>
    <p:extLst>
      <p:ext uri="{BB962C8B-B14F-4D97-AF65-F5344CB8AC3E}">
        <p14:creationId xmlns:p14="http://schemas.microsoft.com/office/powerpoint/2010/main" val="216648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re 1"/>
          <p:cNvSpPr>
            <a:spLocks noGrp="1"/>
          </p:cNvSpPr>
          <p:nvPr>
            <p:ph type="title" hasCustomPrompt="1"/>
          </p:nvPr>
        </p:nvSpPr>
        <p:spPr>
          <a:xfrm>
            <a:off x="601216" y="595424"/>
            <a:ext cx="6480000" cy="540000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3200" b="1" baseline="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</a:lstStyle>
          <a:p>
            <a:r>
              <a:rPr lang="en-GB" noProof="0" dirty="0" smtClean="0"/>
              <a:t>Title</a:t>
            </a:r>
            <a:endParaRPr lang="en-GB" noProof="0" dirty="0"/>
          </a:p>
        </p:txBody>
      </p:sp>
      <p:sp>
        <p:nvSpPr>
          <p:cNvPr id="15" name="Espace réservé du numéro de diapositive 5"/>
          <p:cNvSpPr>
            <a:spLocks noGrp="1"/>
          </p:cNvSpPr>
          <p:nvPr>
            <p:ph type="sldNum" sz="quarter" idx="13"/>
          </p:nvPr>
        </p:nvSpPr>
        <p:spPr>
          <a:xfrm>
            <a:off x="8316416" y="6356351"/>
            <a:ext cx="370384" cy="27466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aseline="0" smtClean="0">
                <a:solidFill>
                  <a:srgbClr val="666666"/>
                </a:solidFill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24FF306C-35F5-4766-9A74-51BF551DA927}" type="slidenum">
              <a:rPr lang="en-GB" noProof="0" smtClean="0"/>
              <a:pPr>
                <a:defRPr/>
              </a:pPr>
              <a:t>‹#›</a:t>
            </a:fld>
            <a:endParaRPr lang="en-GB" noProof="0" dirty="0"/>
          </a:p>
        </p:txBody>
      </p:sp>
      <p:sp>
        <p:nvSpPr>
          <p:cNvPr id="3" name="Table Placeholder 2"/>
          <p:cNvSpPr>
            <a:spLocks noGrp="1"/>
          </p:cNvSpPr>
          <p:nvPr>
            <p:ph type="tbl" sz="quarter" idx="14"/>
          </p:nvPr>
        </p:nvSpPr>
        <p:spPr>
          <a:xfrm>
            <a:off x="611560" y="1316952"/>
            <a:ext cx="8280920" cy="506437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</a:lstStyle>
          <a:p>
            <a:r>
              <a:rPr lang="en-US" smtClean="0"/>
              <a:t>Click icon to add table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567099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 descr="streifen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0" y="6370320"/>
            <a:ext cx="7949184" cy="487680"/>
          </a:xfrm>
          <a:prstGeom prst="rect">
            <a:avLst/>
          </a:prstGeom>
        </p:spPr>
      </p:pic>
      <p:pic>
        <p:nvPicPr>
          <p:cNvPr id="6" name="Grafik 5" descr="ecke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360000" y="360000"/>
            <a:ext cx="457200" cy="457200"/>
          </a:xfrm>
          <a:prstGeom prst="rect">
            <a:avLst/>
          </a:prstGeom>
        </p:spPr>
      </p:pic>
      <p:pic>
        <p:nvPicPr>
          <p:cNvPr id="7" name="Grafik 6" descr="entsog_logo_4c.jp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7560060" y="360000"/>
            <a:ext cx="1147564" cy="62072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98" r:id="rId4"/>
    <p:sldLayoutId id="2147483685" r:id="rId5"/>
    <p:sldLayoutId id="2147483684" r:id="rId6"/>
    <p:sldLayoutId id="2147483694" r:id="rId7"/>
    <p:sldLayoutId id="2147483695" r:id="rId8"/>
    <p:sldLayoutId id="2147483696" r:id="rId9"/>
    <p:sldLayoutId id="2147483697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pitchFamily="-111" charset="-128"/>
          <a:cs typeface="ＭＳ Ｐゴシック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itchFamily="-111" charset="-128"/>
          <a:cs typeface="ＭＳ Ｐゴシック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itchFamily="-111" charset="-128"/>
          <a:cs typeface="ＭＳ Ｐゴシック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itchFamily="-111" charset="-128"/>
          <a:cs typeface="ＭＳ Ｐゴシック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mailto:celine.heidrecheid@entsog.eu" TargetMode="Externa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ntsog.eu/public/uploads/files/publications/CBA/2015/INV0175-150213_Adapted_ESW-CBA_Methodology.pdf" TargetMode="External"/><Relationship Id="rId2" Type="http://schemas.openxmlformats.org/officeDocument/2006/relationships/hyperlink" Target="http://www.entsog.eu/public/uploads/files/publications/TYNDP/2015/TYNDP022-150316_Annex_F_lowres.pdf" TargetMode="External"/><Relationship Id="rId1" Type="http://schemas.openxmlformats.org/officeDocument/2006/relationships/slideLayout" Target="../slideLayouts/slideLayout5.xml"/><Relationship Id="rId4" Type="http://schemas.openxmlformats.org/officeDocument/2006/relationships/hyperlink" Target="http://www.entsog.eu/publications/tyndp#ENTSOG-TEN-YEAR-NETWORK-DEVELOPMENT-PLAN-2015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0.emf"/><Relationship Id="rId4" Type="http://schemas.openxmlformats.org/officeDocument/2006/relationships/image" Target="../media/image9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1944000" y="3429000"/>
            <a:ext cx="7200000" cy="1325392"/>
          </a:xfrm>
        </p:spPr>
        <p:txBody>
          <a:bodyPr>
            <a:normAutofit fontScale="90000"/>
          </a:bodyPr>
          <a:lstStyle/>
          <a:p>
            <a:pPr algn="ctr"/>
            <a:r>
              <a:rPr lang="fr-FR" dirty="0" smtClean="0"/>
              <a:t>CBA </a:t>
            </a:r>
            <a:r>
              <a:rPr lang="fr-FR" dirty="0" err="1" smtClean="0"/>
              <a:t>Results</a:t>
            </a:r>
            <a:r>
              <a:rPr lang="fr-FR" dirty="0" smtClean="0"/>
              <a:t> Files</a:t>
            </a:r>
            <a:br>
              <a:rPr lang="fr-FR" dirty="0" smtClean="0"/>
            </a:br>
            <a:r>
              <a:rPr lang="fr-FR" dirty="0" err="1" smtClean="0"/>
              <a:t>Getting</a:t>
            </a:r>
            <a:r>
              <a:rPr lang="fr-FR" dirty="0" smtClean="0"/>
              <a:t> </a:t>
            </a:r>
            <a:r>
              <a:rPr lang="fr-FR" dirty="0" err="1" smtClean="0"/>
              <a:t>started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FF306C-35F5-4766-9A74-51BF551DA927}" type="slidenum">
              <a:rPr lang="en-GB" noProof="0" smtClean="0"/>
              <a:pPr>
                <a:defRPr/>
              </a:pPr>
              <a:t>10</a:t>
            </a:fld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381000" y="1244704"/>
            <a:ext cx="8510362" cy="5232296"/>
          </a:xfrm>
        </p:spPr>
        <p:txBody>
          <a:bodyPr/>
          <a:lstStyle/>
          <a:p>
            <a:r>
              <a:rPr lang="en-GB" dirty="0" smtClean="0"/>
              <a:t>Indicators</a:t>
            </a:r>
          </a:p>
          <a:p>
            <a:pPr lvl="1"/>
            <a:r>
              <a:rPr lang="en-GB" dirty="0" smtClean="0"/>
              <a:t>Indicators are calculated for each of the </a:t>
            </a:r>
            <a:r>
              <a:rPr lang="en-GB" b="1" dirty="0" smtClean="0"/>
              <a:t>6 supply sources</a:t>
            </a:r>
            <a:r>
              <a:rPr lang="en-GB" dirty="0" smtClean="0"/>
              <a:t>. </a:t>
            </a:r>
          </a:p>
          <a:p>
            <a:pPr lvl="1"/>
            <a:r>
              <a:rPr lang="en-GB" dirty="0" smtClean="0"/>
              <a:t>They are calculated at country level on a yearly basis</a:t>
            </a:r>
          </a:p>
          <a:p>
            <a:pPr lvl="1"/>
            <a:endParaRPr lang="en-GB" sz="700" dirty="0" smtClean="0"/>
          </a:p>
          <a:p>
            <a:pPr lvl="1"/>
            <a:r>
              <a:rPr lang="en-GB" b="1" dirty="0" smtClean="0"/>
              <a:t>Supply source dependence</a:t>
            </a:r>
            <a:r>
              <a:rPr lang="en-GB" dirty="0"/>
              <a:t> </a:t>
            </a:r>
            <a:r>
              <a:rPr lang="en-GB" dirty="0" smtClean="0"/>
              <a:t>measures the share of country’s demand that cannot be supplied if EU faces a total absence of this source. It is calculated both under </a:t>
            </a:r>
            <a:r>
              <a:rPr lang="en-GB" b="1" dirty="0" smtClean="0"/>
              <a:t>uncooperative (USSD)</a:t>
            </a:r>
            <a:r>
              <a:rPr lang="en-GB" dirty="0" smtClean="0"/>
              <a:t> and </a:t>
            </a:r>
            <a:r>
              <a:rPr lang="en-GB" b="1" dirty="0" smtClean="0"/>
              <a:t>cooperative (CSSD) </a:t>
            </a:r>
            <a:r>
              <a:rPr lang="en-GB" dirty="0" smtClean="0"/>
              <a:t>behaviour between countries</a:t>
            </a:r>
          </a:p>
          <a:p>
            <a:pPr lvl="2"/>
            <a:r>
              <a:rPr lang="en-GB" sz="1600" dirty="0" smtClean="0"/>
              <a:t>A country’s uncooperative dependence of 40% to LNG means that this country needs at least 40% of LNG to supply its demand, if not supported by other countries</a:t>
            </a:r>
          </a:p>
          <a:p>
            <a:pPr lvl="2"/>
            <a:endParaRPr lang="en-GB" sz="800" dirty="0"/>
          </a:p>
          <a:p>
            <a:pPr lvl="1"/>
            <a:r>
              <a:rPr lang="en-GB" b="1" dirty="0" smtClean="0"/>
              <a:t>Supply price dependence (</a:t>
            </a:r>
            <a:r>
              <a:rPr lang="en-GB" b="1" dirty="0" err="1" smtClean="0"/>
              <a:t>SSPDe</a:t>
            </a:r>
            <a:r>
              <a:rPr lang="en-GB" b="1" dirty="0" smtClean="0"/>
              <a:t>)</a:t>
            </a:r>
            <a:r>
              <a:rPr lang="en-GB" dirty="0"/>
              <a:t> </a:t>
            </a:r>
            <a:r>
              <a:rPr lang="en-GB" dirty="0" smtClean="0"/>
              <a:t>measures the dependence of country gas bill on that source</a:t>
            </a:r>
          </a:p>
          <a:p>
            <a:pPr lvl="2"/>
            <a:r>
              <a:rPr lang="en-GB" sz="1600" dirty="0"/>
              <a:t>A country’s </a:t>
            </a:r>
            <a:r>
              <a:rPr lang="en-GB" sz="1600" dirty="0" smtClean="0"/>
              <a:t>price </a:t>
            </a:r>
            <a:r>
              <a:rPr lang="en-GB" sz="1600" dirty="0"/>
              <a:t>dependence of 40% to </a:t>
            </a:r>
            <a:r>
              <a:rPr lang="en-GB" sz="1600" dirty="0" smtClean="0"/>
              <a:t>Norwegian gas </a:t>
            </a:r>
            <a:r>
              <a:rPr lang="en-GB" sz="1600" dirty="0"/>
              <a:t>means that </a:t>
            </a:r>
            <a:r>
              <a:rPr lang="en-GB" sz="1600" dirty="0" smtClean="0"/>
              <a:t>an increase of 10% of Norwegian price would induce a 4% increase of the country’s gas bill</a:t>
            </a:r>
          </a:p>
          <a:p>
            <a:pPr lvl="2"/>
            <a:endParaRPr lang="en-GB" sz="800" dirty="0" smtClean="0"/>
          </a:p>
          <a:p>
            <a:pPr lvl="1"/>
            <a:r>
              <a:rPr lang="en-GB" b="1" dirty="0"/>
              <a:t>Supply price </a:t>
            </a:r>
            <a:r>
              <a:rPr lang="en-GB" b="1" dirty="0" smtClean="0"/>
              <a:t>diversification </a:t>
            </a:r>
            <a:r>
              <a:rPr lang="en-GB" b="1" dirty="0"/>
              <a:t>(</a:t>
            </a:r>
            <a:r>
              <a:rPr lang="en-GB" b="1" dirty="0" err="1" smtClean="0"/>
              <a:t>SSPDi</a:t>
            </a:r>
            <a:r>
              <a:rPr lang="en-GB" b="1" dirty="0" smtClean="0"/>
              <a:t>)</a:t>
            </a:r>
            <a:r>
              <a:rPr lang="en-GB" dirty="0" smtClean="0"/>
              <a:t> </a:t>
            </a:r>
            <a:r>
              <a:rPr lang="en-GB" dirty="0"/>
              <a:t>measures the </a:t>
            </a:r>
            <a:r>
              <a:rPr lang="en-GB" dirty="0" smtClean="0"/>
              <a:t>ability </a:t>
            </a:r>
            <a:r>
              <a:rPr lang="en-GB" dirty="0"/>
              <a:t>of </a:t>
            </a:r>
            <a:r>
              <a:rPr lang="en-GB" dirty="0" smtClean="0"/>
              <a:t>each country to take advantage on a cheap source in its gas bill</a:t>
            </a:r>
          </a:p>
          <a:p>
            <a:pPr lvl="2"/>
            <a:r>
              <a:rPr lang="en-GB" sz="1600" dirty="0"/>
              <a:t>A country’s price </a:t>
            </a:r>
            <a:r>
              <a:rPr lang="en-GB" sz="1600" dirty="0" smtClean="0"/>
              <a:t>diversification </a:t>
            </a:r>
            <a:r>
              <a:rPr lang="en-GB" sz="1600" dirty="0"/>
              <a:t>of </a:t>
            </a:r>
            <a:r>
              <a:rPr lang="en-GB" sz="1600" dirty="0" smtClean="0"/>
              <a:t>30</a:t>
            </a:r>
            <a:r>
              <a:rPr lang="en-GB" sz="1600" dirty="0"/>
              <a:t>% to </a:t>
            </a:r>
            <a:r>
              <a:rPr lang="en-GB" sz="1600" dirty="0" smtClean="0"/>
              <a:t>Algerian </a:t>
            </a:r>
            <a:r>
              <a:rPr lang="en-GB" sz="1600" dirty="0"/>
              <a:t>gas means that </a:t>
            </a:r>
            <a:r>
              <a:rPr lang="en-GB" sz="1600" dirty="0" smtClean="0"/>
              <a:t>a decrease </a:t>
            </a:r>
            <a:r>
              <a:rPr lang="en-GB" sz="1600" dirty="0"/>
              <a:t>of 10% of </a:t>
            </a:r>
            <a:r>
              <a:rPr lang="en-GB" sz="1600" dirty="0" smtClean="0"/>
              <a:t>Algerian </a:t>
            </a:r>
            <a:r>
              <a:rPr lang="en-GB" sz="1600" dirty="0"/>
              <a:t>price </a:t>
            </a:r>
            <a:r>
              <a:rPr lang="en-GB" sz="1600" dirty="0" smtClean="0"/>
              <a:t>would be reflected in </a:t>
            </a:r>
            <a:r>
              <a:rPr lang="en-GB" sz="1600" dirty="0"/>
              <a:t>a </a:t>
            </a:r>
            <a:r>
              <a:rPr lang="en-GB" sz="1600" dirty="0" smtClean="0"/>
              <a:t>3% decrease </a:t>
            </a:r>
            <a:r>
              <a:rPr lang="en-GB" sz="1600" dirty="0"/>
              <a:t>of the country’s gas bill</a:t>
            </a:r>
          </a:p>
          <a:p>
            <a:pPr lvl="2"/>
            <a:endParaRPr lang="en-GB" dirty="0"/>
          </a:p>
          <a:p>
            <a:pPr lvl="1"/>
            <a:endParaRPr lang="en-GB" dirty="0"/>
          </a:p>
          <a:p>
            <a:pPr lvl="2"/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Modelling results - 3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 rot="799972">
            <a:off x="5628554" y="1385747"/>
            <a:ext cx="33936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>
                <a:solidFill>
                  <a:srgbClr val="92D050"/>
                </a:solidFill>
              </a:rPr>
              <a:t>cf. </a:t>
            </a:r>
            <a:r>
              <a:rPr lang="fr-FR" sz="1400" b="1" dirty="0" err="1">
                <a:solidFill>
                  <a:srgbClr val="92D050"/>
                </a:solidFill>
              </a:rPr>
              <a:t>Annex</a:t>
            </a:r>
            <a:r>
              <a:rPr lang="fr-FR" sz="1400" b="1" dirty="0">
                <a:solidFill>
                  <a:srgbClr val="92D050"/>
                </a:solidFill>
              </a:rPr>
              <a:t> F on </a:t>
            </a:r>
            <a:r>
              <a:rPr lang="fr-FR" sz="1400" b="1" dirty="0" err="1">
                <a:solidFill>
                  <a:srgbClr val="92D050"/>
                </a:solidFill>
              </a:rPr>
              <a:t>Methodology</a:t>
            </a:r>
            <a:r>
              <a:rPr lang="fr-FR" sz="1400" b="1" dirty="0">
                <a:solidFill>
                  <a:srgbClr val="92D050"/>
                </a:solidFill>
              </a:rPr>
              <a:t> p23 </a:t>
            </a:r>
            <a:r>
              <a:rPr lang="fr-FR" sz="1400" b="1" dirty="0" smtClean="0">
                <a:solidFill>
                  <a:srgbClr val="92D050"/>
                </a:solidFill>
              </a:rPr>
              <a:t>to 26</a:t>
            </a:r>
            <a:endParaRPr lang="en-GB" sz="1400" b="1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6781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FF306C-35F5-4766-9A74-51BF551DA927}" type="slidenum">
              <a:rPr lang="en-GB" noProof="0" smtClean="0"/>
              <a:pPr>
                <a:defRPr/>
              </a:pPr>
              <a:t>11</a:t>
            </a:fld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lvl="1"/>
            <a:r>
              <a:rPr lang="fr-FR" b="1" dirty="0" smtClean="0"/>
              <a:t>N-1 for ESW-CBA</a:t>
            </a:r>
            <a:r>
              <a:rPr lang="fr-FR" dirty="0" smtClean="0"/>
              <a:t>: </a:t>
            </a:r>
            <a:r>
              <a:rPr lang="fr-FR" dirty="0" err="1" smtClean="0"/>
              <a:t>calculation</a:t>
            </a:r>
            <a:r>
              <a:rPr lang="fr-FR" dirty="0" smtClean="0"/>
              <a:t> </a:t>
            </a:r>
            <a:r>
              <a:rPr lang="fr-FR" dirty="0" err="1" smtClean="0"/>
              <a:t>based</a:t>
            </a:r>
            <a:r>
              <a:rPr lang="fr-FR" dirty="0" smtClean="0"/>
              <a:t> on </a:t>
            </a:r>
            <a:r>
              <a:rPr lang="fr-FR" dirty="0" err="1" smtClean="0"/>
              <a:t>capacities</a:t>
            </a:r>
            <a:r>
              <a:rPr lang="fr-FR" dirty="0" smtClean="0"/>
              <a:t> and </a:t>
            </a:r>
            <a:r>
              <a:rPr lang="fr-FR" dirty="0" err="1" smtClean="0"/>
              <a:t>peak</a:t>
            </a:r>
            <a:r>
              <a:rPr lang="fr-FR" dirty="0" smtClean="0"/>
              <a:t> </a:t>
            </a:r>
            <a:r>
              <a:rPr lang="fr-FR" dirty="0" err="1" smtClean="0"/>
              <a:t>demand</a:t>
            </a:r>
            <a:r>
              <a:rPr lang="fr-FR" dirty="0" smtClean="0"/>
              <a:t> (non </a:t>
            </a:r>
            <a:r>
              <a:rPr lang="fr-FR" dirty="0" err="1" smtClean="0"/>
              <a:t>modelled</a:t>
            </a:r>
            <a:r>
              <a:rPr lang="fr-FR" dirty="0" smtClean="0"/>
              <a:t>)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Capacity-based</a:t>
            </a:r>
            <a:r>
              <a:rPr lang="fr-FR" dirty="0" smtClean="0"/>
              <a:t> </a:t>
            </a:r>
            <a:r>
              <a:rPr lang="fr-FR" dirty="0" err="1" smtClean="0"/>
              <a:t>results</a:t>
            </a:r>
            <a:r>
              <a:rPr lang="fr-FR" dirty="0" smtClean="0"/>
              <a:t> – N-1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 rot="799972">
            <a:off x="5386379" y="460898"/>
            <a:ext cx="736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92D050"/>
                </a:solidFill>
              </a:rPr>
              <a:t>New!</a:t>
            </a:r>
            <a:endParaRPr lang="en-GB" b="1" dirty="0">
              <a:solidFill>
                <a:srgbClr val="92D05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 rot="799972">
            <a:off x="5987394" y="1912726"/>
            <a:ext cx="29271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>
                <a:solidFill>
                  <a:srgbClr val="92D050"/>
                </a:solidFill>
              </a:rPr>
              <a:t>cf. </a:t>
            </a:r>
            <a:r>
              <a:rPr lang="fr-FR" sz="1400" b="1" dirty="0" err="1">
                <a:solidFill>
                  <a:srgbClr val="92D050"/>
                </a:solidFill>
              </a:rPr>
              <a:t>Annex</a:t>
            </a:r>
            <a:r>
              <a:rPr lang="fr-FR" sz="1400" b="1" dirty="0">
                <a:solidFill>
                  <a:srgbClr val="92D050"/>
                </a:solidFill>
              </a:rPr>
              <a:t> F on </a:t>
            </a:r>
            <a:r>
              <a:rPr lang="fr-FR" sz="1400" b="1" dirty="0" err="1">
                <a:solidFill>
                  <a:srgbClr val="92D050"/>
                </a:solidFill>
              </a:rPr>
              <a:t>Methodology</a:t>
            </a:r>
            <a:r>
              <a:rPr lang="fr-FR" sz="1400" b="1" dirty="0">
                <a:solidFill>
                  <a:srgbClr val="92D050"/>
                </a:solidFill>
              </a:rPr>
              <a:t> p21</a:t>
            </a:r>
            <a:endParaRPr lang="en-GB" sz="1400" b="1" dirty="0">
              <a:solidFill>
                <a:srgbClr val="92D050"/>
              </a:solidFill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99" y="2385446"/>
            <a:ext cx="4386107" cy="3036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7107" y="3352799"/>
            <a:ext cx="4224493" cy="2213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61363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FF306C-35F5-4766-9A74-51BF551DA927}" type="slidenum">
              <a:rPr lang="en-GB" noProof="0" smtClean="0"/>
              <a:pPr>
                <a:defRPr/>
              </a:pPr>
              <a:t>12</a:t>
            </a:fld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lvl="1"/>
            <a:r>
              <a:rPr lang="fr-FR" b="1" dirty="0" smtClean="0"/>
              <a:t>N-1_ESW-CBA</a:t>
            </a:r>
            <a:r>
              <a:rPr lang="fr-FR" dirty="0"/>
              <a:t> </a:t>
            </a:r>
            <a:r>
              <a:rPr lang="fr-FR" dirty="0" err="1" smtClean="0"/>
              <a:t>Result</a:t>
            </a:r>
            <a:r>
              <a:rPr lang="fr-FR" dirty="0" smtClean="0"/>
              <a:t> file:</a:t>
            </a:r>
            <a:r>
              <a:rPr lang="fr-FR" dirty="0"/>
              <a:t> impact of Group of </a:t>
            </a:r>
            <a:r>
              <a:rPr lang="fr-FR" dirty="0" err="1"/>
              <a:t>projects</a:t>
            </a:r>
            <a:r>
              <a:rPr lang="fr-FR" dirty="0"/>
              <a:t> </a:t>
            </a:r>
            <a:r>
              <a:rPr lang="fr-FR" dirty="0" err="1"/>
              <a:t>provided</a:t>
            </a:r>
            <a:r>
              <a:rPr lang="fr-FR" dirty="0"/>
              <a:t> </a:t>
            </a:r>
            <a:endParaRPr lang="fr-FR" dirty="0" smtClean="0"/>
          </a:p>
          <a:p>
            <a:pPr lvl="2"/>
            <a:endParaRPr lang="fr-FR" dirty="0" smtClean="0"/>
          </a:p>
          <a:p>
            <a:pPr lvl="2"/>
            <a:r>
              <a:rPr lang="fr-FR" dirty="0" smtClean="0"/>
              <a:t>By country</a:t>
            </a:r>
          </a:p>
          <a:p>
            <a:pPr lvl="2"/>
            <a:endParaRPr lang="fr-FR" dirty="0" smtClean="0"/>
          </a:p>
          <a:p>
            <a:pPr lvl="2"/>
            <a:r>
              <a:rPr lang="fr-FR" dirty="0" smtClean="0"/>
              <a:t>In 2 </a:t>
            </a:r>
            <a:r>
              <a:rPr lang="fr-FR" dirty="0" err="1" smtClean="0"/>
              <a:t>worksheets</a:t>
            </a:r>
            <a:endParaRPr lang="fr-FR" dirty="0" smtClean="0"/>
          </a:p>
          <a:p>
            <a:pPr lvl="3"/>
            <a:r>
              <a:rPr lang="fr-FR" b="1" dirty="0" smtClean="0"/>
              <a:t>N-1_green</a:t>
            </a:r>
            <a:r>
              <a:rPr lang="fr-FR" dirty="0" smtClean="0"/>
              <a:t> for GREEN global </a:t>
            </a:r>
            <a:r>
              <a:rPr lang="fr-FR" dirty="0" err="1" smtClean="0"/>
              <a:t>context</a:t>
            </a:r>
            <a:r>
              <a:rPr lang="fr-FR" dirty="0" smtClean="0"/>
              <a:t> (</a:t>
            </a:r>
            <a:r>
              <a:rPr lang="fr-FR" dirty="0" err="1" smtClean="0"/>
              <a:t>using</a:t>
            </a:r>
            <a:r>
              <a:rPr lang="fr-FR" dirty="0" smtClean="0"/>
              <a:t> countries’ GREEN </a:t>
            </a:r>
            <a:r>
              <a:rPr lang="fr-FR" dirty="0" err="1" smtClean="0"/>
              <a:t>peak</a:t>
            </a:r>
            <a:r>
              <a:rPr lang="fr-FR" dirty="0" smtClean="0"/>
              <a:t> </a:t>
            </a:r>
            <a:r>
              <a:rPr lang="fr-FR" dirty="0" err="1" smtClean="0"/>
              <a:t>demand</a:t>
            </a:r>
            <a:r>
              <a:rPr lang="fr-FR" dirty="0" smtClean="0"/>
              <a:t>)</a:t>
            </a:r>
          </a:p>
          <a:p>
            <a:pPr lvl="3"/>
            <a:r>
              <a:rPr lang="fr-FR" b="1" dirty="0" smtClean="0"/>
              <a:t>N-1_grey</a:t>
            </a:r>
            <a:r>
              <a:rPr lang="fr-FR" dirty="0" smtClean="0"/>
              <a:t> </a:t>
            </a:r>
            <a:r>
              <a:rPr lang="fr-FR" dirty="0"/>
              <a:t>for </a:t>
            </a:r>
            <a:r>
              <a:rPr lang="fr-FR" dirty="0" smtClean="0"/>
              <a:t>GREY </a:t>
            </a:r>
            <a:r>
              <a:rPr lang="fr-FR" dirty="0"/>
              <a:t>global </a:t>
            </a:r>
            <a:r>
              <a:rPr lang="fr-FR" dirty="0" err="1"/>
              <a:t>context</a:t>
            </a:r>
            <a:r>
              <a:rPr lang="fr-FR" dirty="0"/>
              <a:t> (</a:t>
            </a:r>
            <a:r>
              <a:rPr lang="fr-FR" dirty="0" err="1"/>
              <a:t>using</a:t>
            </a:r>
            <a:r>
              <a:rPr lang="fr-FR" dirty="0"/>
              <a:t> countries’ </a:t>
            </a:r>
            <a:r>
              <a:rPr lang="fr-FR" dirty="0" smtClean="0"/>
              <a:t>GREY </a:t>
            </a:r>
            <a:r>
              <a:rPr lang="fr-FR" dirty="0" err="1"/>
              <a:t>peak</a:t>
            </a:r>
            <a:r>
              <a:rPr lang="fr-FR" dirty="0"/>
              <a:t> </a:t>
            </a:r>
            <a:r>
              <a:rPr lang="fr-FR" dirty="0" err="1"/>
              <a:t>demand</a:t>
            </a:r>
            <a:r>
              <a:rPr lang="fr-FR" dirty="0" smtClean="0"/>
              <a:t>)</a:t>
            </a:r>
          </a:p>
          <a:p>
            <a:pPr lvl="2"/>
            <a:endParaRPr lang="fr-FR" dirty="0" smtClean="0"/>
          </a:p>
          <a:p>
            <a:pPr lvl="2"/>
            <a:r>
              <a:rPr lang="fr-FR" dirty="0" smtClean="0"/>
              <a:t>In </a:t>
            </a:r>
            <a:r>
              <a:rPr lang="fr-FR" dirty="0" err="1" smtClean="0"/>
              <a:t>these</a:t>
            </a:r>
            <a:r>
              <a:rPr lang="fr-FR" dirty="0" smtClean="0"/>
              <a:t> </a:t>
            </a:r>
            <a:r>
              <a:rPr lang="fr-FR" dirty="0" err="1" smtClean="0"/>
              <a:t>worksheets</a:t>
            </a:r>
            <a:r>
              <a:rPr lang="fr-FR" dirty="0" smtClean="0"/>
              <a:t> for the 2 Infrastructure scenarios</a:t>
            </a:r>
          </a:p>
          <a:p>
            <a:pPr lvl="3"/>
            <a:r>
              <a:rPr lang="fr-FR" dirty="0" err="1" smtClean="0"/>
              <a:t>Low</a:t>
            </a:r>
            <a:r>
              <a:rPr lang="fr-FR" dirty="0" smtClean="0"/>
              <a:t> Infrastructure scenario: </a:t>
            </a:r>
            <a:r>
              <a:rPr lang="fr-FR" dirty="0" err="1" smtClean="0"/>
              <a:t>lines</a:t>
            </a:r>
            <a:r>
              <a:rPr lang="fr-FR" dirty="0" smtClean="0"/>
              <a:t> 4 to 33</a:t>
            </a:r>
          </a:p>
          <a:p>
            <a:pPr lvl="3"/>
            <a:r>
              <a:rPr lang="fr-FR" dirty="0" smtClean="0"/>
              <a:t>High</a:t>
            </a:r>
            <a:r>
              <a:rPr lang="fr-FR" dirty="0"/>
              <a:t> Infrastructure </a:t>
            </a:r>
            <a:r>
              <a:rPr lang="fr-FR" dirty="0" smtClean="0"/>
              <a:t>scenario: </a:t>
            </a:r>
            <a:r>
              <a:rPr lang="fr-FR" dirty="0" err="1" smtClean="0"/>
              <a:t>lines</a:t>
            </a:r>
            <a:r>
              <a:rPr lang="fr-FR" dirty="0" smtClean="0"/>
              <a:t> 36 to 65</a:t>
            </a:r>
          </a:p>
          <a:p>
            <a:pPr lvl="3"/>
            <a:endParaRPr lang="fr-FR" dirty="0"/>
          </a:p>
          <a:p>
            <a:pPr lvl="2"/>
            <a:r>
              <a:rPr lang="fr-FR" dirty="0" err="1" smtClean="0"/>
              <a:t>Detail</a:t>
            </a:r>
            <a:r>
              <a:rPr lang="fr-FR" dirty="0" smtClean="0"/>
              <a:t> by country to </a:t>
            </a:r>
            <a:r>
              <a:rPr lang="fr-FR" dirty="0" err="1" smtClean="0"/>
              <a:t>be</a:t>
            </a:r>
            <a:r>
              <a:rPr lang="fr-FR" dirty="0" smtClean="0"/>
              <a:t> </a:t>
            </a:r>
            <a:r>
              <a:rPr lang="fr-FR" dirty="0" err="1" smtClean="0"/>
              <a:t>found</a:t>
            </a:r>
            <a:r>
              <a:rPr lang="fr-FR" dirty="0" smtClean="0"/>
              <a:t> in the </a:t>
            </a:r>
            <a:r>
              <a:rPr lang="fr-FR" b="1" dirty="0" smtClean="0"/>
              <a:t>Countries</a:t>
            </a:r>
            <a:r>
              <a:rPr lang="fr-FR" dirty="0" smtClean="0"/>
              <a:t> </a:t>
            </a:r>
            <a:r>
              <a:rPr lang="fr-FR" dirty="0" err="1" smtClean="0"/>
              <a:t>Worksheets</a:t>
            </a:r>
            <a:endParaRPr lang="fr-FR" dirty="0" smtClean="0"/>
          </a:p>
          <a:p>
            <a:pPr lvl="2"/>
            <a:endParaRPr lang="fr-FR" dirty="0"/>
          </a:p>
          <a:p>
            <a:pPr lvl="3"/>
            <a:endParaRPr lang="fr-FR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Capacity-based</a:t>
            </a:r>
            <a:r>
              <a:rPr lang="fr-FR" dirty="0" smtClean="0"/>
              <a:t> </a:t>
            </a:r>
            <a:r>
              <a:rPr lang="fr-FR" dirty="0" err="1" smtClean="0"/>
              <a:t>results</a:t>
            </a:r>
            <a:r>
              <a:rPr lang="fr-FR" dirty="0" smtClean="0"/>
              <a:t> – N-1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 rot="799972">
            <a:off x="5395005" y="384699"/>
            <a:ext cx="736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92D050"/>
                </a:solidFill>
              </a:rPr>
              <a:t>New!</a:t>
            </a:r>
            <a:endParaRPr lang="en-GB" b="1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37947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FF306C-35F5-4766-9A74-51BF551DA927}" type="slidenum">
              <a:rPr lang="en-GB" noProof="0" smtClean="0"/>
              <a:pPr>
                <a:defRPr/>
              </a:pPr>
              <a:t>13</a:t>
            </a:fld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610442" y="1244704"/>
            <a:ext cx="8280920" cy="4698896"/>
          </a:xfrm>
        </p:spPr>
        <p:txBody>
          <a:bodyPr/>
          <a:lstStyle/>
          <a:p>
            <a:pPr lvl="1"/>
            <a:r>
              <a:rPr lang="fr-FR" b="1" dirty="0" smtClean="0"/>
              <a:t>Import Route Diversification (IRD)</a:t>
            </a:r>
            <a:r>
              <a:rPr lang="fr-FR" dirty="0" smtClean="0"/>
              <a:t>: HHI index </a:t>
            </a:r>
            <a:r>
              <a:rPr lang="fr-FR" dirty="0" err="1" smtClean="0"/>
              <a:t>which</a:t>
            </a:r>
            <a:r>
              <a:rPr lang="fr-FR" dirty="0" smtClean="0"/>
              <a:t> </a:t>
            </a:r>
            <a:r>
              <a:rPr lang="en-GB" dirty="0" smtClean="0"/>
              <a:t>measures </a:t>
            </a:r>
            <a:r>
              <a:rPr lang="en-GB" dirty="0"/>
              <a:t>the diversification of paths that gas can flow through to reach a zone. Together with the Supply Source Price Diversification, it provides a proxy to the assessment of counterparty diversification. 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Capacity-based</a:t>
            </a:r>
            <a:r>
              <a:rPr lang="fr-FR" dirty="0"/>
              <a:t> </a:t>
            </a:r>
            <a:r>
              <a:rPr lang="fr-FR" dirty="0" err="1"/>
              <a:t>results</a:t>
            </a:r>
            <a:r>
              <a:rPr lang="fr-FR" dirty="0"/>
              <a:t> - </a:t>
            </a:r>
            <a:r>
              <a:rPr lang="fr-FR" dirty="0" smtClean="0"/>
              <a:t>IRD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 rot="799972">
            <a:off x="5367688" y="460898"/>
            <a:ext cx="736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92D050"/>
                </a:solidFill>
              </a:rPr>
              <a:t>New!</a:t>
            </a:r>
            <a:endParaRPr lang="en-GB" b="1" dirty="0">
              <a:solidFill>
                <a:srgbClr val="92D05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 rot="799972">
            <a:off x="6144612" y="2390764"/>
            <a:ext cx="29271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>
                <a:solidFill>
                  <a:srgbClr val="92D050"/>
                </a:solidFill>
              </a:rPr>
              <a:t>cf. </a:t>
            </a:r>
            <a:r>
              <a:rPr lang="fr-FR" sz="1400" b="1" dirty="0" err="1">
                <a:solidFill>
                  <a:srgbClr val="92D050"/>
                </a:solidFill>
              </a:rPr>
              <a:t>Annex</a:t>
            </a:r>
            <a:r>
              <a:rPr lang="fr-FR" sz="1400" b="1" dirty="0">
                <a:solidFill>
                  <a:srgbClr val="92D050"/>
                </a:solidFill>
              </a:rPr>
              <a:t> F on </a:t>
            </a:r>
            <a:r>
              <a:rPr lang="fr-FR" sz="1400" b="1" dirty="0" err="1">
                <a:solidFill>
                  <a:srgbClr val="92D050"/>
                </a:solidFill>
              </a:rPr>
              <a:t>Methodology</a:t>
            </a:r>
            <a:r>
              <a:rPr lang="fr-FR" sz="1400" b="1" dirty="0">
                <a:solidFill>
                  <a:srgbClr val="92D050"/>
                </a:solidFill>
              </a:rPr>
              <a:t> p21</a:t>
            </a:r>
            <a:endParaRPr lang="en-GB" sz="1400" b="1" dirty="0">
              <a:solidFill>
                <a:srgbClr val="92D050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1" y="2438400"/>
            <a:ext cx="5791200" cy="3929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91255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FF306C-35F5-4766-9A74-51BF551DA927}" type="slidenum">
              <a:rPr lang="en-GB" noProof="0" smtClean="0"/>
              <a:pPr>
                <a:defRPr/>
              </a:pPr>
              <a:t>14</a:t>
            </a:fld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610442" y="1244704"/>
            <a:ext cx="8280920" cy="4698896"/>
          </a:xfrm>
        </p:spPr>
        <p:txBody>
          <a:bodyPr/>
          <a:lstStyle/>
          <a:p>
            <a:pPr lvl="1"/>
            <a:r>
              <a:rPr lang="fr-FR" b="1" dirty="0" smtClean="0"/>
              <a:t>IMPORT ROUTE DIV </a:t>
            </a:r>
            <a:r>
              <a:rPr lang="fr-FR" dirty="0" err="1" smtClean="0"/>
              <a:t>Result</a:t>
            </a:r>
            <a:r>
              <a:rPr lang="fr-FR" dirty="0" smtClean="0"/>
              <a:t> File: impact of Group of </a:t>
            </a:r>
            <a:r>
              <a:rPr lang="fr-FR" dirty="0" err="1" smtClean="0"/>
              <a:t>projects</a:t>
            </a:r>
            <a:r>
              <a:rPr lang="fr-FR" dirty="0" smtClean="0"/>
              <a:t> </a:t>
            </a:r>
            <a:r>
              <a:rPr lang="fr-FR" dirty="0" err="1" smtClean="0"/>
              <a:t>provided</a:t>
            </a:r>
            <a:r>
              <a:rPr lang="fr-FR" dirty="0" smtClean="0"/>
              <a:t> </a:t>
            </a:r>
          </a:p>
          <a:p>
            <a:pPr lvl="2"/>
            <a:r>
              <a:rPr lang="fr-FR" dirty="0"/>
              <a:t>in </a:t>
            </a:r>
            <a:r>
              <a:rPr lang="fr-FR" dirty="0" err="1"/>
              <a:t>columns</a:t>
            </a:r>
            <a:r>
              <a:rPr lang="fr-FR" dirty="0"/>
              <a:t> BG to </a:t>
            </a:r>
            <a:r>
              <a:rPr lang="fr-FR" dirty="0" smtClean="0"/>
              <a:t>BQ, </a:t>
            </a:r>
            <a:r>
              <a:rPr lang="fr-FR" dirty="0" err="1" smtClean="0"/>
              <a:t>under</a:t>
            </a:r>
            <a:r>
              <a:rPr lang="fr-FR" dirty="0" smtClean="0"/>
              <a:t> Infra Scenarios HUGH (BH to BL) and LOW (BM to BQ)  </a:t>
            </a:r>
          </a:p>
          <a:p>
            <a:pPr lvl="2"/>
            <a:r>
              <a:rPr lang="fr-FR" dirty="0" smtClean="0"/>
              <a:t>by country (green </a:t>
            </a:r>
            <a:r>
              <a:rPr lang="fr-FR" dirty="0" err="1" smtClean="0"/>
              <a:t>lines</a:t>
            </a:r>
            <a:r>
              <a:rPr lang="fr-FR" dirty="0" smtClean="0"/>
              <a:t>) 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Capacity-based</a:t>
            </a:r>
            <a:r>
              <a:rPr lang="fr-FR" dirty="0"/>
              <a:t> </a:t>
            </a:r>
            <a:r>
              <a:rPr lang="fr-FR" dirty="0" err="1"/>
              <a:t>results</a:t>
            </a:r>
            <a:r>
              <a:rPr lang="fr-FR" dirty="0"/>
              <a:t> - </a:t>
            </a:r>
            <a:r>
              <a:rPr lang="fr-FR" dirty="0" smtClean="0"/>
              <a:t>IRD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 rot="799972">
            <a:off x="5412258" y="460898"/>
            <a:ext cx="736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92D050"/>
                </a:solidFill>
              </a:rPr>
              <a:t>New!</a:t>
            </a:r>
            <a:endParaRPr lang="en-GB" b="1" dirty="0">
              <a:solidFill>
                <a:srgbClr val="92D05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208" y="2336233"/>
            <a:ext cx="6580192" cy="414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1371600" y="2362200"/>
            <a:ext cx="6172200" cy="3048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ounded Rectangle 9"/>
          <p:cNvSpPr/>
          <p:nvPr/>
        </p:nvSpPr>
        <p:spPr>
          <a:xfrm>
            <a:off x="811208" y="3048000"/>
            <a:ext cx="560392" cy="33528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9" name="Straight Arrow Connector 8"/>
          <p:cNvCxnSpPr>
            <a:endCxn id="3074" idx="0"/>
          </p:cNvCxnSpPr>
          <p:nvPr/>
        </p:nvCxnSpPr>
        <p:spPr>
          <a:xfrm>
            <a:off x="3124200" y="1752600"/>
            <a:ext cx="977104" cy="583633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1143000" y="2196816"/>
            <a:ext cx="0" cy="85118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964392" y="4418118"/>
            <a:ext cx="2023311" cy="95410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1400" dirty="0" err="1" smtClean="0">
                <a:solidFill>
                  <a:srgbClr val="000000"/>
                </a:solidFill>
              </a:rPr>
              <a:t>Interpretation</a:t>
            </a:r>
            <a:r>
              <a:rPr lang="fr-FR" sz="1400" dirty="0" smtClean="0">
                <a:solidFill>
                  <a:srgbClr val="000000"/>
                </a:solidFill>
              </a:rPr>
              <a:t> of figures</a:t>
            </a:r>
          </a:p>
          <a:p>
            <a:r>
              <a:rPr lang="fr-FR" sz="1400" dirty="0" smtClean="0">
                <a:solidFill>
                  <a:srgbClr val="000000"/>
                </a:solidFill>
              </a:rPr>
              <a:t>(50)= -50 = </a:t>
            </a:r>
            <a:r>
              <a:rPr lang="fr-FR" sz="1400" dirty="0" err="1" smtClean="0">
                <a:solidFill>
                  <a:srgbClr val="000000"/>
                </a:solidFill>
              </a:rPr>
              <a:t>decrease</a:t>
            </a:r>
            <a:endParaRPr lang="fr-FR" sz="1400" dirty="0" smtClean="0">
              <a:solidFill>
                <a:srgbClr val="000000"/>
              </a:solidFill>
            </a:endParaRPr>
          </a:p>
          <a:p>
            <a:r>
              <a:rPr lang="fr-FR" sz="1400" dirty="0" smtClean="0">
                <a:solidFill>
                  <a:srgbClr val="000000"/>
                </a:solidFill>
              </a:rPr>
              <a:t> 40 = +40 = </a:t>
            </a:r>
            <a:r>
              <a:rPr lang="fr-FR" sz="1400" dirty="0" err="1" smtClean="0">
                <a:solidFill>
                  <a:srgbClr val="000000"/>
                </a:solidFill>
              </a:rPr>
              <a:t>increase</a:t>
            </a:r>
            <a:endParaRPr lang="fr-FR" sz="1400" dirty="0" smtClean="0">
              <a:solidFill>
                <a:srgbClr val="000000"/>
              </a:solidFill>
            </a:endParaRPr>
          </a:p>
          <a:p>
            <a:r>
              <a:rPr lang="fr-FR" sz="1400" dirty="0" smtClean="0">
                <a:solidFill>
                  <a:srgbClr val="000000"/>
                </a:solidFill>
              </a:rPr>
              <a:t>   -  = no impact</a:t>
            </a:r>
            <a:endParaRPr lang="en-GB" sz="1400" dirty="0">
              <a:solidFill>
                <a:srgbClr val="000000"/>
              </a:solidFill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5181600" y="4721480"/>
            <a:ext cx="1779551" cy="316231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13482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743224" y="5181601"/>
            <a:ext cx="3962375" cy="292100"/>
          </a:xfrm>
        </p:spPr>
        <p:txBody>
          <a:bodyPr/>
          <a:lstStyle/>
          <a:p>
            <a:r>
              <a:rPr lang="en-GB" dirty="0" smtClean="0">
                <a:hlinkClick r:id="rId2"/>
              </a:rPr>
              <a:t>celine.heidrecheid@entsog.eu</a:t>
            </a:r>
            <a:r>
              <a:rPr lang="en-GB" dirty="0"/>
              <a:t>;</a:t>
            </a:r>
            <a:r>
              <a:rPr lang="en-GB" dirty="0" smtClean="0"/>
              <a:t> adam.balogh@entsog.eu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2324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FF306C-35F5-4766-9A74-51BF551DA927}" type="slidenum">
              <a:rPr lang="en-GB" noProof="0" smtClean="0"/>
              <a:pPr>
                <a:defRPr/>
              </a:pPr>
              <a:t>2</a:t>
            </a:fld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610442" y="1244704"/>
            <a:ext cx="8280920" cy="5003696"/>
          </a:xfrm>
        </p:spPr>
        <p:txBody>
          <a:bodyPr/>
          <a:lstStyle/>
          <a:p>
            <a:r>
              <a:rPr lang="fr-FR" dirty="0" err="1" smtClean="0"/>
              <a:t>We</a:t>
            </a:r>
            <a:r>
              <a:rPr lang="fr-FR" dirty="0" smtClean="0"/>
              <a:t> </a:t>
            </a:r>
            <a:r>
              <a:rPr lang="fr-FR" dirty="0" err="1" smtClean="0"/>
              <a:t>highly</a:t>
            </a:r>
            <a:r>
              <a:rPr lang="fr-FR" dirty="0" smtClean="0"/>
              <a:t> encourage </a:t>
            </a:r>
            <a:r>
              <a:rPr lang="fr-FR" dirty="0" err="1" smtClean="0"/>
              <a:t>you</a:t>
            </a:r>
            <a:r>
              <a:rPr lang="fr-FR" dirty="0" smtClean="0"/>
              <a:t> to</a:t>
            </a:r>
          </a:p>
          <a:p>
            <a:endParaRPr lang="fr-FR" dirty="0"/>
          </a:p>
          <a:p>
            <a:pPr lvl="1"/>
            <a:r>
              <a:rPr lang="fr-FR" dirty="0" smtClean="0"/>
              <a:t>Read the CBA </a:t>
            </a:r>
            <a:r>
              <a:rPr lang="fr-FR" dirty="0" err="1" smtClean="0"/>
              <a:t>Methodology</a:t>
            </a:r>
            <a:r>
              <a:rPr lang="fr-FR" dirty="0" smtClean="0"/>
              <a:t>: </a:t>
            </a:r>
          </a:p>
          <a:p>
            <a:pPr lvl="2"/>
            <a:r>
              <a:rPr lang="fr-FR" b="1" dirty="0" err="1" smtClean="0"/>
              <a:t>Annex</a:t>
            </a:r>
            <a:r>
              <a:rPr lang="fr-FR" b="1" dirty="0" smtClean="0"/>
              <a:t> F on </a:t>
            </a:r>
            <a:r>
              <a:rPr lang="fr-FR" b="1" dirty="0" err="1" smtClean="0"/>
              <a:t>Methodology</a:t>
            </a:r>
            <a:r>
              <a:rPr lang="fr-FR" b="1" dirty="0" smtClean="0"/>
              <a:t> </a:t>
            </a:r>
            <a:r>
              <a:rPr lang="fr-FR" dirty="0" smtClean="0"/>
              <a:t>of TYNDP 2015 </a:t>
            </a:r>
          </a:p>
          <a:p>
            <a:pPr marL="0" lvl="1" indent="0">
              <a:buNone/>
            </a:pPr>
            <a:r>
              <a:rPr lang="fr-FR" dirty="0" smtClean="0">
                <a:hlinkClick r:id="rId2"/>
              </a:rPr>
              <a:t>http://www.entsog.eu/public/uploads/files/publications/TYNDP/2015/TYNDP022-150316_Annex_F_lowres.pdf</a:t>
            </a:r>
            <a:endParaRPr lang="fr-FR" dirty="0" smtClean="0"/>
          </a:p>
          <a:p>
            <a:pPr lvl="2"/>
            <a:r>
              <a:rPr lang="fr-FR" dirty="0" smtClean="0"/>
              <a:t>And </a:t>
            </a:r>
            <a:r>
              <a:rPr lang="fr-FR" b="1" dirty="0" smtClean="0"/>
              <a:t>ESW-CBA </a:t>
            </a:r>
            <a:r>
              <a:rPr lang="fr-FR" b="1" dirty="0" err="1" smtClean="0"/>
              <a:t>Methodology</a:t>
            </a:r>
            <a:r>
              <a:rPr lang="fr-FR" b="1" dirty="0" smtClean="0"/>
              <a:t> </a:t>
            </a:r>
            <a:endParaRPr lang="fr-FR" dirty="0" smtClean="0"/>
          </a:p>
          <a:p>
            <a:pPr marL="0" lvl="1" indent="0">
              <a:buNone/>
            </a:pPr>
            <a:r>
              <a:rPr lang="en-GB" dirty="0" smtClean="0">
                <a:hlinkClick r:id="rId3"/>
              </a:rPr>
              <a:t>http://www.entsog.eu/public/uploads/files/publications/CBA/2015/INV0175-150213_Adapted_ESW-CBA_Methodology.pdf</a:t>
            </a:r>
            <a:endParaRPr lang="fr-FR" dirty="0" smtClean="0"/>
          </a:p>
          <a:p>
            <a:pPr marL="0" lvl="1" indent="0">
              <a:buNone/>
            </a:pPr>
            <a:endParaRPr lang="fr-FR" dirty="0" smtClean="0"/>
          </a:p>
          <a:p>
            <a:pPr lvl="1"/>
            <a:r>
              <a:rPr lang="fr-FR" dirty="0" smtClean="0"/>
              <a:t>Read the TYNDP 2015</a:t>
            </a:r>
          </a:p>
          <a:p>
            <a:pPr marL="0" lvl="1" indent="0">
              <a:buNone/>
            </a:pPr>
            <a:r>
              <a:rPr lang="fr-FR" dirty="0">
                <a:hlinkClick r:id="rId4"/>
              </a:rPr>
              <a:t>http://</a:t>
            </a:r>
            <a:r>
              <a:rPr lang="fr-FR" dirty="0" smtClean="0">
                <a:hlinkClick r:id="rId4"/>
              </a:rPr>
              <a:t>www.entsog.eu/publications/tyndp#ENTSOG-TEN-YEAR-NETWORK-DEVELOPMENT-PLAN-2015</a:t>
            </a:r>
            <a:endParaRPr lang="fr-FR" dirty="0" smtClean="0"/>
          </a:p>
          <a:p>
            <a:pPr marL="0" lvl="1" indent="0">
              <a:buNone/>
            </a:pPr>
            <a:endParaRPr lang="fr-FR" sz="1400" dirty="0" smtClean="0"/>
          </a:p>
          <a:p>
            <a:pPr marL="0" lvl="1" indent="0">
              <a:buNone/>
            </a:pPr>
            <a:endParaRPr lang="fr-FR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Getting</a:t>
            </a:r>
            <a:r>
              <a:rPr lang="fr-FR" dirty="0" smtClean="0"/>
              <a:t> </a:t>
            </a:r>
            <a:r>
              <a:rPr lang="fr-FR" dirty="0" err="1" smtClean="0"/>
              <a:t>started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945388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FF306C-35F5-4766-9A74-51BF551DA927}" type="slidenum">
              <a:rPr lang="en-GB" noProof="0" smtClean="0"/>
              <a:pPr>
                <a:defRPr/>
              </a:pPr>
              <a:t>3</a:t>
            </a:fld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685800" y="1244704"/>
            <a:ext cx="8205562" cy="5384696"/>
          </a:xfrm>
        </p:spPr>
        <p:txBody>
          <a:bodyPr/>
          <a:lstStyle/>
          <a:p>
            <a:r>
              <a:rPr lang="fr-FR" sz="2000" dirty="0" smtClean="0"/>
              <a:t>12 </a:t>
            </a:r>
            <a:r>
              <a:rPr lang="fr-FR" sz="2000" dirty="0" err="1" smtClean="0"/>
              <a:t>Result</a:t>
            </a:r>
            <a:r>
              <a:rPr lang="fr-FR" sz="2000" dirty="0" smtClean="0"/>
              <a:t> files </a:t>
            </a:r>
            <a:r>
              <a:rPr lang="fr-FR" sz="2000" dirty="0"/>
              <a:t>f</a:t>
            </a:r>
            <a:r>
              <a:rPr lang="fr-FR" sz="2000" dirty="0" smtClean="0"/>
              <a:t>or </a:t>
            </a:r>
            <a:r>
              <a:rPr lang="fr-FR" sz="2000" dirty="0" err="1" smtClean="0"/>
              <a:t>each</a:t>
            </a:r>
            <a:r>
              <a:rPr lang="fr-FR" sz="2000" dirty="0" smtClean="0"/>
              <a:t> Group of </a:t>
            </a:r>
            <a:r>
              <a:rPr lang="fr-FR" sz="2000" dirty="0" err="1" smtClean="0"/>
              <a:t>projects</a:t>
            </a:r>
            <a:r>
              <a:rPr lang="fr-FR" sz="2000" dirty="0" smtClean="0"/>
              <a:t> </a:t>
            </a:r>
          </a:p>
          <a:p>
            <a:pPr lvl="1"/>
            <a:r>
              <a:rPr lang="en-GB" sz="1600" dirty="0" smtClean="0"/>
              <a:t>DISRUPTED </a:t>
            </a:r>
            <a:r>
              <a:rPr lang="en-GB" sz="1600" dirty="0"/>
              <a:t>RATE</a:t>
            </a:r>
          </a:p>
          <a:p>
            <a:pPr lvl="1"/>
            <a:r>
              <a:rPr lang="en-GB" sz="1600" dirty="0" smtClean="0"/>
              <a:t>DISRUPTED QUANTITY</a:t>
            </a:r>
          </a:p>
          <a:p>
            <a:pPr lvl="1"/>
            <a:r>
              <a:rPr lang="en-GB" sz="1600" dirty="0"/>
              <a:t>REMAINING </a:t>
            </a:r>
            <a:r>
              <a:rPr lang="en-GB" sz="1600" dirty="0" smtClean="0"/>
              <a:t>FLEXIBILITY	</a:t>
            </a:r>
            <a:endParaRPr lang="en-GB" sz="1600" dirty="0"/>
          </a:p>
          <a:p>
            <a:pPr lvl="1"/>
            <a:r>
              <a:rPr lang="en-GB" sz="1600" dirty="0" smtClean="0"/>
              <a:t>INDICATORS</a:t>
            </a:r>
            <a:endParaRPr lang="en-GB" sz="1600" dirty="0"/>
          </a:p>
          <a:p>
            <a:pPr lvl="1"/>
            <a:r>
              <a:rPr lang="en-GB" sz="1600" dirty="0" smtClean="0"/>
              <a:t>MONETIZATION</a:t>
            </a:r>
          </a:p>
          <a:p>
            <a:pPr lvl="1"/>
            <a:r>
              <a:rPr lang="en-GB" sz="1600" dirty="0"/>
              <a:t>MARGINAL PRICE</a:t>
            </a:r>
          </a:p>
          <a:p>
            <a:pPr lvl="1"/>
            <a:r>
              <a:rPr lang="en-GB" sz="1600" dirty="0"/>
              <a:t>GPI</a:t>
            </a:r>
          </a:p>
          <a:p>
            <a:pPr lvl="1"/>
            <a:r>
              <a:rPr lang="en-GB" sz="1600" dirty="0"/>
              <a:t>FLOWS	</a:t>
            </a:r>
            <a:endParaRPr lang="en-GB" sz="1600" dirty="0" smtClean="0"/>
          </a:p>
          <a:p>
            <a:pPr lvl="1"/>
            <a:r>
              <a:rPr lang="en-GB" sz="1600" dirty="0"/>
              <a:t>CO2 and demand</a:t>
            </a:r>
          </a:p>
          <a:p>
            <a:pPr lvl="1"/>
            <a:endParaRPr lang="en-GB" sz="1600" dirty="0" smtClean="0"/>
          </a:p>
          <a:p>
            <a:pPr lvl="1"/>
            <a:r>
              <a:rPr lang="en-GB" sz="1600" dirty="0" smtClean="0"/>
              <a:t>IMPORT </a:t>
            </a:r>
            <a:r>
              <a:rPr lang="en-GB" sz="1600" dirty="0"/>
              <a:t>ROUTE </a:t>
            </a:r>
            <a:r>
              <a:rPr lang="en-GB" sz="1600" dirty="0" smtClean="0"/>
              <a:t>DIV</a:t>
            </a:r>
            <a:endParaRPr lang="fr-FR" sz="1600" dirty="0" smtClean="0"/>
          </a:p>
          <a:p>
            <a:pPr lvl="1"/>
            <a:r>
              <a:rPr lang="fr-FR" sz="1600" dirty="0" smtClean="0"/>
              <a:t>N-1 ESW CBA</a:t>
            </a:r>
          </a:p>
          <a:p>
            <a:pPr lvl="1"/>
            <a:endParaRPr lang="en-GB" sz="1600" dirty="0" smtClean="0"/>
          </a:p>
          <a:p>
            <a:pPr lvl="1"/>
            <a:r>
              <a:rPr lang="en-GB" sz="1600" dirty="0" smtClean="0"/>
              <a:t>Economic </a:t>
            </a:r>
            <a:r>
              <a:rPr lang="en-GB" sz="1600" dirty="0"/>
              <a:t>Template</a:t>
            </a:r>
          </a:p>
          <a:p>
            <a:endParaRPr lang="en-GB" sz="20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Getting</a:t>
            </a:r>
            <a:r>
              <a:rPr lang="fr-FR" dirty="0" smtClean="0"/>
              <a:t> </a:t>
            </a:r>
            <a:r>
              <a:rPr lang="fr-FR" dirty="0" err="1" smtClean="0"/>
              <a:t>started</a:t>
            </a:r>
            <a:endParaRPr lang="en-GB" dirty="0"/>
          </a:p>
        </p:txBody>
      </p:sp>
      <p:sp>
        <p:nvSpPr>
          <p:cNvPr id="5" name="Rounded Rectangle 4"/>
          <p:cNvSpPr/>
          <p:nvPr/>
        </p:nvSpPr>
        <p:spPr>
          <a:xfrm>
            <a:off x="457200" y="1676400"/>
            <a:ext cx="4191000" cy="2819400"/>
          </a:xfrm>
          <a:prstGeom prst="roundRect">
            <a:avLst/>
          </a:prstGeom>
          <a:noFill/>
          <a:ln w="28575">
            <a:solidFill>
              <a:srgbClr val="8298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ounded Rectangle 5"/>
          <p:cNvSpPr/>
          <p:nvPr/>
        </p:nvSpPr>
        <p:spPr>
          <a:xfrm>
            <a:off x="457200" y="4724400"/>
            <a:ext cx="4191000" cy="914400"/>
          </a:xfrm>
          <a:prstGeom prst="roundRect">
            <a:avLst/>
          </a:prstGeom>
          <a:noFill/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ounded Rectangle 6"/>
          <p:cNvSpPr/>
          <p:nvPr/>
        </p:nvSpPr>
        <p:spPr>
          <a:xfrm>
            <a:off x="479946" y="5791200"/>
            <a:ext cx="4191000" cy="457200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4876800" y="2901434"/>
            <a:ext cx="20826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err="1" smtClean="0">
                <a:solidFill>
                  <a:srgbClr val="829824"/>
                </a:solidFill>
              </a:rPr>
              <a:t>Modelling</a:t>
            </a:r>
            <a:r>
              <a:rPr lang="fr-FR" b="1" dirty="0" smtClean="0">
                <a:solidFill>
                  <a:srgbClr val="829824"/>
                </a:solidFill>
              </a:rPr>
              <a:t> </a:t>
            </a:r>
            <a:r>
              <a:rPr lang="fr-FR" b="1" dirty="0" err="1" smtClean="0">
                <a:solidFill>
                  <a:srgbClr val="829824"/>
                </a:solidFill>
              </a:rPr>
              <a:t>results</a:t>
            </a:r>
            <a:endParaRPr lang="en-GB" b="1" dirty="0">
              <a:solidFill>
                <a:srgbClr val="829824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51579" y="4876800"/>
            <a:ext cx="38779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err="1" smtClean="0">
                <a:solidFill>
                  <a:srgbClr val="92D050"/>
                </a:solidFill>
              </a:rPr>
              <a:t>Capacity-based</a:t>
            </a:r>
            <a:r>
              <a:rPr lang="fr-FR" b="1" dirty="0" smtClean="0">
                <a:solidFill>
                  <a:srgbClr val="92D050"/>
                </a:solidFill>
              </a:rPr>
              <a:t> </a:t>
            </a:r>
            <a:r>
              <a:rPr lang="fr-FR" b="1" dirty="0" err="1" smtClean="0">
                <a:solidFill>
                  <a:srgbClr val="92D050"/>
                </a:solidFill>
              </a:rPr>
              <a:t>indicators</a:t>
            </a:r>
            <a:r>
              <a:rPr lang="fr-FR" b="1" dirty="0" smtClean="0">
                <a:solidFill>
                  <a:srgbClr val="92D050"/>
                </a:solidFill>
              </a:rPr>
              <a:t> </a:t>
            </a:r>
            <a:r>
              <a:rPr lang="fr-FR" b="1" dirty="0" err="1" smtClean="0">
                <a:solidFill>
                  <a:srgbClr val="92D050"/>
                </a:solidFill>
              </a:rPr>
              <a:t>results</a:t>
            </a:r>
            <a:endParaRPr lang="en-GB" b="1" dirty="0">
              <a:solidFill>
                <a:srgbClr val="92D05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851579" y="5801583"/>
            <a:ext cx="2347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err="1" smtClean="0"/>
              <a:t>Economic</a:t>
            </a:r>
            <a:r>
              <a:rPr lang="fr-FR" b="1" dirty="0" smtClean="0"/>
              <a:t> Template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35670443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FF306C-35F5-4766-9A74-51BF551DA927}" type="slidenum">
              <a:rPr lang="en-GB" noProof="0" smtClean="0"/>
              <a:pPr>
                <a:defRPr/>
              </a:pPr>
              <a:t>4</a:t>
            </a:fld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610442" y="1244704"/>
            <a:ext cx="8280920" cy="431696"/>
          </a:xfrm>
        </p:spPr>
        <p:txBody>
          <a:bodyPr/>
          <a:lstStyle/>
          <a:p>
            <a:r>
              <a:rPr lang="fr-FR" dirty="0" err="1" smtClean="0"/>
              <a:t>Units</a:t>
            </a:r>
            <a:r>
              <a:rPr lang="fr-FR" dirty="0" smtClean="0"/>
              <a:t> of the files</a:t>
            </a:r>
          </a:p>
          <a:p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Getting</a:t>
            </a:r>
            <a:r>
              <a:rPr lang="fr-FR" dirty="0" smtClean="0"/>
              <a:t> </a:t>
            </a:r>
            <a:r>
              <a:rPr lang="fr-FR" dirty="0" err="1"/>
              <a:t>started</a:t>
            </a:r>
            <a:endParaRPr lang="en-GB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404642"/>
              </p:ext>
            </p:extLst>
          </p:nvPr>
        </p:nvGraphicFramePr>
        <p:xfrm>
          <a:off x="533400" y="1752606"/>
          <a:ext cx="8001000" cy="4267197"/>
        </p:xfrm>
        <a:graphic>
          <a:graphicData uri="http://schemas.openxmlformats.org/drawingml/2006/table">
            <a:tbl>
              <a:tblPr/>
              <a:tblGrid>
                <a:gridCol w="2088559"/>
                <a:gridCol w="4472055"/>
                <a:gridCol w="1440386"/>
              </a:tblGrid>
              <a:tr h="245510"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 (Body)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 (Body)"/>
                        </a:rPr>
                        <a:t>Units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 (Body)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3819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(Body)"/>
                        </a:rPr>
                        <a:t>DISRUPTED RATE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 (Body)"/>
                        </a:rPr>
                        <a:t>% of country (or balancing zone* ) demand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 (Body)"/>
                        </a:rPr>
                        <a:t>daily basis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33819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 (Body)"/>
                        </a:rPr>
                        <a:t>DISRUPTED QUANTITY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 (Body)"/>
                        </a:rPr>
                        <a:t>GWh/d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 (Body)"/>
                        </a:rPr>
                        <a:t>daily basis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5510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 (Body)"/>
                        </a:rPr>
                        <a:t>REMAINING FLEXIBILITY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 (Body)"/>
                        </a:rPr>
                        <a:t>% of country (or balancing zone* ) demand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 (Body)"/>
                        </a:rPr>
                        <a:t>daily basis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3819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 (Body)"/>
                        </a:rPr>
                        <a:t>INDICATORS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 (Body)"/>
                        </a:rPr>
                        <a:t>SSPDi = % of supply price diversification on country Gas Bill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 (Body)"/>
                        </a:rPr>
                        <a:t>yearly basis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33819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 (Body)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 (Body)"/>
                        </a:rPr>
                        <a:t>SSPDe= % of supply price dependence of country Gas Bill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 (Body)"/>
                        </a:rPr>
                        <a:t>yearly basis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5510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 (Body)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 (Body)"/>
                        </a:rPr>
                        <a:t>USSD/CSSD= % of country demand on yearly basis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 (Body)"/>
                        </a:rPr>
                        <a:t>yearly basis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3819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 (Body)"/>
                        </a:rPr>
                        <a:t>MONETIZATION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 (Body)"/>
                        </a:rPr>
                        <a:t>EUR/d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 (Body)"/>
                        </a:rPr>
                        <a:t>daily basis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33819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 (Body)"/>
                        </a:rPr>
                        <a:t>MARGINAL PRICE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 (Body)"/>
                        </a:rPr>
                        <a:t>EUR/GWh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 (Body)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5510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 (Body)"/>
                        </a:rPr>
                        <a:t>GPI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 (Body)"/>
                        </a:rPr>
                        <a:t>EUR/GWh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 (Body)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3819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 (Body)"/>
                        </a:rPr>
                        <a:t>FLOWS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 (Body)"/>
                        </a:rPr>
                        <a:t>GWh/d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 (Body)"/>
                        </a:rPr>
                        <a:t>daily basis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33819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 (Body)"/>
                        </a:rPr>
                        <a:t>CO2 and demand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 (Body)"/>
                        </a:rPr>
                        <a:t>CO2= in tons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 (Body)"/>
                        </a:rPr>
                        <a:t>daily basis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5510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 (Body)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 (Body)"/>
                        </a:rPr>
                        <a:t>demand= in GWh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 (Body)"/>
                        </a:rPr>
                        <a:t>daily basis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3819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 (Body)"/>
                        </a:rPr>
                        <a:t>IMPORT ROUTE DIV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 (Body)"/>
                        </a:rPr>
                        <a:t>no unit (HHI index)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 (Body)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45510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 (Body)"/>
                        </a:rPr>
                        <a:t>N-1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 (Body)"/>
                        </a:rPr>
                        <a:t>% of country demand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 (Body)"/>
                        </a:rPr>
                        <a:t>daily basis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5510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 (Body)"/>
                        </a:rPr>
                        <a:t>Economic template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 (Body)"/>
                        </a:rPr>
                        <a:t>Bill components= 10^6 EUR/year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 (Body)"/>
                        </a:rPr>
                        <a:t>yearly basis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2128"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 (Body)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 (Body)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 (Body)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22128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 (Body)"/>
                        </a:rPr>
                        <a:t>*: for country having more than 1 balancing zone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 (Body)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516251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697416" y="6441100"/>
            <a:ext cx="370384" cy="274660"/>
          </a:xfrm>
        </p:spPr>
        <p:txBody>
          <a:bodyPr/>
          <a:lstStyle/>
          <a:p>
            <a:pPr>
              <a:defRPr/>
            </a:pPr>
            <a:fld id="{24FF306C-35F5-4766-9A74-51BF551DA927}" type="slidenum">
              <a:rPr lang="en-GB" noProof="0" smtClean="0"/>
              <a:pPr>
                <a:defRPr/>
              </a:pPr>
              <a:t>5</a:t>
            </a:fld>
            <a:endParaRPr lang="en-GB" noProof="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12480" y="457200"/>
            <a:ext cx="7769520" cy="540000"/>
          </a:xfrm>
        </p:spPr>
        <p:txBody>
          <a:bodyPr/>
          <a:lstStyle/>
          <a:p>
            <a:r>
              <a:rPr lang="en-GB" dirty="0" smtClean="0"/>
              <a:t>Overview of Modelling results</a:t>
            </a:r>
            <a:endParaRPr lang="en-GB" dirty="0"/>
          </a:p>
        </p:txBody>
      </p:sp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8328482"/>
              </p:ext>
            </p:extLst>
          </p:nvPr>
        </p:nvGraphicFramePr>
        <p:xfrm>
          <a:off x="76200" y="1096370"/>
          <a:ext cx="8964844" cy="541950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52600"/>
                <a:gridCol w="914400"/>
                <a:gridCol w="497840"/>
                <a:gridCol w="533400"/>
                <a:gridCol w="533400"/>
                <a:gridCol w="533400"/>
                <a:gridCol w="533400"/>
                <a:gridCol w="533400"/>
                <a:gridCol w="533400"/>
                <a:gridCol w="533400"/>
                <a:gridCol w="533400"/>
                <a:gridCol w="492760"/>
                <a:gridCol w="497840"/>
                <a:gridCol w="542204"/>
              </a:tblGrid>
              <a:tr h="378117">
                <a:tc rowSpan="2">
                  <a:txBody>
                    <a:bodyPr/>
                    <a:lstStyle/>
                    <a:p>
                      <a:pPr algn="ctr"/>
                      <a:endParaRPr lang="en-GB" sz="1400" b="1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1400" b="1" dirty="0" smtClean="0">
                          <a:solidFill>
                            <a:srgbClr val="000000"/>
                          </a:solidFill>
                        </a:rPr>
                        <a:t>Ref case</a:t>
                      </a:r>
                      <a:endParaRPr lang="en-GB" sz="1400" b="1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400" b="1" dirty="0" smtClean="0">
                          <a:solidFill>
                            <a:srgbClr val="000000"/>
                          </a:solidFill>
                        </a:rPr>
                        <a:t>LNG</a:t>
                      </a:r>
                      <a:endParaRPr lang="en-GB" sz="1400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400" b="1" dirty="0" smtClean="0">
                          <a:solidFill>
                            <a:srgbClr val="000000"/>
                          </a:solidFill>
                        </a:rPr>
                        <a:t>RU</a:t>
                      </a:r>
                      <a:r>
                        <a:rPr lang="en-GB" sz="1400" b="1" baseline="0" dirty="0" smtClean="0">
                          <a:solidFill>
                            <a:srgbClr val="000000"/>
                          </a:solidFill>
                        </a:rPr>
                        <a:t> </a:t>
                      </a:r>
                      <a:endParaRPr lang="en-GB" sz="1400" b="1" dirty="0" smtClean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400" b="1" dirty="0" smtClean="0">
                          <a:solidFill>
                            <a:srgbClr val="000000"/>
                          </a:solidFill>
                        </a:rPr>
                        <a:t>NO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400" b="1" dirty="0" smtClean="0">
                          <a:solidFill>
                            <a:srgbClr val="000000"/>
                          </a:solidFill>
                        </a:rPr>
                        <a:t>DZ</a:t>
                      </a:r>
                      <a:endParaRPr lang="en-GB" sz="1400" b="1" baseline="0" dirty="0" smtClean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400" b="1" dirty="0" smtClean="0">
                          <a:solidFill>
                            <a:srgbClr val="000000"/>
                          </a:solidFill>
                        </a:rPr>
                        <a:t>LY</a:t>
                      </a:r>
                      <a:r>
                        <a:rPr lang="en-GB" sz="1400" b="1" baseline="0" dirty="0" smtClean="0">
                          <a:solidFill>
                            <a:srgbClr val="000000"/>
                          </a:solidFill>
                        </a:rPr>
                        <a:t> </a:t>
                      </a:r>
                      <a:endParaRPr lang="en-GB" sz="1400" b="1" dirty="0" smtClean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400" b="1" dirty="0" smtClean="0">
                          <a:solidFill>
                            <a:srgbClr val="000000"/>
                          </a:solidFill>
                        </a:rPr>
                        <a:t>AZ</a:t>
                      </a:r>
                      <a:endParaRPr lang="en-GB" sz="1400" b="1" baseline="0" dirty="0" smtClean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78117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sz="1400" b="1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err="1" smtClean="0">
                          <a:solidFill>
                            <a:srgbClr val="000000"/>
                          </a:solidFill>
                        </a:rPr>
                        <a:t>ch</a:t>
                      </a:r>
                      <a:endParaRPr lang="en-GB" sz="1400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err="1" smtClean="0">
                          <a:solidFill>
                            <a:srgbClr val="000000"/>
                          </a:solidFill>
                        </a:rPr>
                        <a:t>exp</a:t>
                      </a:r>
                      <a:endParaRPr lang="en-GB" sz="1400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err="1" smtClean="0">
                          <a:solidFill>
                            <a:srgbClr val="000000"/>
                          </a:solidFill>
                        </a:rPr>
                        <a:t>ch</a:t>
                      </a:r>
                      <a:endParaRPr lang="en-GB" sz="1400" b="1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err="1" smtClean="0">
                          <a:solidFill>
                            <a:srgbClr val="000000"/>
                          </a:solidFill>
                        </a:rPr>
                        <a:t>exp</a:t>
                      </a:r>
                      <a:endParaRPr lang="en-GB" sz="1400" b="1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err="1" smtClean="0">
                          <a:solidFill>
                            <a:srgbClr val="000000"/>
                          </a:solidFill>
                        </a:rPr>
                        <a:t>ch</a:t>
                      </a:r>
                      <a:endParaRPr lang="en-GB" sz="1400" b="1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err="1" smtClean="0">
                          <a:solidFill>
                            <a:srgbClr val="000000"/>
                          </a:solidFill>
                        </a:rPr>
                        <a:t>exp</a:t>
                      </a:r>
                      <a:endParaRPr lang="en-GB" sz="1400" b="1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err="1" smtClean="0">
                          <a:solidFill>
                            <a:srgbClr val="000000"/>
                          </a:solidFill>
                        </a:rPr>
                        <a:t>ch</a:t>
                      </a:r>
                      <a:endParaRPr lang="en-GB" sz="1400" b="1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err="1" smtClean="0">
                          <a:solidFill>
                            <a:srgbClr val="000000"/>
                          </a:solidFill>
                        </a:rPr>
                        <a:t>exp</a:t>
                      </a:r>
                      <a:endParaRPr lang="en-GB" sz="1400" b="1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err="1" smtClean="0">
                          <a:solidFill>
                            <a:srgbClr val="000000"/>
                          </a:solidFill>
                        </a:rPr>
                        <a:t>ch</a:t>
                      </a:r>
                      <a:endParaRPr lang="en-GB" sz="1400" b="1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err="1" smtClean="0">
                          <a:solidFill>
                            <a:srgbClr val="000000"/>
                          </a:solidFill>
                        </a:rPr>
                        <a:t>exp</a:t>
                      </a:r>
                      <a:endParaRPr lang="en-GB" sz="1400" b="1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err="1" smtClean="0">
                          <a:solidFill>
                            <a:srgbClr val="000000"/>
                          </a:solidFill>
                        </a:rPr>
                        <a:t>ch</a:t>
                      </a:r>
                      <a:endParaRPr lang="en-GB" sz="1400" b="1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err="1" smtClean="0">
                          <a:solidFill>
                            <a:srgbClr val="000000"/>
                          </a:solidFill>
                        </a:rPr>
                        <a:t>exp</a:t>
                      </a:r>
                      <a:endParaRPr lang="en-GB" sz="1400" b="1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531038">
                <a:tc rowSpan="3">
                  <a:txBody>
                    <a:bodyPr/>
                    <a:lstStyle/>
                    <a:p>
                      <a:endParaRPr lang="en-GB" sz="1200" b="1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  <a:p>
                      <a:endParaRPr lang="en-GB" sz="1200" b="1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  <a:p>
                      <a:endParaRPr lang="en-GB" sz="1200" b="1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  <a:p>
                      <a:endParaRPr lang="en-GB" sz="1200" b="1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  <a:p>
                      <a:r>
                        <a:rPr lang="en-GB" sz="1200" b="1" dirty="0" smtClean="0">
                          <a:solidFill>
                            <a:srgbClr val="000000"/>
                          </a:solidFill>
                          <a:latin typeface="+mn-lt"/>
                        </a:rPr>
                        <a:t>DISRUPTED RATE</a:t>
                      </a:r>
                    </a:p>
                    <a:p>
                      <a:r>
                        <a:rPr lang="fr-FR" sz="1200" b="1" dirty="0" smtClean="0">
                          <a:solidFill>
                            <a:srgbClr val="000000"/>
                          </a:solidFill>
                          <a:latin typeface="+mn-lt"/>
                        </a:rPr>
                        <a:t>DISRUPTED QUANTITY</a:t>
                      </a:r>
                      <a:endParaRPr lang="en-GB" sz="1200" b="1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  <a:p>
                      <a:r>
                        <a:rPr lang="fr-FR" sz="1200" b="1" dirty="0" smtClean="0">
                          <a:solidFill>
                            <a:srgbClr val="000000"/>
                          </a:solidFill>
                          <a:latin typeface="+mn-lt"/>
                        </a:rPr>
                        <a:t>REMAINING FLEXIBILITY</a:t>
                      </a:r>
                      <a:endParaRPr lang="en-GB" sz="1200" b="1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  <a:p>
                      <a:endParaRPr lang="en-GB" sz="1200" b="1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r>
                        <a:rPr lang="en-GB" sz="1400" b="1" i="1" dirty="0" smtClean="0">
                          <a:solidFill>
                            <a:srgbClr val="000000"/>
                          </a:solidFill>
                        </a:rPr>
                        <a:t>Normal situation</a:t>
                      </a:r>
                    </a:p>
                    <a:p>
                      <a:r>
                        <a:rPr lang="fr-FR" sz="1400" b="1" dirty="0" smtClean="0">
                          <a:solidFill>
                            <a:srgbClr val="000000"/>
                          </a:solidFill>
                        </a:rPr>
                        <a:t>(NONE)</a:t>
                      </a:r>
                      <a:endParaRPr lang="en-GB" sz="1400" b="1" dirty="0" smtClean="0">
                        <a:solidFill>
                          <a:srgbClr val="000000"/>
                        </a:solidFill>
                      </a:endParaRPr>
                    </a:p>
                    <a:p>
                      <a:endParaRPr lang="en-GB" sz="1200" b="1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 rowSpan="3" gridSpan="2">
                  <a:txBody>
                    <a:bodyPr/>
                    <a:lstStyle/>
                    <a:p>
                      <a:pPr algn="ctr"/>
                      <a:endParaRPr lang="en-GB" sz="1200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GB" sz="1400" b="1" i="1" dirty="0" smtClean="0">
                          <a:solidFill>
                            <a:srgbClr val="000000"/>
                          </a:solidFill>
                        </a:rPr>
                        <a:t>RU</a:t>
                      </a:r>
                      <a:r>
                        <a:rPr lang="en-GB" sz="1400" b="1" i="1" baseline="0" dirty="0" smtClean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en-GB" sz="1400" b="1" i="1" dirty="0" smtClean="0">
                          <a:solidFill>
                            <a:srgbClr val="000000"/>
                          </a:solidFill>
                        </a:rPr>
                        <a:t>transit disruption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GB" sz="1400" b="1" i="1" dirty="0" smtClean="0">
                          <a:solidFill>
                            <a:srgbClr val="000000"/>
                          </a:solidFill>
                        </a:rPr>
                        <a:t>NO</a:t>
                      </a:r>
                      <a:r>
                        <a:rPr lang="en-GB" sz="1400" b="1" i="1" baseline="0" dirty="0" smtClean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en-GB" sz="1400" b="1" i="1" dirty="0" smtClean="0">
                          <a:solidFill>
                            <a:srgbClr val="000000"/>
                          </a:solidFill>
                        </a:rPr>
                        <a:t>transit disruption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GB" sz="1400" b="1" i="1" dirty="0" smtClean="0">
                          <a:solidFill>
                            <a:srgbClr val="000000"/>
                          </a:solidFill>
                        </a:rPr>
                        <a:t>DZ</a:t>
                      </a:r>
                      <a:r>
                        <a:rPr lang="en-GB" sz="1400" b="1" i="1" baseline="0" dirty="0" smtClean="0">
                          <a:solidFill>
                            <a:srgbClr val="000000"/>
                          </a:solidFill>
                        </a:rPr>
                        <a:t> transit disruption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GB" sz="1400" b="1" i="1" dirty="0" smtClean="0">
                          <a:solidFill>
                            <a:srgbClr val="000000"/>
                          </a:solidFill>
                        </a:rPr>
                        <a:t>LY</a:t>
                      </a:r>
                      <a:r>
                        <a:rPr lang="en-GB" sz="1400" b="1" i="1" baseline="0" dirty="0" smtClean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en-GB" sz="1400" b="1" i="1" dirty="0" smtClean="0">
                          <a:solidFill>
                            <a:srgbClr val="000000"/>
                          </a:solidFill>
                        </a:rPr>
                        <a:t>transit disruption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GB" sz="1400" b="1" i="1" dirty="0" smtClean="0">
                          <a:solidFill>
                            <a:srgbClr val="000000"/>
                          </a:solidFill>
                        </a:rPr>
                        <a:t>AZ</a:t>
                      </a:r>
                      <a:r>
                        <a:rPr lang="en-GB" sz="1400" b="1" i="1" baseline="0" dirty="0" smtClean="0">
                          <a:solidFill>
                            <a:srgbClr val="000000"/>
                          </a:solidFill>
                        </a:rPr>
                        <a:t> transit disruption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740558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sz="1200" b="1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pPr algn="ctr"/>
                      <a:endParaRPr lang="en-GB" sz="1200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b="1" dirty="0">
                        <a:solidFill>
                          <a:srgbClr val="000000"/>
                        </a:solidFill>
                      </a:endParaRPr>
                    </a:p>
                  </a:txBody>
                  <a:tcPr vert="vert270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 smtClean="0">
                          <a:solidFill>
                            <a:srgbClr val="000000"/>
                          </a:solidFill>
                        </a:rPr>
                        <a:t>Ukraine</a:t>
                      </a:r>
                      <a:endParaRPr lang="en-GB" sz="1200" b="1" dirty="0">
                        <a:solidFill>
                          <a:srgbClr val="000000"/>
                        </a:solidFill>
                      </a:endParaRPr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pPr algn="ctr"/>
                      <a:endParaRPr lang="en-GB" sz="1200" b="1" dirty="0">
                        <a:solidFill>
                          <a:srgbClr val="000000"/>
                        </a:solidFill>
                      </a:endParaRPr>
                    </a:p>
                  </a:txBody>
                  <a:tcPr vert="vert270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dirty="0" err="1" smtClean="0">
                          <a:solidFill>
                            <a:srgbClr val="000000"/>
                          </a:solidFill>
                        </a:rPr>
                        <a:t>Langeled</a:t>
                      </a:r>
                      <a:endParaRPr lang="en-GB" sz="1200" b="1" dirty="0" smtClean="0">
                        <a:solidFill>
                          <a:srgbClr val="000000"/>
                        </a:solidFill>
                      </a:endParaRPr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pPr algn="ctr"/>
                      <a:endParaRPr lang="en-GB" sz="1200" b="1" baseline="0" dirty="0" smtClean="0">
                        <a:solidFill>
                          <a:srgbClr val="000000"/>
                        </a:solidFill>
                      </a:endParaRPr>
                    </a:p>
                  </a:txBody>
                  <a:tcPr vert="vert270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baseline="0" dirty="0" err="1" smtClean="0">
                          <a:solidFill>
                            <a:srgbClr val="000000"/>
                          </a:solidFill>
                        </a:rPr>
                        <a:t>Transmed</a:t>
                      </a:r>
                      <a:endParaRPr lang="en-GB" sz="1200" b="1" baseline="0" dirty="0" smtClean="0">
                        <a:solidFill>
                          <a:srgbClr val="000000"/>
                        </a:solidFill>
                      </a:endParaRPr>
                    </a:p>
                  </a:txBody>
                  <a:tcPr vert="vert270"/>
                </a:tc>
                <a:tc rowSpan="2">
                  <a:txBody>
                    <a:bodyPr/>
                    <a:lstStyle/>
                    <a:p>
                      <a:pPr algn="ctr"/>
                      <a:endParaRPr lang="en-GB" sz="1200" b="1" dirty="0">
                        <a:solidFill>
                          <a:srgbClr val="000000"/>
                        </a:solidFill>
                      </a:endParaRPr>
                    </a:p>
                  </a:txBody>
                  <a:tcPr vert="vert270">
                    <a:solidFill>
                      <a:schemeClr val="bg1">
                        <a:lumMod val="6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dirty="0" smtClean="0">
                          <a:solidFill>
                            <a:srgbClr val="000000"/>
                          </a:solidFill>
                        </a:rPr>
                        <a:t>Green Stream</a:t>
                      </a:r>
                    </a:p>
                    <a:p>
                      <a:pPr marL="0" indent="0" algn="ctr">
                        <a:buFontTx/>
                        <a:buNone/>
                      </a:pPr>
                      <a:endParaRPr lang="en-GB" sz="1200" b="1" dirty="0" smtClean="0">
                        <a:solidFill>
                          <a:srgbClr val="000000"/>
                        </a:solidFill>
                      </a:endParaRPr>
                    </a:p>
                    <a:p>
                      <a:pPr algn="ctr"/>
                      <a:endParaRPr lang="en-GB" sz="1200" b="1" dirty="0">
                        <a:solidFill>
                          <a:srgbClr val="000000"/>
                        </a:solidFill>
                      </a:endParaRPr>
                    </a:p>
                  </a:txBody>
                  <a:tcPr vert="vert270"/>
                </a:tc>
                <a:tc rowSpan="2">
                  <a:txBody>
                    <a:bodyPr/>
                    <a:lstStyle/>
                    <a:p>
                      <a:pPr algn="ctr"/>
                      <a:endParaRPr lang="en-GB" sz="1200" b="1" dirty="0">
                        <a:solidFill>
                          <a:srgbClr val="000000"/>
                        </a:solidFill>
                      </a:endParaRPr>
                    </a:p>
                  </a:txBody>
                  <a:tcPr vert="vert270">
                    <a:solidFill>
                      <a:schemeClr val="bg1">
                        <a:lumMod val="6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dirty="0" smtClean="0">
                          <a:solidFill>
                            <a:srgbClr val="000000"/>
                          </a:solidFill>
                        </a:rPr>
                        <a:t>TANAP</a:t>
                      </a:r>
                    </a:p>
                    <a:p>
                      <a:pPr algn="ctr"/>
                      <a:endParaRPr lang="en-GB" sz="1200" b="1" dirty="0">
                        <a:solidFill>
                          <a:srgbClr val="000000"/>
                        </a:solidFill>
                      </a:endParaRPr>
                    </a:p>
                  </a:txBody>
                  <a:tcPr vert="vert270"/>
                </a:tc>
              </a:tr>
              <a:tr h="68580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sz="1200" b="1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pPr algn="ctr"/>
                      <a:endParaRPr lang="en-GB" sz="1200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b="1" dirty="0">
                        <a:solidFill>
                          <a:srgbClr val="000000"/>
                        </a:solidFill>
                      </a:endParaRPr>
                    </a:p>
                  </a:txBody>
                  <a:tcPr vert="vert270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dirty="0" smtClean="0">
                          <a:solidFill>
                            <a:srgbClr val="000000"/>
                          </a:solidFill>
                        </a:rPr>
                        <a:t>Belarus</a:t>
                      </a:r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pPr algn="ctr"/>
                      <a:endParaRPr lang="en-GB" sz="1200" b="1" dirty="0">
                        <a:solidFill>
                          <a:srgbClr val="000000"/>
                        </a:solidFill>
                      </a:endParaRPr>
                    </a:p>
                  </a:txBody>
                  <a:tcPr vert="vert270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dirty="0" err="1" smtClean="0">
                          <a:solidFill>
                            <a:srgbClr val="000000"/>
                          </a:solidFill>
                        </a:rPr>
                        <a:t>Franpipe</a:t>
                      </a:r>
                      <a:endParaRPr lang="en-GB" sz="1200" b="1" dirty="0" smtClean="0">
                        <a:solidFill>
                          <a:srgbClr val="000000"/>
                        </a:solidFill>
                      </a:endParaRPr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pPr algn="ctr"/>
                      <a:endParaRPr lang="en-GB" sz="1200" b="1" baseline="0" dirty="0" smtClean="0">
                        <a:solidFill>
                          <a:srgbClr val="000000"/>
                        </a:solidFill>
                      </a:endParaRPr>
                    </a:p>
                  </a:txBody>
                  <a:tcPr vert="vert270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baseline="0" dirty="0" smtClean="0">
                          <a:solidFill>
                            <a:srgbClr val="000000"/>
                          </a:solidFill>
                        </a:rPr>
                        <a:t>MEG</a:t>
                      </a:r>
                    </a:p>
                  </a:txBody>
                  <a:tcPr vert="vert270"/>
                </a:tc>
                <a:tc vMerge="1">
                  <a:txBody>
                    <a:bodyPr/>
                    <a:lstStyle/>
                    <a:p>
                      <a:pPr algn="ctr"/>
                      <a:endParaRPr lang="en-GB" sz="1200" b="1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GB" sz="1200" b="1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685800">
                <a:tc>
                  <a:txBody>
                    <a:bodyPr/>
                    <a:lstStyle/>
                    <a:p>
                      <a:r>
                        <a:rPr lang="en-GB" sz="1200" b="1" dirty="0" smtClean="0">
                          <a:solidFill>
                            <a:srgbClr val="000000"/>
                          </a:solidFill>
                          <a:latin typeface="+mn-lt"/>
                        </a:rPr>
                        <a:t>MONETIZATION</a:t>
                      </a:r>
                    </a:p>
                    <a:p>
                      <a:r>
                        <a:rPr lang="fr-FR" sz="1200" b="1" dirty="0" smtClean="0">
                          <a:solidFill>
                            <a:srgbClr val="000000"/>
                          </a:solidFill>
                          <a:latin typeface="+mn-lt"/>
                        </a:rPr>
                        <a:t>MARGINAL PRICE</a:t>
                      </a:r>
                    </a:p>
                    <a:p>
                      <a:r>
                        <a:rPr lang="fr-FR" sz="1200" b="1" dirty="0" smtClean="0">
                          <a:solidFill>
                            <a:srgbClr val="000000"/>
                          </a:solidFill>
                          <a:latin typeface="+mn-lt"/>
                        </a:rPr>
                        <a:t>GPI</a:t>
                      </a:r>
                      <a:endParaRPr lang="en-GB" sz="1200" b="1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b="1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200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1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200" b="1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200" b="1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200" b="1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200" b="1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699258">
                <a:tc>
                  <a:txBody>
                    <a:bodyPr/>
                    <a:lstStyle/>
                    <a:p>
                      <a:r>
                        <a:rPr lang="en-GB" sz="1200" b="1" dirty="0" smtClean="0">
                          <a:solidFill>
                            <a:srgbClr val="000000"/>
                          </a:solidFill>
                          <a:latin typeface="+mn-lt"/>
                        </a:rPr>
                        <a:t>INDICATORS: USSD/CSSD</a:t>
                      </a:r>
                    </a:p>
                    <a:p>
                      <a:r>
                        <a:rPr lang="fr-FR" sz="1200" b="1" dirty="0" smtClean="0">
                          <a:solidFill>
                            <a:srgbClr val="000000"/>
                          </a:solidFill>
                          <a:latin typeface="+mn-lt"/>
                        </a:rPr>
                        <a:t>(</a:t>
                      </a:r>
                      <a:r>
                        <a:rPr lang="fr-FR" sz="1200" b="1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supply</a:t>
                      </a:r>
                      <a:r>
                        <a:rPr lang="fr-FR" sz="1200" b="1" dirty="0" smtClean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r>
                        <a:rPr lang="fr-FR" sz="1200" b="1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dependence</a:t>
                      </a:r>
                      <a:r>
                        <a:rPr lang="fr-FR" sz="1200" b="1" dirty="0" smtClean="0">
                          <a:solidFill>
                            <a:srgbClr val="000000"/>
                          </a:solidFill>
                          <a:latin typeface="+mn-lt"/>
                        </a:rPr>
                        <a:t>)</a:t>
                      </a:r>
                      <a:endParaRPr lang="en-GB" sz="1200" b="1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200" b="1" dirty="0" smtClean="0">
                        <a:solidFill>
                          <a:srgbClr val="000000"/>
                        </a:solidFill>
                      </a:endParaRPr>
                    </a:p>
                    <a:p>
                      <a:pPr algn="ctr"/>
                      <a:r>
                        <a:rPr lang="fr-FR" sz="1100" b="1" dirty="0" smtClean="0">
                          <a:solidFill>
                            <a:srgbClr val="000000"/>
                          </a:solidFill>
                        </a:rPr>
                        <a:t>_LNG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200" b="1" dirty="0" smtClean="0">
                        <a:solidFill>
                          <a:srgbClr val="000000"/>
                        </a:solidFill>
                      </a:endParaRPr>
                    </a:p>
                    <a:p>
                      <a:pPr algn="ctr"/>
                      <a:r>
                        <a:rPr lang="fr-FR" sz="1200" b="1" dirty="0" smtClean="0">
                          <a:solidFill>
                            <a:srgbClr val="000000"/>
                          </a:solidFill>
                        </a:rPr>
                        <a:t>_RU</a:t>
                      </a:r>
                      <a:endParaRPr lang="en-GB" sz="1200" b="1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200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200" b="1" dirty="0" smtClean="0">
                        <a:solidFill>
                          <a:srgbClr val="000000"/>
                        </a:solidFill>
                      </a:endParaRPr>
                    </a:p>
                    <a:p>
                      <a:pPr algn="ctr"/>
                      <a:r>
                        <a:rPr lang="fr-FR" sz="1200" b="1" dirty="0" smtClean="0">
                          <a:solidFill>
                            <a:srgbClr val="000000"/>
                          </a:solidFill>
                        </a:rPr>
                        <a:t>_NO</a:t>
                      </a:r>
                      <a:endParaRPr lang="en-GB" sz="1200" b="1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200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200" b="1" dirty="0" smtClean="0">
                        <a:solidFill>
                          <a:srgbClr val="000000"/>
                        </a:solidFill>
                      </a:endParaRPr>
                    </a:p>
                    <a:p>
                      <a:pPr algn="ctr"/>
                      <a:r>
                        <a:rPr lang="fr-FR" sz="1200" b="1" dirty="0" smtClean="0">
                          <a:solidFill>
                            <a:srgbClr val="000000"/>
                          </a:solidFill>
                        </a:rPr>
                        <a:t>_DZ</a:t>
                      </a:r>
                      <a:endParaRPr lang="en-GB" sz="1200" b="1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200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200" b="1" dirty="0" smtClean="0">
                        <a:solidFill>
                          <a:srgbClr val="000000"/>
                        </a:solidFill>
                      </a:endParaRPr>
                    </a:p>
                    <a:p>
                      <a:pPr algn="ctr"/>
                      <a:r>
                        <a:rPr lang="fr-FR" sz="1200" b="1" dirty="0" smtClean="0">
                          <a:solidFill>
                            <a:srgbClr val="000000"/>
                          </a:solidFill>
                        </a:rPr>
                        <a:t>_LY</a:t>
                      </a:r>
                      <a:endParaRPr lang="en-GB" sz="1200" b="1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200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200" b="1" dirty="0" smtClean="0">
                        <a:solidFill>
                          <a:srgbClr val="000000"/>
                        </a:solidFill>
                      </a:endParaRPr>
                    </a:p>
                    <a:p>
                      <a:pPr algn="ctr"/>
                      <a:r>
                        <a:rPr lang="fr-FR" sz="1200" b="1" dirty="0" smtClean="0">
                          <a:solidFill>
                            <a:srgbClr val="000000"/>
                          </a:solidFill>
                        </a:rPr>
                        <a:t>_AZ</a:t>
                      </a:r>
                      <a:endParaRPr lang="en-GB" sz="1200" b="1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699258">
                <a:tc>
                  <a:txBody>
                    <a:bodyPr/>
                    <a:lstStyle/>
                    <a:p>
                      <a:r>
                        <a:rPr lang="en-GB" sz="1200" b="1" dirty="0" smtClean="0">
                          <a:solidFill>
                            <a:srgbClr val="000000"/>
                          </a:solidFill>
                          <a:latin typeface="+mn-lt"/>
                        </a:rPr>
                        <a:t>INDICATORS: </a:t>
                      </a:r>
                      <a:r>
                        <a:rPr lang="en-GB" sz="1200" b="1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SSPDe</a:t>
                      </a:r>
                      <a:r>
                        <a:rPr lang="en-GB" sz="1200" b="1" dirty="0" smtClean="0">
                          <a:solidFill>
                            <a:srgbClr val="000000"/>
                          </a:solidFill>
                          <a:latin typeface="+mn-lt"/>
                        </a:rPr>
                        <a:t>_</a:t>
                      </a:r>
                    </a:p>
                    <a:p>
                      <a:r>
                        <a:rPr lang="fr-FR" sz="1200" b="1" dirty="0" smtClean="0">
                          <a:solidFill>
                            <a:srgbClr val="000000"/>
                          </a:solidFill>
                          <a:latin typeface="+mn-lt"/>
                        </a:rPr>
                        <a:t>(</a:t>
                      </a:r>
                      <a:r>
                        <a:rPr lang="fr-FR" sz="1200" b="1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price</a:t>
                      </a:r>
                      <a:r>
                        <a:rPr lang="fr-FR" sz="1200" b="1" dirty="0" smtClean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r>
                        <a:rPr lang="fr-FR" sz="1200" b="1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dependence</a:t>
                      </a:r>
                      <a:r>
                        <a:rPr lang="fr-FR" sz="1200" b="1" dirty="0" smtClean="0">
                          <a:solidFill>
                            <a:srgbClr val="000000"/>
                          </a:solidFill>
                          <a:latin typeface="+mn-lt"/>
                        </a:rPr>
                        <a:t>)</a:t>
                      </a:r>
                      <a:endParaRPr lang="en-GB" sz="1200" b="1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  <a:p>
                      <a:endParaRPr lang="en-GB" sz="1200" b="1" dirty="0" smtClean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200" b="1" dirty="0" smtClean="0">
                        <a:solidFill>
                          <a:srgbClr val="000000"/>
                        </a:solidFill>
                      </a:endParaRPr>
                    </a:p>
                    <a:p>
                      <a:pPr algn="ctr"/>
                      <a:r>
                        <a:rPr lang="fr-FR" sz="1100" b="1" dirty="0" smtClean="0">
                          <a:solidFill>
                            <a:srgbClr val="000000"/>
                          </a:solidFill>
                        </a:rPr>
                        <a:t>_LNG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200" b="1" dirty="0" smtClean="0">
                        <a:solidFill>
                          <a:srgbClr val="000000"/>
                        </a:solidFill>
                      </a:endParaRPr>
                    </a:p>
                    <a:p>
                      <a:pPr algn="ctr"/>
                      <a:r>
                        <a:rPr lang="fr-FR" sz="1200" b="1" dirty="0" smtClean="0">
                          <a:solidFill>
                            <a:srgbClr val="000000"/>
                          </a:solidFill>
                        </a:rPr>
                        <a:t>_RU</a:t>
                      </a:r>
                      <a:endParaRPr lang="en-GB" sz="1200" b="1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200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200" b="1" dirty="0" smtClean="0">
                        <a:solidFill>
                          <a:srgbClr val="000000"/>
                        </a:solidFill>
                      </a:endParaRPr>
                    </a:p>
                    <a:p>
                      <a:pPr algn="ctr"/>
                      <a:r>
                        <a:rPr lang="fr-FR" sz="1200" b="1" dirty="0" smtClean="0">
                          <a:solidFill>
                            <a:srgbClr val="000000"/>
                          </a:solidFill>
                        </a:rPr>
                        <a:t>_NO</a:t>
                      </a:r>
                      <a:endParaRPr lang="en-GB" sz="1200" b="1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200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200" b="1" dirty="0" smtClean="0">
                        <a:solidFill>
                          <a:srgbClr val="000000"/>
                        </a:solidFill>
                      </a:endParaRPr>
                    </a:p>
                    <a:p>
                      <a:pPr algn="ctr"/>
                      <a:r>
                        <a:rPr lang="fr-FR" sz="1200" b="1" dirty="0" smtClean="0">
                          <a:solidFill>
                            <a:srgbClr val="000000"/>
                          </a:solidFill>
                        </a:rPr>
                        <a:t>_DZ</a:t>
                      </a:r>
                      <a:endParaRPr lang="en-GB" sz="1200" b="1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200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200" b="1" dirty="0" smtClean="0">
                        <a:solidFill>
                          <a:srgbClr val="000000"/>
                        </a:solidFill>
                      </a:endParaRPr>
                    </a:p>
                    <a:p>
                      <a:pPr algn="ctr"/>
                      <a:r>
                        <a:rPr lang="fr-FR" sz="1200" b="1" dirty="0" smtClean="0">
                          <a:solidFill>
                            <a:srgbClr val="000000"/>
                          </a:solidFill>
                        </a:rPr>
                        <a:t>_LY</a:t>
                      </a:r>
                      <a:endParaRPr lang="en-GB" sz="1200" b="1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200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200" b="1" dirty="0" smtClean="0">
                        <a:solidFill>
                          <a:srgbClr val="000000"/>
                        </a:solidFill>
                      </a:endParaRPr>
                    </a:p>
                    <a:p>
                      <a:pPr algn="ctr"/>
                      <a:r>
                        <a:rPr lang="fr-FR" sz="1200" b="1" dirty="0" smtClean="0">
                          <a:solidFill>
                            <a:srgbClr val="000000"/>
                          </a:solidFill>
                        </a:rPr>
                        <a:t>_AZ</a:t>
                      </a:r>
                      <a:endParaRPr lang="en-GB" sz="1200" b="1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621562">
                <a:tc>
                  <a:txBody>
                    <a:bodyPr/>
                    <a:lstStyle/>
                    <a:p>
                      <a:r>
                        <a:rPr lang="en-GB" sz="1200" b="1" dirty="0" smtClean="0">
                          <a:solidFill>
                            <a:srgbClr val="000000"/>
                          </a:solidFill>
                          <a:latin typeface="+mn-lt"/>
                        </a:rPr>
                        <a:t>INDICATORS: </a:t>
                      </a:r>
                      <a:r>
                        <a:rPr lang="en-GB" sz="1200" b="1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SSPDi</a:t>
                      </a:r>
                      <a:r>
                        <a:rPr lang="en-GB" sz="1200" b="1" dirty="0" smtClean="0">
                          <a:solidFill>
                            <a:srgbClr val="000000"/>
                          </a:solidFill>
                          <a:latin typeface="+mn-lt"/>
                        </a:rPr>
                        <a:t>_</a:t>
                      </a:r>
                    </a:p>
                    <a:p>
                      <a:r>
                        <a:rPr lang="fr-FR" sz="1200" b="1" dirty="0" smtClean="0">
                          <a:solidFill>
                            <a:srgbClr val="000000"/>
                          </a:solidFill>
                          <a:latin typeface="+mn-lt"/>
                        </a:rPr>
                        <a:t>(</a:t>
                      </a:r>
                      <a:r>
                        <a:rPr lang="fr-FR" sz="1200" b="1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price</a:t>
                      </a:r>
                      <a:r>
                        <a:rPr lang="fr-FR" sz="1200" b="1" dirty="0" smtClean="0">
                          <a:solidFill>
                            <a:srgbClr val="000000"/>
                          </a:solidFill>
                          <a:latin typeface="+mn-lt"/>
                        </a:rPr>
                        <a:t> diversification)</a:t>
                      </a:r>
                      <a:endParaRPr lang="en-GB" sz="1200" b="1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200" b="1" dirty="0" smtClean="0">
                        <a:solidFill>
                          <a:srgbClr val="000000"/>
                        </a:solidFill>
                      </a:endParaRPr>
                    </a:p>
                    <a:p>
                      <a:pPr algn="ctr"/>
                      <a:r>
                        <a:rPr lang="fr-FR" sz="1100" b="1" dirty="0" smtClean="0">
                          <a:solidFill>
                            <a:srgbClr val="000000"/>
                          </a:solidFill>
                        </a:rPr>
                        <a:t>_LNG</a:t>
                      </a:r>
                      <a:endParaRPr lang="en-GB" sz="1100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200" b="1" dirty="0" smtClean="0">
                        <a:solidFill>
                          <a:srgbClr val="000000"/>
                        </a:solidFill>
                      </a:endParaRPr>
                    </a:p>
                    <a:p>
                      <a:pPr algn="ctr"/>
                      <a:r>
                        <a:rPr lang="fr-FR" sz="1200" b="1" dirty="0" smtClean="0">
                          <a:solidFill>
                            <a:srgbClr val="000000"/>
                          </a:solidFill>
                        </a:rPr>
                        <a:t>_RU</a:t>
                      </a:r>
                      <a:endParaRPr lang="en-GB" sz="1200" b="1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200" b="1" dirty="0" smtClean="0">
                        <a:solidFill>
                          <a:srgbClr val="000000"/>
                        </a:solidFill>
                      </a:endParaRPr>
                    </a:p>
                    <a:p>
                      <a:pPr algn="ctr"/>
                      <a:r>
                        <a:rPr lang="fr-FR" sz="1200" b="1" dirty="0" smtClean="0">
                          <a:solidFill>
                            <a:srgbClr val="000000"/>
                          </a:solidFill>
                        </a:rPr>
                        <a:t>_NO</a:t>
                      </a:r>
                      <a:endParaRPr lang="en-GB" sz="1200" b="1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200" b="1" dirty="0" smtClean="0">
                        <a:solidFill>
                          <a:srgbClr val="000000"/>
                        </a:solidFill>
                      </a:endParaRPr>
                    </a:p>
                    <a:p>
                      <a:pPr algn="ctr"/>
                      <a:r>
                        <a:rPr lang="fr-FR" sz="1200" b="1" dirty="0" smtClean="0">
                          <a:solidFill>
                            <a:srgbClr val="000000"/>
                          </a:solidFill>
                        </a:rPr>
                        <a:t>_DZ</a:t>
                      </a:r>
                      <a:endParaRPr lang="en-GB" sz="1200" b="1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200" b="1" dirty="0" smtClean="0">
                        <a:solidFill>
                          <a:srgbClr val="000000"/>
                        </a:solidFill>
                      </a:endParaRPr>
                    </a:p>
                    <a:p>
                      <a:pPr algn="ctr"/>
                      <a:r>
                        <a:rPr lang="fr-FR" sz="1200" b="1" dirty="0" smtClean="0">
                          <a:solidFill>
                            <a:srgbClr val="000000"/>
                          </a:solidFill>
                        </a:rPr>
                        <a:t>_LY</a:t>
                      </a:r>
                      <a:endParaRPr lang="en-GB" sz="1200" b="1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200" b="1" dirty="0" smtClean="0">
                        <a:solidFill>
                          <a:srgbClr val="000000"/>
                        </a:solidFill>
                      </a:endParaRPr>
                    </a:p>
                    <a:p>
                      <a:pPr algn="ctr"/>
                      <a:r>
                        <a:rPr lang="fr-FR" sz="1200" b="1" dirty="0" smtClean="0">
                          <a:solidFill>
                            <a:srgbClr val="000000"/>
                          </a:solidFill>
                        </a:rPr>
                        <a:t>_AZ</a:t>
                      </a:r>
                      <a:endParaRPr lang="en-GB" sz="1200" b="1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 rot="799972">
            <a:off x="5670215" y="291445"/>
            <a:ext cx="13260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err="1" smtClean="0">
                <a:solidFill>
                  <a:srgbClr val="92D050"/>
                </a:solidFill>
              </a:rPr>
              <a:t>Reviewed</a:t>
            </a:r>
            <a:r>
              <a:rPr lang="fr-FR" b="1" dirty="0" smtClean="0">
                <a:solidFill>
                  <a:srgbClr val="92D050"/>
                </a:solidFill>
              </a:rPr>
              <a:t>!</a:t>
            </a:r>
            <a:endParaRPr lang="en-GB" b="1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4182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FF306C-35F5-4766-9A74-51BF551DA927}" type="slidenum">
              <a:rPr lang="en-GB" noProof="0" smtClean="0"/>
              <a:pPr>
                <a:defRPr/>
              </a:pPr>
              <a:t>6</a:t>
            </a:fld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610442" y="1244705"/>
            <a:ext cx="2894758" cy="1193696"/>
          </a:xfrm>
          <a:ln>
            <a:solidFill>
              <a:srgbClr val="000579"/>
            </a:solidFill>
          </a:ln>
        </p:spPr>
        <p:txBody>
          <a:bodyPr/>
          <a:lstStyle/>
          <a:p>
            <a:r>
              <a:rPr lang="fr-FR" dirty="0"/>
              <a:t>Common File </a:t>
            </a:r>
            <a:r>
              <a:rPr lang="fr-FR" dirty="0" smtClean="0"/>
              <a:t>structure for </a:t>
            </a:r>
            <a:r>
              <a:rPr lang="fr-FR" dirty="0" err="1" smtClean="0"/>
              <a:t>these</a:t>
            </a:r>
            <a:r>
              <a:rPr lang="fr-FR" dirty="0" smtClean="0"/>
              <a:t> Files and </a:t>
            </a:r>
            <a:r>
              <a:rPr lang="fr-FR" dirty="0" err="1" smtClean="0"/>
              <a:t>Worksheets</a:t>
            </a:r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90688" y="533400"/>
            <a:ext cx="6695824" cy="540000"/>
          </a:xfrm>
        </p:spPr>
        <p:txBody>
          <a:bodyPr/>
          <a:lstStyle/>
          <a:p>
            <a:r>
              <a:rPr lang="fr-FR" dirty="0"/>
              <a:t>Files structure</a:t>
            </a:r>
            <a:endParaRPr lang="en-GB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366" y="2667000"/>
            <a:ext cx="8893694" cy="39431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4717531"/>
              </p:ext>
            </p:extLst>
          </p:nvPr>
        </p:nvGraphicFramePr>
        <p:xfrm>
          <a:off x="4684643" y="304800"/>
          <a:ext cx="4343400" cy="2209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71700"/>
                <a:gridCol w="2171700"/>
              </a:tblGrid>
              <a:tr h="381000">
                <a:tc>
                  <a:txBody>
                    <a:bodyPr/>
                    <a:lstStyle/>
                    <a:p>
                      <a:r>
                        <a:rPr lang="fr-FR" sz="1800" b="1" dirty="0" smtClean="0"/>
                        <a:t>File</a:t>
                      </a:r>
                      <a:endParaRPr lang="en-GB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800" b="1" dirty="0" err="1" smtClean="0"/>
                        <a:t>Worksheet</a:t>
                      </a:r>
                      <a:endParaRPr lang="en-GB" sz="1800" b="1" dirty="0"/>
                    </a:p>
                  </a:txBody>
                  <a:tcPr/>
                </a:tc>
              </a:tr>
              <a:tr h="228600">
                <a:tc>
                  <a:txBody>
                    <a:bodyPr/>
                    <a:lstStyle/>
                    <a:p>
                      <a:r>
                        <a:rPr lang="fr-FR" sz="1400" b="1" dirty="0" smtClean="0"/>
                        <a:t>DISRUPTED</a:t>
                      </a:r>
                      <a:r>
                        <a:rPr lang="fr-FR" sz="1400" b="1" baseline="0" dirty="0" smtClean="0"/>
                        <a:t> RATE</a:t>
                      </a:r>
                      <a:endParaRPr lang="en-GB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b="1" dirty="0" smtClean="0"/>
                        <a:t>START-END Values</a:t>
                      </a:r>
                      <a:endParaRPr lang="en-GB" sz="1400" b="1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accent6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6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dirty="0" smtClean="0"/>
                        <a:t>DISRUPTED</a:t>
                      </a:r>
                      <a:r>
                        <a:rPr lang="fr-FR" sz="1400" b="1" baseline="0" dirty="0" smtClean="0"/>
                        <a:t> QUANTITY</a:t>
                      </a:r>
                      <a:endParaRPr lang="en-GB" sz="14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b="1" dirty="0" smtClean="0"/>
                        <a:t>START-END Values</a:t>
                      </a:r>
                      <a:endParaRPr lang="en-GB" sz="1400" b="1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accent6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6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r>
                        <a:rPr lang="fr-FR" sz="1400" b="1" dirty="0" smtClean="0"/>
                        <a:t>REMAINING</a:t>
                      </a:r>
                      <a:r>
                        <a:rPr lang="fr-FR" sz="1400" b="1" baseline="0" dirty="0" smtClean="0"/>
                        <a:t> FLEXIBILITY</a:t>
                      </a:r>
                      <a:endParaRPr lang="en-GB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dirty="0" smtClean="0"/>
                        <a:t>START-END Values</a:t>
                      </a:r>
                      <a:endParaRPr lang="en-GB" sz="1400" b="1" dirty="0" smtClean="0"/>
                    </a:p>
                  </a:txBody>
                  <a:tcPr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accent6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6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r>
                        <a:rPr lang="fr-FR" sz="1400" b="1" dirty="0" smtClean="0"/>
                        <a:t>INDICATORS</a:t>
                      </a:r>
                      <a:endParaRPr lang="en-GB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dirty="0" smtClean="0"/>
                        <a:t>START-END All Clusters</a:t>
                      </a:r>
                      <a:endParaRPr lang="en-GB" sz="1400" b="1" dirty="0" smtClean="0"/>
                    </a:p>
                  </a:txBody>
                  <a:tcPr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accent6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6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r>
                        <a:rPr lang="fr-FR" sz="1400" b="1" dirty="0" smtClean="0"/>
                        <a:t>MARGINAL PRICE</a:t>
                      </a:r>
                      <a:endParaRPr lang="en-GB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dirty="0" smtClean="0"/>
                        <a:t>START-END Values</a:t>
                      </a:r>
                      <a:endParaRPr lang="en-GB" sz="1400" b="1" dirty="0" smtClean="0"/>
                    </a:p>
                  </a:txBody>
                  <a:tcPr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accent6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6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r>
                        <a:rPr lang="fr-FR" sz="1400" b="1" dirty="0" smtClean="0"/>
                        <a:t>GPI</a:t>
                      </a:r>
                      <a:endParaRPr lang="en-GB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dirty="0" smtClean="0"/>
                        <a:t>START-END Values</a:t>
                      </a:r>
                      <a:endParaRPr lang="en-GB" sz="1400" b="1" dirty="0" smtClean="0"/>
                    </a:p>
                  </a:txBody>
                  <a:tcPr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accent6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6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</a:tbl>
          </a:graphicData>
        </a:graphic>
      </p:graphicFrame>
      <p:sp>
        <p:nvSpPr>
          <p:cNvPr id="6" name="Right Arrow 5"/>
          <p:cNvSpPr/>
          <p:nvPr/>
        </p:nvSpPr>
        <p:spPr>
          <a:xfrm>
            <a:off x="3505200" y="1638300"/>
            <a:ext cx="10668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53076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FF306C-35F5-4766-9A74-51BF551DA927}" type="slidenum">
              <a:rPr lang="en-GB" noProof="0" smtClean="0"/>
              <a:pPr>
                <a:defRPr/>
              </a:pPr>
              <a:t>7</a:t>
            </a:fld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610442" y="1219200"/>
            <a:ext cx="8280920" cy="4953000"/>
          </a:xfrm>
        </p:spPr>
        <p:txBody>
          <a:bodyPr/>
          <a:lstStyle/>
          <a:p>
            <a:r>
              <a:rPr lang="fr-FR" dirty="0" smtClean="0"/>
              <a:t>Drop down </a:t>
            </a:r>
            <a:r>
              <a:rPr lang="fr-FR" dirty="0" err="1" smtClean="0"/>
              <a:t>list</a:t>
            </a:r>
            <a:r>
              <a:rPr lang="fr-FR" dirty="0" smtClean="0"/>
              <a:t> to select the </a:t>
            </a:r>
            <a:r>
              <a:rPr lang="fr-FR" dirty="0" err="1" smtClean="0"/>
              <a:t>results</a:t>
            </a:r>
            <a:r>
              <a:rPr lang="fr-FR" dirty="0" smtClean="0"/>
              <a:t> </a:t>
            </a:r>
            <a:r>
              <a:rPr lang="fr-FR" dirty="0" err="1" smtClean="0"/>
              <a:t>you</a:t>
            </a:r>
            <a:r>
              <a:rPr lang="fr-FR" dirty="0" smtClean="0"/>
              <a:t> </a:t>
            </a:r>
            <a:r>
              <a:rPr lang="fr-FR" dirty="0" err="1" smtClean="0"/>
              <a:t>want</a:t>
            </a:r>
            <a:r>
              <a:rPr lang="fr-FR" dirty="0" smtClean="0"/>
              <a:t> to look at</a:t>
            </a:r>
          </a:p>
          <a:p>
            <a:endParaRPr lang="fr-FR" dirty="0" smtClean="0"/>
          </a:p>
          <a:p>
            <a:pPr lvl="1"/>
            <a:r>
              <a:rPr lang="en-GB" dirty="0"/>
              <a:t>DISRUPTED RATE</a:t>
            </a:r>
          </a:p>
          <a:p>
            <a:pPr lvl="1"/>
            <a:r>
              <a:rPr lang="en-GB" dirty="0"/>
              <a:t>DISRUPTED QUANTITY</a:t>
            </a:r>
          </a:p>
          <a:p>
            <a:pPr lvl="1"/>
            <a:r>
              <a:rPr lang="en-GB" dirty="0"/>
              <a:t>REMAINING FLEXIBILITY	</a:t>
            </a:r>
          </a:p>
          <a:p>
            <a:pPr lvl="1"/>
            <a:endParaRPr lang="en-GB" dirty="0" smtClean="0"/>
          </a:p>
          <a:p>
            <a:pPr lvl="1"/>
            <a:r>
              <a:rPr lang="en-GB" dirty="0" smtClean="0"/>
              <a:t>INDICATORS</a:t>
            </a:r>
            <a:endParaRPr lang="en-GB" dirty="0"/>
          </a:p>
          <a:p>
            <a:pPr lvl="1"/>
            <a:endParaRPr lang="en-GB" dirty="0" smtClean="0"/>
          </a:p>
          <a:p>
            <a:pPr lvl="1"/>
            <a:r>
              <a:rPr lang="en-GB" dirty="0" smtClean="0"/>
              <a:t>MONETIZATION</a:t>
            </a:r>
            <a:endParaRPr lang="en-GB" dirty="0"/>
          </a:p>
          <a:p>
            <a:pPr lvl="1"/>
            <a:endParaRPr lang="en-GB" dirty="0" smtClean="0"/>
          </a:p>
          <a:p>
            <a:pPr lvl="1"/>
            <a:r>
              <a:rPr lang="en-GB" dirty="0" smtClean="0"/>
              <a:t>MARGINAL </a:t>
            </a:r>
            <a:r>
              <a:rPr lang="en-GB" dirty="0"/>
              <a:t>PRICE</a:t>
            </a:r>
          </a:p>
          <a:p>
            <a:pPr lvl="1"/>
            <a:r>
              <a:rPr lang="en-GB" dirty="0"/>
              <a:t>GPI</a:t>
            </a:r>
          </a:p>
          <a:p>
            <a:pPr lvl="1"/>
            <a:endParaRPr lang="en-GB" dirty="0" smtClean="0"/>
          </a:p>
          <a:p>
            <a:pPr lvl="1"/>
            <a:endParaRPr lang="en-GB" dirty="0"/>
          </a:p>
          <a:p>
            <a:pPr marL="0" lvl="1" indent="0">
              <a:buNone/>
            </a:pPr>
            <a:endParaRPr lang="en-GB" dirty="0"/>
          </a:p>
          <a:p>
            <a:pPr lvl="1"/>
            <a:endParaRPr lang="fr-FR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Files structure (</a:t>
            </a:r>
            <a:r>
              <a:rPr lang="fr-FR" dirty="0" err="1" smtClean="0"/>
              <a:t>modelling</a:t>
            </a:r>
            <a:r>
              <a:rPr lang="fr-FR" dirty="0" smtClean="0"/>
              <a:t> </a:t>
            </a:r>
            <a:r>
              <a:rPr lang="fr-FR" dirty="0" err="1" smtClean="0"/>
              <a:t>results</a:t>
            </a:r>
            <a:r>
              <a:rPr lang="fr-FR" dirty="0" smtClean="0"/>
              <a:t> files)</a:t>
            </a:r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959591"/>
            <a:ext cx="3824868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3" name="Straight Arrow Connector 12"/>
          <p:cNvCxnSpPr/>
          <p:nvPr/>
        </p:nvCxnSpPr>
        <p:spPr>
          <a:xfrm flipH="1">
            <a:off x="6934200" y="2013466"/>
            <a:ext cx="4572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7408371" y="1828800"/>
            <a:ext cx="14959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smtClean="0"/>
              <a:t>Global </a:t>
            </a:r>
            <a:r>
              <a:rPr lang="fr-FR" sz="1600" dirty="0" err="1" smtClean="0"/>
              <a:t>context</a:t>
            </a:r>
            <a:endParaRPr lang="en-GB" sz="1600" dirty="0"/>
          </a:p>
        </p:txBody>
      </p:sp>
      <p:cxnSp>
        <p:nvCxnSpPr>
          <p:cNvPr id="16" name="Straight Arrow Connector 15"/>
          <p:cNvCxnSpPr/>
          <p:nvPr/>
        </p:nvCxnSpPr>
        <p:spPr>
          <a:xfrm flipH="1">
            <a:off x="6934200" y="2274332"/>
            <a:ext cx="4572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7391400" y="2099846"/>
            <a:ext cx="17347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 smtClean="0"/>
              <a:t>Disruption </a:t>
            </a:r>
            <a:r>
              <a:rPr lang="fr-FR" sz="1600" b="1" dirty="0" err="1" smtClean="0"/>
              <a:t>scen</a:t>
            </a:r>
            <a:endParaRPr lang="en-GB" sz="1600" b="1" dirty="0"/>
          </a:p>
        </p:txBody>
      </p:sp>
      <p:cxnSp>
        <p:nvCxnSpPr>
          <p:cNvPr id="18" name="Straight Arrow Connector 17"/>
          <p:cNvCxnSpPr/>
          <p:nvPr/>
        </p:nvCxnSpPr>
        <p:spPr>
          <a:xfrm flipH="1">
            <a:off x="6934200" y="2470666"/>
            <a:ext cx="4572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7408371" y="2318266"/>
            <a:ext cx="11448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smtClean="0"/>
              <a:t>Infra. </a:t>
            </a:r>
            <a:r>
              <a:rPr lang="fr-FR" sz="1600" dirty="0" err="1" smtClean="0"/>
              <a:t>scen</a:t>
            </a:r>
            <a:endParaRPr lang="en-GB" sz="1600" dirty="0"/>
          </a:p>
        </p:txBody>
      </p:sp>
      <p:cxnSp>
        <p:nvCxnSpPr>
          <p:cNvPr id="20" name="Straight Arrow Connector 19"/>
          <p:cNvCxnSpPr/>
          <p:nvPr/>
        </p:nvCxnSpPr>
        <p:spPr>
          <a:xfrm flipH="1">
            <a:off x="6934200" y="2731532"/>
            <a:ext cx="4572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7391400" y="2557046"/>
            <a:ext cx="16542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smtClean="0"/>
              <a:t>Temporal </a:t>
            </a:r>
            <a:r>
              <a:rPr lang="fr-FR" sz="1600" dirty="0" err="1" smtClean="0"/>
              <a:t>period</a:t>
            </a:r>
            <a:endParaRPr lang="en-GB" sz="16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2135" y="3200400"/>
            <a:ext cx="3855575" cy="6969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3" name="Straight Arrow Connector 22"/>
          <p:cNvCxnSpPr/>
          <p:nvPr/>
        </p:nvCxnSpPr>
        <p:spPr>
          <a:xfrm flipH="1">
            <a:off x="6939330" y="3766066"/>
            <a:ext cx="4572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7413501" y="3581400"/>
            <a:ext cx="11657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 err="1" smtClean="0"/>
              <a:t>Indicators</a:t>
            </a:r>
            <a:endParaRPr lang="en-GB" sz="1600" b="1" dirty="0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2135" y="4038600"/>
            <a:ext cx="3794023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7" name="Straight Arrow Connector 26"/>
          <p:cNvCxnSpPr/>
          <p:nvPr/>
        </p:nvCxnSpPr>
        <p:spPr>
          <a:xfrm flipH="1">
            <a:off x="6934200" y="4604266"/>
            <a:ext cx="4572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7408371" y="4419600"/>
            <a:ext cx="12682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 smtClean="0"/>
              <a:t>Price </a:t>
            </a:r>
            <a:r>
              <a:rPr lang="fr-FR" sz="1600" b="1" dirty="0" err="1" smtClean="0"/>
              <a:t>Conf</a:t>
            </a:r>
            <a:r>
              <a:rPr lang="fr-FR" sz="1600" b="1" dirty="0" smtClean="0"/>
              <a:t>.</a:t>
            </a:r>
            <a:endParaRPr lang="en-GB" sz="1600" b="1" dirty="0"/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2135" y="4876800"/>
            <a:ext cx="3824868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0" name="Straight Arrow Connector 29"/>
          <p:cNvCxnSpPr/>
          <p:nvPr/>
        </p:nvCxnSpPr>
        <p:spPr>
          <a:xfrm flipH="1">
            <a:off x="6934200" y="5213866"/>
            <a:ext cx="4572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7408371" y="5029200"/>
            <a:ext cx="16542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smtClean="0"/>
              <a:t>Temporal </a:t>
            </a:r>
            <a:r>
              <a:rPr lang="fr-FR" sz="1600" dirty="0" err="1" smtClean="0"/>
              <a:t>period</a:t>
            </a:r>
            <a:endParaRPr lang="en-GB" sz="1600" dirty="0"/>
          </a:p>
        </p:txBody>
      </p:sp>
      <p:cxnSp>
        <p:nvCxnSpPr>
          <p:cNvPr id="32" name="Straight Arrow Connector 31"/>
          <p:cNvCxnSpPr/>
          <p:nvPr/>
        </p:nvCxnSpPr>
        <p:spPr>
          <a:xfrm flipH="1">
            <a:off x="6934200" y="5594866"/>
            <a:ext cx="4572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7408371" y="5410200"/>
            <a:ext cx="12682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 smtClean="0"/>
              <a:t>Price </a:t>
            </a:r>
            <a:r>
              <a:rPr lang="fr-FR" sz="1600" b="1" dirty="0" err="1" smtClean="0"/>
              <a:t>Conf</a:t>
            </a:r>
            <a:r>
              <a:rPr lang="fr-FR" sz="1600" b="1" dirty="0" smtClean="0"/>
              <a:t>.</a:t>
            </a:r>
            <a:endParaRPr lang="en-GB" sz="1600" b="1" dirty="0"/>
          </a:p>
        </p:txBody>
      </p:sp>
    </p:spTree>
    <p:extLst>
      <p:ext uri="{BB962C8B-B14F-4D97-AF65-F5344CB8AC3E}">
        <p14:creationId xmlns:p14="http://schemas.microsoft.com/office/powerpoint/2010/main" val="5547807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FF306C-35F5-4766-9A74-51BF551DA927}" type="slidenum">
              <a:rPr lang="en-GB" noProof="0" smtClean="0"/>
              <a:pPr>
                <a:defRPr/>
              </a:pPr>
              <a:t>8</a:t>
            </a:fld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304800" y="1244704"/>
            <a:ext cx="8586562" cy="5308496"/>
          </a:xfrm>
        </p:spPr>
        <p:txBody>
          <a:bodyPr/>
          <a:lstStyle/>
          <a:p>
            <a:r>
              <a:rPr lang="en-GB" dirty="0" smtClean="0"/>
              <a:t>Disruption and Remaining Flexibility</a:t>
            </a:r>
            <a:endParaRPr lang="en-GB" sz="1100" dirty="0" smtClean="0"/>
          </a:p>
          <a:p>
            <a:pPr lvl="1"/>
            <a:r>
              <a:rPr lang="en-GB" dirty="0"/>
              <a:t>No supply price configurations for these </a:t>
            </a:r>
            <a:r>
              <a:rPr lang="en-GB" dirty="0" smtClean="0"/>
              <a:t>indicators</a:t>
            </a:r>
          </a:p>
          <a:p>
            <a:pPr lvl="1"/>
            <a:r>
              <a:rPr lang="en-GB" dirty="0" smtClean="0"/>
              <a:t>Calculated at country (or BZ) level</a:t>
            </a:r>
            <a:endParaRPr lang="en-GB" dirty="0"/>
          </a:p>
          <a:p>
            <a:pPr lvl="1"/>
            <a:r>
              <a:rPr lang="en-GB" dirty="0" smtClean="0"/>
              <a:t>To be looked at under high demand situations: </a:t>
            </a:r>
            <a:r>
              <a:rPr lang="en-GB" b="1" dirty="0" smtClean="0"/>
              <a:t>DC </a:t>
            </a:r>
            <a:r>
              <a:rPr lang="en-GB" dirty="0" smtClean="0"/>
              <a:t>(=Design Case) and </a:t>
            </a:r>
            <a:r>
              <a:rPr lang="en-GB" b="1" dirty="0" smtClean="0"/>
              <a:t>2W</a:t>
            </a:r>
            <a:r>
              <a:rPr lang="en-GB" dirty="0" smtClean="0"/>
              <a:t> (=2 weeks cold spell)</a:t>
            </a:r>
            <a:endParaRPr lang="en-GB" dirty="0"/>
          </a:p>
          <a:p>
            <a:pPr lvl="1"/>
            <a:endParaRPr lang="en-GB" sz="1100" b="1" dirty="0" smtClean="0"/>
          </a:p>
          <a:p>
            <a:pPr lvl="1"/>
            <a:r>
              <a:rPr lang="en-GB" b="1" dirty="0" smtClean="0"/>
              <a:t>Disruption Rate</a:t>
            </a:r>
            <a:r>
              <a:rPr lang="en-GB" dirty="0" smtClean="0"/>
              <a:t>: measures the share of country’s demand which cannot be supplied</a:t>
            </a:r>
          </a:p>
          <a:p>
            <a:pPr lvl="2"/>
            <a:r>
              <a:rPr lang="en-GB" sz="1600" dirty="0" smtClean="0"/>
              <a:t>A 0% disruption rate means the country is not facing disruption</a:t>
            </a:r>
          </a:p>
          <a:p>
            <a:pPr lvl="2"/>
            <a:r>
              <a:rPr lang="en-GB" sz="1600" dirty="0" smtClean="0"/>
              <a:t>A 10% disruption on peak day means that the country’s infrastructures only allow to supply 90% of its peak demand</a:t>
            </a:r>
          </a:p>
          <a:p>
            <a:pPr lvl="2"/>
            <a:endParaRPr lang="en-GB" sz="1100" dirty="0"/>
          </a:p>
          <a:p>
            <a:pPr lvl="1"/>
            <a:r>
              <a:rPr lang="en-GB" b="1" dirty="0" smtClean="0"/>
              <a:t>Remaining Flexibility</a:t>
            </a:r>
            <a:r>
              <a:rPr lang="en-GB" dirty="0"/>
              <a:t>:</a:t>
            </a:r>
            <a:r>
              <a:rPr lang="en-GB" dirty="0" smtClean="0"/>
              <a:t> measures the additional demand the country could cope with, expressed as share of the country’s actual demand</a:t>
            </a:r>
          </a:p>
          <a:p>
            <a:pPr lvl="2"/>
            <a:r>
              <a:rPr lang="en-GB" sz="1600" dirty="0" smtClean="0"/>
              <a:t>A 20% remaining flexibility means the country could cope with a 20% increase of its demand</a:t>
            </a:r>
          </a:p>
          <a:p>
            <a:pPr lvl="1"/>
            <a:endParaRPr lang="en-GB" sz="1100" dirty="0"/>
          </a:p>
          <a:p>
            <a:pPr lvl="1"/>
            <a:r>
              <a:rPr lang="en-GB" dirty="0" smtClean="0"/>
              <a:t>Above </a:t>
            </a:r>
            <a:r>
              <a:rPr lang="en-GB" dirty="0"/>
              <a:t>indicators are also </a:t>
            </a:r>
            <a:r>
              <a:rPr lang="en-GB" dirty="0" smtClean="0"/>
              <a:t>calculated under </a:t>
            </a:r>
            <a:r>
              <a:rPr lang="en-GB" b="1" dirty="0" smtClean="0"/>
              <a:t>8 route disruption scenarios </a:t>
            </a:r>
            <a:r>
              <a:rPr lang="en-GB" dirty="0" smtClean="0"/>
              <a:t>(Ukraine, Belarus, …)</a:t>
            </a:r>
            <a:endParaRPr lang="en-GB" sz="11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Modelling results - 1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 rot="799972">
            <a:off x="5595846" y="1354475"/>
            <a:ext cx="29271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>
                <a:solidFill>
                  <a:srgbClr val="92D050"/>
                </a:solidFill>
              </a:rPr>
              <a:t>c</a:t>
            </a:r>
            <a:r>
              <a:rPr lang="fr-FR" sz="1400" b="1" dirty="0" smtClean="0">
                <a:solidFill>
                  <a:srgbClr val="92D050"/>
                </a:solidFill>
              </a:rPr>
              <a:t>f. </a:t>
            </a:r>
            <a:r>
              <a:rPr lang="fr-FR" sz="1400" b="1" dirty="0" err="1" smtClean="0">
                <a:solidFill>
                  <a:srgbClr val="92D050"/>
                </a:solidFill>
              </a:rPr>
              <a:t>Annex</a:t>
            </a:r>
            <a:r>
              <a:rPr lang="fr-FR" sz="1400" b="1" dirty="0" smtClean="0">
                <a:solidFill>
                  <a:srgbClr val="92D050"/>
                </a:solidFill>
              </a:rPr>
              <a:t> F on </a:t>
            </a:r>
            <a:r>
              <a:rPr lang="fr-FR" sz="1400" b="1" dirty="0" err="1" smtClean="0">
                <a:solidFill>
                  <a:srgbClr val="92D050"/>
                </a:solidFill>
              </a:rPr>
              <a:t>Methodology</a:t>
            </a:r>
            <a:r>
              <a:rPr lang="fr-FR" sz="1400" b="1" dirty="0" smtClean="0">
                <a:solidFill>
                  <a:srgbClr val="92D050"/>
                </a:solidFill>
              </a:rPr>
              <a:t> p22</a:t>
            </a:r>
            <a:endParaRPr lang="en-GB" sz="1400" b="1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0651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FF306C-35F5-4766-9A74-51BF551DA927}" type="slidenum">
              <a:rPr lang="en-GB" noProof="0" smtClean="0"/>
              <a:pPr>
                <a:defRPr/>
              </a:pPr>
              <a:t>9</a:t>
            </a:fld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610442" y="1461195"/>
            <a:ext cx="8280920" cy="4330005"/>
          </a:xfrm>
        </p:spPr>
        <p:txBody>
          <a:bodyPr/>
          <a:lstStyle/>
          <a:p>
            <a:r>
              <a:rPr lang="en-GB" dirty="0" smtClean="0"/>
              <a:t>Monetized results</a:t>
            </a:r>
          </a:p>
          <a:p>
            <a:pPr lvl="1"/>
            <a:r>
              <a:rPr lang="en-GB" dirty="0" smtClean="0"/>
              <a:t>Monetized results are calculated under the 13 price configurations</a:t>
            </a:r>
          </a:p>
          <a:p>
            <a:pPr marL="0" lvl="1" indent="0">
              <a:buNone/>
            </a:pPr>
            <a:endParaRPr lang="en-GB" dirty="0" smtClean="0"/>
          </a:p>
          <a:p>
            <a:pPr lvl="1"/>
            <a:r>
              <a:rPr lang="en-GB" b="1" dirty="0" smtClean="0"/>
              <a:t>EU Bill </a:t>
            </a:r>
          </a:p>
          <a:p>
            <a:pPr lvl="1"/>
            <a:endParaRPr lang="en-GB" b="1" dirty="0" smtClean="0"/>
          </a:p>
          <a:p>
            <a:pPr lvl="1"/>
            <a:r>
              <a:rPr lang="en-GB" b="1" dirty="0" smtClean="0"/>
              <a:t>Marginal Price</a:t>
            </a:r>
            <a:r>
              <a:rPr lang="en-GB" dirty="0" smtClean="0"/>
              <a:t>: </a:t>
            </a:r>
            <a:r>
              <a:rPr lang="en-GB" dirty="0"/>
              <a:t>by country </a:t>
            </a:r>
            <a:r>
              <a:rPr lang="en-GB" dirty="0" smtClean="0"/>
              <a:t>(even by balancing zone)</a:t>
            </a:r>
          </a:p>
          <a:p>
            <a:pPr lvl="2"/>
            <a:r>
              <a:rPr lang="fr-FR" dirty="0" smtClean="0"/>
              <a:t>To </a:t>
            </a:r>
            <a:r>
              <a:rPr lang="fr-FR" dirty="0" err="1" smtClean="0"/>
              <a:t>be</a:t>
            </a:r>
            <a:r>
              <a:rPr lang="fr-FR" dirty="0" smtClean="0"/>
              <a:t> </a:t>
            </a:r>
            <a:r>
              <a:rPr lang="fr-FR" dirty="0" err="1" smtClean="0"/>
              <a:t>looked</a:t>
            </a:r>
            <a:r>
              <a:rPr lang="fr-FR" dirty="0" smtClean="0"/>
              <a:t> at for </a:t>
            </a:r>
            <a:r>
              <a:rPr lang="fr-FR" b="1" dirty="0" smtClean="0"/>
              <a:t>AW</a:t>
            </a:r>
            <a:r>
              <a:rPr lang="fr-FR" dirty="0" smtClean="0"/>
              <a:t> (=</a:t>
            </a:r>
            <a:r>
              <a:rPr lang="fr-FR" dirty="0" err="1" smtClean="0"/>
              <a:t>Average</a:t>
            </a:r>
            <a:r>
              <a:rPr lang="fr-FR" dirty="0" smtClean="0"/>
              <a:t> </a:t>
            </a:r>
            <a:r>
              <a:rPr lang="fr-FR" dirty="0" err="1" smtClean="0"/>
              <a:t>winter</a:t>
            </a:r>
            <a:r>
              <a:rPr lang="fr-FR" dirty="0" smtClean="0"/>
              <a:t>) and </a:t>
            </a:r>
            <a:r>
              <a:rPr lang="fr-FR" b="1" dirty="0" smtClean="0"/>
              <a:t>AS</a:t>
            </a:r>
            <a:r>
              <a:rPr lang="fr-FR" dirty="0" smtClean="0"/>
              <a:t> (=</a:t>
            </a:r>
            <a:r>
              <a:rPr lang="fr-FR" dirty="0" err="1" smtClean="0"/>
              <a:t>Average</a:t>
            </a:r>
            <a:r>
              <a:rPr lang="fr-FR" dirty="0" smtClean="0"/>
              <a:t> </a:t>
            </a:r>
            <a:r>
              <a:rPr lang="fr-FR" dirty="0" err="1" smtClean="0"/>
              <a:t>summer</a:t>
            </a:r>
            <a:r>
              <a:rPr lang="fr-FR" dirty="0" smtClean="0"/>
              <a:t>)</a:t>
            </a:r>
            <a:endParaRPr lang="en-GB" b="1" dirty="0" smtClean="0"/>
          </a:p>
          <a:p>
            <a:pPr lvl="1"/>
            <a:endParaRPr lang="en-GB" b="1" dirty="0" smtClean="0"/>
          </a:p>
          <a:p>
            <a:pPr lvl="1"/>
            <a:r>
              <a:rPr lang="en-GB" b="1" dirty="0" smtClean="0"/>
              <a:t>GPI (Gas Price Index</a:t>
            </a:r>
            <a:r>
              <a:rPr lang="en-GB" b="1" dirty="0"/>
              <a:t>): </a:t>
            </a:r>
            <a:r>
              <a:rPr lang="en-GB" dirty="0" smtClean="0"/>
              <a:t>proxy </a:t>
            </a:r>
            <a:r>
              <a:rPr lang="en-GB" dirty="0"/>
              <a:t>for the country gas </a:t>
            </a:r>
            <a:r>
              <a:rPr lang="en-GB" dirty="0" smtClean="0"/>
              <a:t>Bills, calculated by country</a:t>
            </a:r>
          </a:p>
          <a:p>
            <a:pPr lvl="2"/>
            <a:r>
              <a:rPr lang="fr-FR" dirty="0"/>
              <a:t>To </a:t>
            </a:r>
            <a:r>
              <a:rPr lang="fr-FR" dirty="0" err="1"/>
              <a:t>be</a:t>
            </a:r>
            <a:r>
              <a:rPr lang="fr-FR" dirty="0"/>
              <a:t> </a:t>
            </a:r>
            <a:r>
              <a:rPr lang="fr-FR" dirty="0" err="1"/>
              <a:t>looked</a:t>
            </a:r>
            <a:r>
              <a:rPr lang="fr-FR" dirty="0"/>
              <a:t> at for </a:t>
            </a:r>
            <a:r>
              <a:rPr lang="fr-FR" b="1" dirty="0"/>
              <a:t>AW</a:t>
            </a:r>
            <a:r>
              <a:rPr lang="fr-FR" dirty="0"/>
              <a:t> (=</a:t>
            </a:r>
            <a:r>
              <a:rPr lang="fr-FR" dirty="0" err="1"/>
              <a:t>Average</a:t>
            </a:r>
            <a:r>
              <a:rPr lang="fr-FR" dirty="0"/>
              <a:t> </a:t>
            </a:r>
            <a:r>
              <a:rPr lang="fr-FR" dirty="0" err="1"/>
              <a:t>winter</a:t>
            </a:r>
            <a:r>
              <a:rPr lang="fr-FR" dirty="0"/>
              <a:t>) and </a:t>
            </a:r>
            <a:r>
              <a:rPr lang="fr-FR" b="1" dirty="0"/>
              <a:t>AS</a:t>
            </a:r>
            <a:r>
              <a:rPr lang="fr-FR" dirty="0"/>
              <a:t> (=</a:t>
            </a:r>
            <a:r>
              <a:rPr lang="fr-FR" dirty="0" err="1"/>
              <a:t>Average</a:t>
            </a:r>
            <a:r>
              <a:rPr lang="fr-FR" dirty="0"/>
              <a:t> </a:t>
            </a:r>
            <a:r>
              <a:rPr lang="fr-FR" dirty="0" err="1"/>
              <a:t>summer</a:t>
            </a:r>
            <a:r>
              <a:rPr lang="fr-FR" dirty="0"/>
              <a:t>)</a:t>
            </a:r>
            <a:endParaRPr lang="en-GB" dirty="0"/>
          </a:p>
          <a:p>
            <a:pPr marL="228600" lvl="2" indent="0">
              <a:buNone/>
            </a:pPr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Modelling results - 2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 rot="799972">
            <a:off x="5552353" y="1606350"/>
            <a:ext cx="33936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>
                <a:solidFill>
                  <a:srgbClr val="92D050"/>
                </a:solidFill>
              </a:rPr>
              <a:t>cf. </a:t>
            </a:r>
            <a:r>
              <a:rPr lang="fr-FR" sz="1400" b="1" dirty="0" err="1">
                <a:solidFill>
                  <a:srgbClr val="92D050"/>
                </a:solidFill>
              </a:rPr>
              <a:t>Annex</a:t>
            </a:r>
            <a:r>
              <a:rPr lang="fr-FR" sz="1400" b="1" dirty="0">
                <a:solidFill>
                  <a:srgbClr val="92D050"/>
                </a:solidFill>
              </a:rPr>
              <a:t> F on </a:t>
            </a:r>
            <a:r>
              <a:rPr lang="fr-FR" sz="1400" b="1" dirty="0" err="1">
                <a:solidFill>
                  <a:srgbClr val="92D050"/>
                </a:solidFill>
              </a:rPr>
              <a:t>Methodology</a:t>
            </a:r>
            <a:r>
              <a:rPr lang="fr-FR" sz="1400" b="1" dirty="0">
                <a:solidFill>
                  <a:srgbClr val="92D050"/>
                </a:solidFill>
              </a:rPr>
              <a:t> p15 </a:t>
            </a:r>
            <a:r>
              <a:rPr lang="fr-FR" sz="1400" b="1" dirty="0" smtClean="0">
                <a:solidFill>
                  <a:srgbClr val="92D050"/>
                </a:solidFill>
              </a:rPr>
              <a:t>to 18</a:t>
            </a:r>
            <a:endParaRPr lang="en-GB" sz="1400" b="1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435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NTSOG_140930_Template_Presentation">
  <a:themeElements>
    <a:clrScheme name="ENTSOG">
      <a:dk1>
        <a:srgbClr val="1F4484"/>
      </a:dk1>
      <a:lt1>
        <a:srgbClr val="FFFFFF"/>
      </a:lt1>
      <a:dk2>
        <a:srgbClr val="6B95C7"/>
      </a:dk2>
      <a:lt2>
        <a:srgbClr val="3E6CA4"/>
      </a:lt2>
      <a:accent1>
        <a:srgbClr val="1F4484"/>
      </a:accent1>
      <a:accent2>
        <a:srgbClr val="829824"/>
      </a:accent2>
      <a:accent3>
        <a:srgbClr val="C1D537"/>
      </a:accent3>
      <a:accent4>
        <a:srgbClr val="E8262C"/>
      </a:accent4>
      <a:accent5>
        <a:srgbClr val="EB7A3B"/>
      </a:accent5>
      <a:accent6>
        <a:srgbClr val="F2CA00"/>
      </a:accent6>
      <a:hlink>
        <a:srgbClr val="1F4484"/>
      </a:hlink>
      <a:folHlink>
        <a:srgbClr val="8D75A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ENTSOG_140930_Template_Presentation</Template>
  <TotalTime>2418</TotalTime>
  <Words>1100</Words>
  <Application>Microsoft Office PowerPoint</Application>
  <PresentationFormat>On-screen Show (4:3)</PresentationFormat>
  <Paragraphs>296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ENTSOG_140930_Template_Presentation</vt:lpstr>
      <vt:lpstr>CBA Results Files Getting started</vt:lpstr>
      <vt:lpstr>Getting started</vt:lpstr>
      <vt:lpstr>Getting started</vt:lpstr>
      <vt:lpstr>Getting started</vt:lpstr>
      <vt:lpstr>Overview of Modelling results</vt:lpstr>
      <vt:lpstr>Files structure</vt:lpstr>
      <vt:lpstr>Files structure (modelling results files)</vt:lpstr>
      <vt:lpstr>Modelling results - 1</vt:lpstr>
      <vt:lpstr>Modelling results - 2</vt:lpstr>
      <vt:lpstr>Modelling results - 3</vt:lpstr>
      <vt:lpstr>Capacity-based results – N-1</vt:lpstr>
      <vt:lpstr>Capacity-based results – N-1</vt:lpstr>
      <vt:lpstr>Capacity-based results - IRD</vt:lpstr>
      <vt:lpstr>Capacity-based results - IRD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Project Specific modelling</dc:title>
  <dc:creator>Olivier Lebois</dc:creator>
  <cp:lastModifiedBy>Celine Heidrecheid</cp:lastModifiedBy>
  <cp:revision>152</cp:revision>
  <cp:lastPrinted>2015-02-23T08:14:53Z</cp:lastPrinted>
  <dcterms:created xsi:type="dcterms:W3CDTF">2014-11-03T14:06:55Z</dcterms:created>
  <dcterms:modified xsi:type="dcterms:W3CDTF">2015-04-10T12:43:51Z</dcterms:modified>
</cp:coreProperties>
</file>