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440" r:id="rId3"/>
    <p:sldId id="427" r:id="rId4"/>
    <p:sldId id="435" r:id="rId5"/>
    <p:sldId id="416" r:id="rId6"/>
    <p:sldId id="436" r:id="rId7"/>
    <p:sldId id="437" r:id="rId8"/>
    <p:sldId id="439" r:id="rId9"/>
    <p:sldId id="429" r:id="rId10"/>
    <p:sldId id="431" r:id="rId11"/>
    <p:sldId id="430" r:id="rId12"/>
    <p:sldId id="423" r:id="rId13"/>
    <p:sldId id="428" r:id="rId14"/>
    <p:sldId id="418" r:id="rId15"/>
    <p:sldId id="434" r:id="rId16"/>
    <p:sldId id="419" r:id="rId17"/>
    <p:sldId id="420" r:id="rId18"/>
    <p:sldId id="421" r:id="rId19"/>
    <p:sldId id="422" r:id="rId20"/>
    <p:sldId id="424" r:id="rId21"/>
    <p:sldId id="425" r:id="rId22"/>
    <p:sldId id="426" r:id="rId23"/>
    <p:sldId id="432" r:id="rId24"/>
    <p:sldId id="433" r:id="rId25"/>
    <p:sldId id="381" r:id="rId26"/>
  </p:sldIdLst>
  <p:sldSz cx="9144000" cy="6858000" type="screen4x3"/>
  <p:notesSz cx="6794500" cy="99314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9824"/>
    <a:srgbClr val="000579"/>
    <a:srgbClr val="000000"/>
    <a:srgbClr val="BFBFBF"/>
    <a:srgbClr val="B1C7E1"/>
    <a:srgbClr val="6B95C7"/>
    <a:srgbClr val="3E6CA4"/>
    <a:srgbClr val="E11022"/>
    <a:srgbClr val="D9D9D9"/>
    <a:srgbClr val="A4B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45" autoAdjust="0"/>
    <p:restoredTop sz="86400" autoAdjust="0"/>
  </p:normalViewPr>
  <p:slideViewPr>
    <p:cSldViewPr>
      <p:cViewPr>
        <p:scale>
          <a:sx n="110" d="100"/>
          <a:sy n="110" d="100"/>
        </p:scale>
        <p:origin x="-192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46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366" y="-108"/>
      </p:cViewPr>
      <p:guideLst>
        <p:guide orient="horz" pos="3128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CFCF4F-E7B9-4B8E-ADF6-9028043023D1}" type="datetime1">
              <a:rPr lang="fr-FR"/>
              <a:pPr>
                <a:defRPr/>
              </a:pPr>
              <a:t>10/04/2015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9509CD-62CF-4D94-928B-D790620A6EA5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511692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DB1AA2-2630-437E-B348-6E2E9750D163}" type="datetime1">
              <a:rPr lang="fr-FR"/>
              <a:pPr>
                <a:defRPr/>
              </a:pPr>
              <a:t>10/04/2015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BE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1" y="4717415"/>
            <a:ext cx="5435600" cy="44691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BE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5D7753-1580-4264-89D1-13C02C8B185B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42347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l_entsog_pp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572"/>
            <a:ext cx="9235440" cy="6908109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1944000" y="2520000"/>
            <a:ext cx="7200000" cy="3240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le 4"/>
          <p:cNvSpPr>
            <a:spLocks noGrp="1"/>
          </p:cNvSpPr>
          <p:nvPr>
            <p:ph type="ctrTitle" hasCustomPrompt="1"/>
          </p:nvPr>
        </p:nvSpPr>
        <p:spPr bwMode="auto">
          <a:xfrm>
            <a:off x="1944000" y="2637008"/>
            <a:ext cx="7200000" cy="864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>
              <a:defRPr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sz="4400" noProof="0" dirty="0" smtClean="0">
                <a:solidFill>
                  <a:schemeClr val="tx1"/>
                </a:solidFill>
                <a:ea typeface="ＭＳ Ｐゴシック"/>
                <a:cs typeface="ＭＳ Ｐゴシック"/>
              </a:rPr>
              <a:t>Cover title</a:t>
            </a: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1944000" y="4797152"/>
            <a:ext cx="4770169" cy="93610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1" i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 smtClean="0"/>
              <a:t>Name: ENTSOG representative</a:t>
            </a:r>
            <a:br>
              <a:rPr lang="en-GB" noProof="0" dirty="0" smtClean="0"/>
            </a:br>
            <a:r>
              <a:rPr lang="en-GB" noProof="0" dirty="0" smtClean="0"/>
              <a:t>Position: Adviser/EGM/President</a:t>
            </a:r>
            <a:endParaRPr lang="en-GB" noProof="0" dirty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944000" y="3600000"/>
            <a:ext cx="6048672" cy="50373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noProof="0" dirty="0" smtClean="0"/>
              <a:t>Cover subtitle</a:t>
            </a:r>
            <a:endParaRPr lang="en-GB" noProof="0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5940152" y="620688"/>
            <a:ext cx="2807568" cy="3600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baseline="0">
                <a:solidFill>
                  <a:srgbClr val="87888A"/>
                </a:solidFill>
              </a:defRPr>
            </a:lvl1pPr>
          </a:lstStyle>
          <a:p>
            <a:pPr lvl="0"/>
            <a:r>
              <a:rPr lang="en-GB" noProof="0" dirty="0" smtClean="0"/>
              <a:t>&lt;Place&gt; -- DD Month YYYY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of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2267744" y="4149079"/>
            <a:ext cx="4680520" cy="43204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200" b="0" baseline="0">
                <a:solidFill>
                  <a:srgbClr val="000000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n-GB" sz="1200" dirty="0" smtClean="0"/>
              <a:t>XY</a:t>
            </a:r>
            <a:br>
              <a:rPr lang="en-GB" sz="1200" dirty="0" smtClean="0"/>
            </a:br>
            <a:r>
              <a:rPr lang="en-GB" sz="1200" dirty="0" smtClean="0"/>
              <a:t>&lt;Position&gt;</a:t>
            </a:r>
            <a:endParaRPr lang="en-GB" noProof="0" dirty="0"/>
          </a:p>
        </p:txBody>
      </p:sp>
      <p:sp>
        <p:nvSpPr>
          <p:cNvPr id="5" name="Titre 1"/>
          <p:cNvSpPr txBox="1">
            <a:spLocks/>
          </p:cNvSpPr>
          <p:nvPr userDrawn="1"/>
        </p:nvSpPr>
        <p:spPr>
          <a:xfrm>
            <a:off x="468464" y="2348880"/>
            <a:ext cx="8280000" cy="540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dirty="0" smtClean="0"/>
              <a:t>Thank You for Your Attention</a:t>
            </a:r>
            <a:endParaRPr lang="en-GB" dirty="0"/>
          </a:p>
        </p:txBody>
      </p:sp>
      <p:sp>
        <p:nvSpPr>
          <p:cNvPr id="7" name="Titre 1"/>
          <p:cNvSpPr txBox="1">
            <a:spLocks/>
          </p:cNvSpPr>
          <p:nvPr userDrawn="1"/>
        </p:nvSpPr>
        <p:spPr>
          <a:xfrm>
            <a:off x="2267744" y="4581128"/>
            <a:ext cx="4680520" cy="540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1200" b="0" kern="1200" baseline="0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Arial" pitchFamily="34" charset="0"/>
              </a:rPr>
              <a:t>ENTSOG -- European Network of Transmission System Operators for Gas</a:t>
            </a:r>
            <a:br>
              <a:rPr lang="en-GB" sz="1200" b="0" kern="1200" baseline="0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Arial" pitchFamily="34" charset="0"/>
              </a:rPr>
            </a:br>
            <a:r>
              <a:rPr lang="en-GB" sz="1200" b="0" kern="1200" baseline="0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Arial" pitchFamily="34" charset="0"/>
              </a:rPr>
              <a:t>Avenue de </a:t>
            </a:r>
            <a:r>
              <a:rPr lang="en-GB" sz="1200" b="0" kern="1200" baseline="0" dirty="0" err="1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Arial" pitchFamily="34" charset="0"/>
              </a:rPr>
              <a:t>Cortenbergh</a:t>
            </a:r>
            <a:r>
              <a:rPr lang="en-GB" sz="1200" b="0" kern="1200" baseline="0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Arial" pitchFamily="34" charset="0"/>
              </a:rPr>
              <a:t> 100, B-1000 Brussels</a:t>
            </a:r>
            <a:endParaRPr lang="en-GB" sz="1200" b="0" kern="1200" baseline="0" dirty="0">
              <a:solidFill>
                <a:srgbClr val="000000"/>
              </a:solidFill>
              <a:latin typeface="Calibri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8" name="Titre 1"/>
          <p:cNvSpPr txBox="1">
            <a:spLocks/>
          </p:cNvSpPr>
          <p:nvPr userDrawn="1"/>
        </p:nvSpPr>
        <p:spPr>
          <a:xfrm>
            <a:off x="2267744" y="5193256"/>
            <a:ext cx="4680520" cy="540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1200" b="0" kern="1200" baseline="0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Arial" pitchFamily="34" charset="0"/>
              </a:rPr>
              <a:t>EML:</a:t>
            </a:r>
          </a:p>
          <a:p>
            <a:pPr algn="l"/>
            <a:r>
              <a:rPr lang="de-DE" sz="1200" b="0" kern="1200" baseline="0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Arial" pitchFamily="34" charset="0"/>
              </a:rPr>
              <a:t>WWW: </a:t>
            </a:r>
            <a:r>
              <a:rPr lang="de-DE" sz="1200" b="0" u="sng" kern="1200" baseline="0" dirty="0" smtClean="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Arial" pitchFamily="34" charset="0"/>
              </a:rPr>
              <a:t>www.entsog.eu</a:t>
            </a:r>
            <a:endParaRPr lang="en-GB" sz="1200" b="0" u="sng" kern="1200" baseline="0" dirty="0">
              <a:solidFill>
                <a:schemeClr val="tx1"/>
              </a:solidFill>
              <a:latin typeface="Calibri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25" y="5185767"/>
            <a:ext cx="1152054" cy="287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u="sng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 smtClean="0"/>
              <a:t>x.y@entsog.eu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38665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16416" y="6356351"/>
            <a:ext cx="370384" cy="27466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solidFill>
                  <a:srgbClr val="666666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12130545"/>
              </p:ext>
            </p:extLst>
          </p:nvPr>
        </p:nvGraphicFramePr>
        <p:xfrm>
          <a:off x="395536" y="1052736"/>
          <a:ext cx="7488832" cy="5112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802"/>
                <a:gridCol w="458742"/>
                <a:gridCol w="458742"/>
                <a:gridCol w="458742"/>
                <a:gridCol w="1094372"/>
                <a:gridCol w="1094372"/>
                <a:gridCol w="1851060"/>
              </a:tblGrid>
              <a:tr h="597546">
                <a:tc>
                  <a:txBody>
                    <a:bodyPr/>
                    <a:lstStyle/>
                    <a:p>
                      <a:r>
                        <a:rPr lang="en-GB" sz="1600" b="1" i="1" noProof="0" dirty="0" smtClean="0">
                          <a:solidFill>
                            <a:srgbClr val="1F4484"/>
                          </a:solidFill>
                        </a:rPr>
                        <a:t>ENTSOG</a:t>
                      </a:r>
                      <a:r>
                        <a:rPr lang="en-GB" sz="1600" b="1" i="1" baseline="0" noProof="0" dirty="0" smtClean="0">
                          <a:solidFill>
                            <a:srgbClr val="1F4484"/>
                          </a:solidFill>
                        </a:rPr>
                        <a:t> </a:t>
                      </a:r>
                      <a:r>
                        <a:rPr lang="en-GB" sz="1600" b="1" i="1" noProof="0" dirty="0" smtClean="0">
                          <a:solidFill>
                            <a:srgbClr val="1F4484"/>
                          </a:solidFill>
                        </a:rPr>
                        <a:t>Colour chart</a:t>
                      </a:r>
                      <a:endParaRPr lang="en-GB" sz="1600" b="1" i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40414" marB="404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i="1" noProof="0" dirty="0" smtClean="0">
                          <a:solidFill>
                            <a:srgbClr val="1F4484"/>
                          </a:solidFill>
                        </a:rPr>
                        <a:t>R</a:t>
                      </a:r>
                      <a:endParaRPr lang="en-GB" sz="1600" b="1" i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40414" marB="404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i="1" noProof="0" dirty="0" smtClean="0">
                          <a:solidFill>
                            <a:srgbClr val="1F4484"/>
                          </a:solidFill>
                        </a:rPr>
                        <a:t>G</a:t>
                      </a:r>
                      <a:endParaRPr lang="en-GB" sz="1600" b="1" i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40414" marB="404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i="1" noProof="0" dirty="0" smtClean="0">
                          <a:solidFill>
                            <a:srgbClr val="1F4484"/>
                          </a:solidFill>
                        </a:rPr>
                        <a:t>B</a:t>
                      </a:r>
                      <a:endParaRPr lang="en-GB" sz="1600" b="1" i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40414" marB="404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noProof="0" dirty="0" smtClean="0">
                          <a:solidFill>
                            <a:srgbClr val="1F4484"/>
                          </a:solidFill>
                        </a:rPr>
                        <a:t>CMYK</a:t>
                      </a:r>
                      <a:endParaRPr lang="en-GB" sz="16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40414" marB="404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40414" marB="404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noProof="0" dirty="0" smtClean="0">
                          <a:solidFill>
                            <a:srgbClr val="1F4484"/>
                          </a:solidFill>
                        </a:rPr>
                        <a:t>used in (eg. NeMo)</a:t>
                      </a:r>
                      <a:endParaRPr lang="en-GB" sz="16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40414" marB="404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6305"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Dark Grey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128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130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133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0/0/0/60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2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Presentation, (NP)</a:t>
                      </a:r>
                      <a:endParaRPr lang="en-GB" sz="1200" b="1" kern="1200" noProof="0" dirty="0" smtClean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Grey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191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191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191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25/20/20/0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Presentation</a:t>
                      </a:r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Light Grey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217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217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217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14/10/11/0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Presentation</a:t>
                      </a:r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r>
                        <a:rPr lang="de-DE" sz="1200" b="1" baseline="0" noProof="0" dirty="0" smtClean="0">
                          <a:solidFill>
                            <a:srgbClr val="D9D9D9"/>
                          </a:solidFill>
                        </a:rPr>
                        <a:t>Grey</a:t>
                      </a:r>
                      <a:endParaRPr lang="en-GB" sz="1200" b="1" baseline="0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baseline="0" noProof="0" dirty="0" smtClean="0">
                          <a:solidFill>
                            <a:srgbClr val="D9D9D9"/>
                          </a:solidFill>
                        </a:rPr>
                        <a:t>234</a:t>
                      </a:r>
                      <a:endParaRPr lang="en-GB" sz="1200" b="1" baseline="0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baseline="0" noProof="0" dirty="0" smtClean="0">
                          <a:solidFill>
                            <a:srgbClr val="D9D9D9"/>
                          </a:solidFill>
                        </a:rPr>
                        <a:t>231</a:t>
                      </a:r>
                      <a:endParaRPr lang="en-GB" sz="1200" b="1" baseline="0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baseline="0" noProof="0" dirty="0" smtClean="0">
                          <a:solidFill>
                            <a:srgbClr val="D9D9D9"/>
                          </a:solidFill>
                        </a:rPr>
                        <a:t>222</a:t>
                      </a:r>
                      <a:endParaRPr lang="en-GB" sz="1200" b="1" baseline="0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7/6/11/0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7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Cap. map</a:t>
                      </a:r>
                      <a:endParaRPr lang="en-GB" sz="1200" b="1" kern="120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Dark Blue (ENTSOG)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31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68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132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99/84/18/6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4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Presentation,</a:t>
                      </a:r>
                      <a:r>
                        <a:rPr lang="de-DE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 (LNG)</a:t>
                      </a:r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Blue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156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216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D9D9D9"/>
                          </a:solidFill>
                        </a:rPr>
                        <a:t>75/23/0/0</a:t>
                      </a:r>
                      <a:endParaRPr lang="en-GB" sz="1200" b="1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9C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Cap. map</a:t>
                      </a:r>
                      <a:endParaRPr lang="en-GB" sz="1200" b="1" kern="1200" noProof="0" dirty="0" smtClean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Blue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62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108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164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82/57/12/1</a:t>
                      </a:r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6CA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Presentation</a:t>
                      </a:r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Middle Blue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107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149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199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0/34/4/0</a:t>
                      </a:r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C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Presentation</a:t>
                      </a:r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Light Blue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177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199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225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29/14/3/0</a:t>
                      </a:r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7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Presentation</a:t>
                      </a:r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Bluish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217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233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247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13/3/0/0</a:t>
                      </a:r>
                      <a:endParaRPr lang="en-GB" sz="1200" b="1" kern="120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kern="120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9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Cap. map</a:t>
                      </a:r>
                      <a:endParaRPr lang="en-GB" sz="1200" b="1" kern="1200" noProof="0" dirty="0" smtClean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Dark Green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130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152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54/25/100/5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98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Presentation, (Libya)</a:t>
                      </a:r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Green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128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195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D9D9D9"/>
                          </a:solidFill>
                        </a:rPr>
                        <a:t>55/0/100/0</a:t>
                      </a:r>
                      <a:endParaRPr lang="en-GB" sz="1200" b="1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C34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Cap. map</a:t>
                      </a:r>
                      <a:endParaRPr lang="en-GB" sz="1200" b="1" kern="120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Middle Green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159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186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43/10/100/0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BA2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Presentation, (Algeria)</a:t>
                      </a:r>
                      <a:r>
                        <a:rPr lang="de-DE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Green (ENTSOG)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193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213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55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29/1/96/0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D53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Presentation</a:t>
                      </a:r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Greenish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205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228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174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D9D9D9"/>
                          </a:solidFill>
                        </a:rPr>
                        <a:t>21/0/40/0</a:t>
                      </a:r>
                      <a:endParaRPr lang="en-GB" sz="1200" b="1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E4A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Cap. map</a:t>
                      </a:r>
                      <a:endParaRPr lang="en-GB" sz="1200" b="1" kern="120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Light</a:t>
                      </a:r>
                      <a:r>
                        <a:rPr lang="de-DE" sz="1200" b="1" baseline="0" noProof="0" dirty="0" smtClean="0">
                          <a:solidFill>
                            <a:srgbClr val="1F4484"/>
                          </a:solidFill>
                        </a:rPr>
                        <a:t> Purple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141</a:t>
                      </a:r>
                      <a:endParaRPr lang="en-GB" sz="1200" b="1" kern="120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117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171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49/58/7/0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75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Presentation, (UGS)</a:t>
                      </a:r>
                      <a:endParaRPr lang="en-GB" sz="1200" b="1" kern="1200" noProof="0" dirty="0" smtClean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Pink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204</a:t>
                      </a:r>
                      <a:endParaRPr lang="en-GB" sz="1200" b="1" kern="1200" baseline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152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D9D9D9"/>
                          </a:solidFill>
                        </a:rPr>
                        <a:t>17/86/1/0</a:t>
                      </a:r>
                      <a:endParaRPr lang="en-GB" sz="1200" b="1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48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Cap. map</a:t>
                      </a:r>
                      <a:endParaRPr lang="en-GB" sz="1200" b="1" kern="1200" noProof="0" dirty="0" smtClean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Red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232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38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44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2/98/93/0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26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Presentation, (Russia)</a:t>
                      </a:r>
                      <a:endParaRPr lang="en-GB" sz="1200" b="1" kern="1200" noProof="0" dirty="0" smtClean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Dark Orange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235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122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4/64/87/0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7A3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Presentation, (Caspia)</a:t>
                      </a:r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Orange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249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D9D9D9"/>
                          </a:solidFill>
                        </a:rPr>
                        <a:t>1/32/94/0</a:t>
                      </a:r>
                      <a:endParaRPr lang="en-GB" sz="1200" b="1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Cap. map</a:t>
                      </a:r>
                      <a:endParaRPr lang="en-GB" sz="1200" b="1" kern="1200" noProof="0" dirty="0" smtClean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Dark Yellow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242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6/18/100/0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CA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Presentation, (Norway)</a:t>
                      </a:r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Yellow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248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234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D9D9D9"/>
                          </a:solidFill>
                        </a:rPr>
                        <a:t>5/1/90/0</a:t>
                      </a:r>
                      <a:endParaRPr lang="en-GB" sz="1200" b="1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A3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Cap. map</a:t>
                      </a:r>
                      <a:endParaRPr lang="en-GB" sz="1200" b="1" kern="120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Light Yellow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251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247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194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D9D9D9"/>
                          </a:solidFill>
                        </a:rPr>
                        <a:t>2/0/30/0</a:t>
                      </a:r>
                      <a:endParaRPr lang="en-GB" sz="1200" b="1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7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Cap. map</a:t>
                      </a:r>
                      <a:endParaRPr lang="en-GB" sz="1200" b="1" kern="120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16416" y="6356351"/>
            <a:ext cx="370384" cy="27466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solidFill>
                  <a:srgbClr val="666666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611560" y="612000"/>
            <a:ext cx="6732000" cy="540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baseline="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l_entsog_ppt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780032"/>
            <a:ext cx="7973568" cy="5077968"/>
          </a:xfrm>
          <a:prstGeom prst="rect">
            <a:avLst/>
          </a:prstGeom>
        </p:spPr>
      </p:pic>
      <p:sp>
        <p:nvSpPr>
          <p:cNvPr id="4" name="Rechteck 3"/>
          <p:cNvSpPr/>
          <p:nvPr userDrawn="1"/>
        </p:nvSpPr>
        <p:spPr>
          <a:xfrm>
            <a:off x="1944000" y="2564904"/>
            <a:ext cx="7200000" cy="2591928"/>
          </a:xfrm>
          <a:prstGeom prst="rect">
            <a:avLst/>
          </a:prstGeom>
          <a:solidFill>
            <a:schemeClr val="accent3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16000" y="6336000"/>
            <a:ext cx="370384" cy="27466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solidFill>
                  <a:srgbClr val="666666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2124648" y="3501008"/>
            <a:ext cx="7019352" cy="540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baseline="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Chapter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139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: Shift+Alt+righ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16416" y="6356351"/>
            <a:ext cx="370384" cy="27466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solidFill>
                  <a:srgbClr val="666666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10442" y="1244704"/>
            <a:ext cx="8280920" cy="433000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tabLst/>
              <a:defRPr lang="en-GB" sz="2200" b="1" i="1" kern="100" noProof="0" smtClean="0">
                <a:solidFill>
                  <a:srgbClr val="000000"/>
                </a:solidFill>
                <a:latin typeface="+mn-lt"/>
                <a:sym typeface="Wingdings" pitchFamily="2" charset="2"/>
              </a:defRPr>
            </a:lvl1pPr>
            <a:lvl2pPr marL="171450" indent="-171450">
              <a:spcBef>
                <a:spcPts val="600"/>
              </a:spcBef>
              <a:buClr>
                <a:schemeClr val="accent3"/>
              </a:buClr>
              <a:buFont typeface="Calibri" pitchFamily="34" charset="0"/>
              <a:buChar char="&gt;"/>
              <a:defRPr sz="1800" baseline="0">
                <a:solidFill>
                  <a:srgbClr val="000000"/>
                </a:solidFill>
              </a:defRPr>
            </a:lvl2pPr>
            <a:lvl3pPr marL="400050" indent="-171450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1800" baseline="0">
                <a:solidFill>
                  <a:srgbClr val="000000"/>
                </a:solidFill>
              </a:defRPr>
            </a:lvl3pPr>
            <a:lvl4pPr marL="628650" indent="-171450">
              <a:spcBef>
                <a:spcPts val="300"/>
              </a:spcBef>
              <a:buClr>
                <a:schemeClr val="accent3"/>
              </a:buClr>
              <a:buFont typeface="Courier New" pitchFamily="49" charset="0"/>
              <a:buChar char="o"/>
              <a:defRPr sz="1600">
                <a:solidFill>
                  <a:srgbClr val="000000"/>
                </a:solidFill>
              </a:defRPr>
            </a:lvl4pPr>
            <a:lvl5pPr marL="857250" indent="-171450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-"/>
              <a:defRPr sz="1600">
                <a:solidFill>
                  <a:srgbClr val="000000"/>
                </a:solidFill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GB" b="1" i="1" kern="100" noProof="0" dirty="0" smtClean="0">
                <a:solidFill>
                  <a:srgbClr val="000000"/>
                </a:solidFill>
                <a:latin typeface="+mj-lt"/>
              </a:rPr>
              <a:t>Diff. bullet levels with: Shift + Alt + </a:t>
            </a:r>
            <a:r>
              <a:rPr lang="en-GB" b="1" i="1" kern="100" noProof="0" dirty="0" err="1" smtClean="0">
                <a:solidFill>
                  <a:srgbClr val="000000"/>
                </a:solidFill>
                <a:latin typeface="+mj-lt"/>
              </a:rPr>
              <a:t>rightArrow</a:t>
            </a:r>
            <a:endParaRPr lang="en-GB" noProof="0" dirty="0" smtClean="0"/>
          </a:p>
          <a:p>
            <a:pPr lvl="1"/>
            <a:r>
              <a:rPr lang="de-DE" noProof="0" dirty="0" smtClean="0"/>
              <a:t>Second level (Calibri, 18, black)</a:t>
            </a:r>
            <a:endParaRPr lang="en-GB" noProof="0" dirty="0" smtClean="0"/>
          </a:p>
          <a:p>
            <a:pPr lvl="2"/>
            <a:r>
              <a:rPr lang="en-GB" noProof="0" dirty="0" smtClean="0"/>
              <a:t>Third level (Calibri, 18, black)</a:t>
            </a:r>
          </a:p>
          <a:p>
            <a:pPr lvl="3"/>
            <a:r>
              <a:rPr lang="en-GB" noProof="0" dirty="0" smtClean="0"/>
              <a:t>Fourth level (Calibri, 16, black)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0"/>
            <a:endParaRPr lang="en-GB" noProof="0" dirty="0" smtClean="0"/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612480" y="604709"/>
            <a:ext cx="6695824" cy="540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baseline="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60924" y="5718725"/>
            <a:ext cx="8168079" cy="374571"/>
          </a:xfrm>
          <a:prstGeom prst="roundRect">
            <a:avLst/>
          </a:prstGeom>
          <a:noFill/>
          <a:ln w="50800" cap="rnd" cmpd="sng">
            <a:solidFill>
              <a:srgbClr val="B1C7E1"/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>
              <a:rot lat="0" lon="0" rev="6600000"/>
            </a:lightRig>
          </a:scene3d>
          <a:sp3d>
            <a:bevelT/>
          </a:sp3d>
        </p:spPr>
        <p:txBody>
          <a:bodyPr>
            <a:spAutoFit/>
          </a:bodyPr>
          <a:lstStyle>
            <a:lvl1pPr marL="0" indent="0" algn="ctr">
              <a:buFontTx/>
              <a:buNone/>
              <a:defRPr lang="en-GB" sz="1600" i="1" dirty="0">
                <a:solidFill>
                  <a:schemeClr val="tx1"/>
                </a:solidFill>
                <a:ea typeface="+mn-ea"/>
                <a:cs typeface="Arial" pitchFamily="34" charset="0"/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en-GB" sz="1600" i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&lt;…&gt; (Calibri, Italic, 16, black, </a:t>
            </a:r>
            <a:r>
              <a:rPr lang="en-GB" sz="1600" i="1" dirty="0" err="1" smtClean="0">
                <a:solidFill>
                  <a:srgbClr val="000000"/>
                </a:solidFill>
                <a:latin typeface="+mn-lt"/>
                <a:cs typeface="Arial" pitchFamily="34" charset="0"/>
              </a:rPr>
              <a:t>center</a:t>
            </a:r>
            <a:r>
              <a:rPr lang="en-GB" sz="1600" i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: Tabul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16416" y="6356351"/>
            <a:ext cx="370384" cy="27466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solidFill>
                  <a:srgbClr val="666666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10492" y="604709"/>
            <a:ext cx="6480000" cy="540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baseline="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58936" y="5718725"/>
            <a:ext cx="8168079" cy="374571"/>
          </a:xfrm>
          <a:prstGeom prst="roundRect">
            <a:avLst/>
          </a:prstGeom>
          <a:noFill/>
          <a:ln w="50800" cmpd="sng">
            <a:solidFill>
              <a:srgbClr val="B1C7E1"/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>
              <a:rot lat="0" lon="0" rev="6600000"/>
            </a:lightRig>
          </a:scene3d>
          <a:sp3d>
            <a:bevelT/>
          </a:sp3d>
        </p:spPr>
        <p:txBody>
          <a:bodyPr>
            <a:spAutoFit/>
          </a:bodyPr>
          <a:lstStyle>
            <a:lvl1pPr marL="0" indent="0" algn="ctr">
              <a:buFontTx/>
              <a:buNone/>
              <a:defRPr lang="en-GB" sz="1600" i="1" dirty="0">
                <a:solidFill>
                  <a:schemeClr val="tx1"/>
                </a:solidFill>
                <a:ea typeface="+mn-ea"/>
                <a:cs typeface="Arial" pitchFamily="34" charset="0"/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en-GB" sz="1600" i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&lt;…&gt; (Calibri, Italic, 16, black, </a:t>
            </a:r>
            <a:r>
              <a:rPr lang="en-GB" sz="1600" i="1" dirty="0" err="1" smtClean="0">
                <a:solidFill>
                  <a:srgbClr val="000000"/>
                </a:solidFill>
                <a:latin typeface="+mn-lt"/>
                <a:cs typeface="Arial" pitchFamily="34" charset="0"/>
              </a:rPr>
              <a:t>center</a:t>
            </a:r>
            <a:r>
              <a:rPr lang="en-GB" sz="1600" i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)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08454" y="1758285"/>
            <a:ext cx="8280920" cy="3816424"/>
          </a:xfrm>
          <a:prstGeom prst="rect">
            <a:avLst/>
          </a:prstGeom>
        </p:spPr>
        <p:txBody>
          <a:bodyPr/>
          <a:lstStyle>
            <a:lvl1pPr marL="171450" indent="-171450">
              <a:spcBef>
                <a:spcPts val="600"/>
              </a:spcBef>
              <a:buClr>
                <a:schemeClr val="accent3"/>
              </a:buClr>
              <a:buFont typeface="Calibri" pitchFamily="34" charset="0"/>
              <a:buChar char="&gt;"/>
              <a:defRPr sz="1800" baseline="0">
                <a:solidFill>
                  <a:srgbClr val="000000"/>
                </a:solidFill>
                <a:sym typeface="Wingdings" pitchFamily="2" charset="2"/>
              </a:defRPr>
            </a:lvl1pPr>
            <a:lvl2pPr marL="400050" indent="-171450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1800" baseline="0">
                <a:solidFill>
                  <a:srgbClr val="000000"/>
                </a:solidFill>
              </a:defRPr>
            </a:lvl2pPr>
            <a:lvl3pPr marL="628650" indent="-171450">
              <a:spcBef>
                <a:spcPts val="300"/>
              </a:spcBef>
              <a:buClr>
                <a:schemeClr val="accent3"/>
              </a:buClr>
              <a:buFont typeface="Courier New" pitchFamily="49" charset="0"/>
              <a:buChar char="o"/>
              <a:defRPr sz="1600" baseline="0">
                <a:solidFill>
                  <a:srgbClr val="000000"/>
                </a:solidFill>
              </a:defRPr>
            </a:lvl3pPr>
            <a:lvl4pPr marL="857250" indent="-171450">
              <a:spcBef>
                <a:spcPts val="300"/>
              </a:spcBef>
              <a:buClr>
                <a:schemeClr val="accent3"/>
              </a:buClr>
              <a:defRPr sz="1600"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dirty="0" smtClean="0"/>
              <a:t>Diff. bullet levels with “tabulator”</a:t>
            </a:r>
          </a:p>
          <a:p>
            <a:pPr lvl="1"/>
            <a:r>
              <a:rPr lang="en-GB" noProof="0" dirty="0" smtClean="0"/>
              <a:t>Third level (Calibri, 18, black)</a:t>
            </a:r>
          </a:p>
          <a:p>
            <a:pPr lvl="2"/>
            <a:r>
              <a:rPr lang="en-GB" noProof="0" dirty="0" smtClean="0"/>
              <a:t>Fourth level (Calibri, 16, black)</a:t>
            </a:r>
          </a:p>
          <a:p>
            <a:pPr lvl="3"/>
            <a:r>
              <a:rPr lang="en-GB" noProof="0" dirty="0" smtClean="0"/>
              <a:t>Fifth level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611311" y="1245582"/>
            <a:ext cx="8281169" cy="44069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Tx/>
              <a:buNone/>
              <a:defRPr lang="en-GB" sz="2200" b="1" i="1" kern="100" smtClean="0">
                <a:solidFill>
                  <a:srgbClr val="000000"/>
                </a:solidFill>
              </a:defRPr>
            </a:lvl1pPr>
            <a:lvl2pPr marL="0" marR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BD300"/>
              </a:buClr>
              <a:buSzPct val="130000"/>
              <a:buFont typeface="Wingdings" pitchFamily="2" charset="2"/>
              <a:buChar char="v"/>
              <a:tabLst/>
              <a:defRPr/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3pPr>
          </a:lstStyle>
          <a:p>
            <a:r>
              <a:rPr lang="en-GB" b="1" i="1" kern="100" dirty="0" smtClean="0">
                <a:solidFill>
                  <a:srgbClr val="000000"/>
                </a:solidFill>
                <a:latin typeface="+mj-lt"/>
              </a:rPr>
              <a:t>First Level (Calibri, </a:t>
            </a:r>
            <a:r>
              <a:rPr lang="en-GB" b="1" i="1" kern="100" dirty="0" err="1" smtClean="0">
                <a:solidFill>
                  <a:srgbClr val="000000"/>
                </a:solidFill>
                <a:latin typeface="+mj-lt"/>
              </a:rPr>
              <a:t>Bold+Italic</a:t>
            </a:r>
            <a:r>
              <a:rPr lang="en-GB" b="1" i="1" kern="100" dirty="0" smtClean="0">
                <a:solidFill>
                  <a:srgbClr val="000000"/>
                </a:solidFill>
                <a:latin typeface="+mj-lt"/>
              </a:rPr>
              <a:t>, 22, black)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Chart: Tabul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13598" y="590665"/>
            <a:ext cx="6480000" cy="540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baseline="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16416" y="6356351"/>
            <a:ext cx="370384" cy="27466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solidFill>
                  <a:srgbClr val="666666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3"/>
          </p:nvPr>
        </p:nvSpPr>
        <p:spPr>
          <a:xfrm>
            <a:off x="5088438" y="2032273"/>
            <a:ext cx="3816424" cy="4205039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en-GB" sz="2200" b="1" i="1" u="none" strike="noStrike" kern="1200" baseline="0" noProof="0">
                <a:solidFill>
                  <a:prstClr val="black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11560" y="2032272"/>
            <a:ext cx="4417762" cy="4205039"/>
          </a:xfrm>
          <a:prstGeom prst="rect">
            <a:avLst/>
          </a:prstGeom>
        </p:spPr>
        <p:txBody>
          <a:bodyPr/>
          <a:lstStyle>
            <a:lvl1pPr marL="171450" indent="-171450">
              <a:spcBef>
                <a:spcPts val="600"/>
              </a:spcBef>
              <a:buClr>
                <a:schemeClr val="accent3"/>
              </a:buClr>
              <a:buFont typeface="Calibri" pitchFamily="34" charset="0"/>
              <a:buChar char="&gt;"/>
              <a:defRPr sz="1800" baseline="0">
                <a:solidFill>
                  <a:srgbClr val="000000"/>
                </a:solidFill>
              </a:defRPr>
            </a:lvl1pPr>
            <a:lvl2pPr marL="400050" indent="-171450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lang="en-US" sz="1800" kern="1200" baseline="0" dirty="0" smtClean="0">
                <a:solidFill>
                  <a:srgbClr val="000000"/>
                </a:solidFill>
                <a:latin typeface="+mn-lt"/>
                <a:ea typeface="ＭＳ Ｐゴシック" pitchFamily="-111" charset="-128"/>
                <a:cs typeface="ＭＳ Ｐゴシック"/>
              </a:defRPr>
            </a:lvl2pPr>
            <a:lvl3pPr marL="628650" indent="-171450">
              <a:spcBef>
                <a:spcPts val="300"/>
              </a:spcBef>
              <a:buClr>
                <a:schemeClr val="accent3"/>
              </a:buClr>
              <a:buFont typeface="Courier New" pitchFamily="49" charset="0"/>
              <a:buChar char="o"/>
              <a:defRPr sz="1600" baseline="0">
                <a:solidFill>
                  <a:srgbClr val="000000"/>
                </a:solidFill>
              </a:defRPr>
            </a:lvl3pPr>
            <a:lvl4pPr marL="857250" indent="-171450">
              <a:spcBef>
                <a:spcPts val="300"/>
              </a:spcBef>
              <a:buClr>
                <a:schemeClr val="accent3"/>
              </a:buClr>
              <a:defRPr sz="1600"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Diff. bullet levels with “tabulator”</a:t>
            </a:r>
          </a:p>
          <a:p>
            <a:pPr lvl="1"/>
            <a:r>
              <a:rPr lang="en-US" dirty="0" smtClean="0"/>
              <a:t>Third level (Calibri, 18, black)</a:t>
            </a:r>
          </a:p>
          <a:p>
            <a:pPr lvl="2"/>
            <a:r>
              <a:rPr lang="en-US" dirty="0" smtClean="0"/>
              <a:t>Fourth level (Calibri, 16, black)</a:t>
            </a:r>
          </a:p>
          <a:p>
            <a:pPr lvl="3"/>
            <a:r>
              <a:rPr lang="en-US" dirty="0" smtClean="0"/>
              <a:t>Fifth level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614417" y="1231538"/>
            <a:ext cx="4417895" cy="72872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Tx/>
              <a:buNone/>
              <a:defRPr lang="en-GB" sz="2200" b="1" i="1" kern="100" smtClean="0">
                <a:solidFill>
                  <a:srgbClr val="000000"/>
                </a:solidFill>
              </a:defRPr>
            </a:lvl1pPr>
            <a:lvl2pPr marL="0" marR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BD300"/>
              </a:buClr>
              <a:buSzPct val="130000"/>
              <a:buFont typeface="Wingdings" pitchFamily="2" charset="2"/>
              <a:buChar char="v"/>
              <a:tabLst/>
              <a:defRPr/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3pPr>
          </a:lstStyle>
          <a:p>
            <a:r>
              <a:rPr lang="en-GB" b="1" i="1" kern="100" dirty="0" smtClean="0">
                <a:solidFill>
                  <a:srgbClr val="000000"/>
                </a:solidFill>
                <a:latin typeface="+mj-lt"/>
              </a:rPr>
              <a:t>First Level (Calibri, </a:t>
            </a:r>
            <a:r>
              <a:rPr lang="en-GB" b="1" i="1" kern="100" dirty="0" err="1" smtClean="0">
                <a:solidFill>
                  <a:srgbClr val="000000"/>
                </a:solidFill>
                <a:latin typeface="+mj-lt"/>
              </a:rPr>
              <a:t>Bold+Italic</a:t>
            </a:r>
            <a:r>
              <a:rPr lang="en-GB" b="1" i="1" kern="100" dirty="0" smtClean="0">
                <a:solidFill>
                  <a:srgbClr val="000000"/>
                </a:solidFill>
                <a:latin typeface="+mj-lt"/>
              </a:rPr>
              <a:t>, 22, black)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088439" y="1221135"/>
            <a:ext cx="3816424" cy="7287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Tx/>
              <a:buNone/>
              <a:defRPr lang="en-GB" sz="2200" b="1" i="1" kern="100" smtClean="0">
                <a:solidFill>
                  <a:srgbClr val="000000"/>
                </a:solidFill>
              </a:defRPr>
            </a:lvl1pPr>
            <a:lvl2pPr marL="0" marR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BD300"/>
              </a:buClr>
              <a:buSzPct val="130000"/>
              <a:buFont typeface="Wingdings" pitchFamily="2" charset="2"/>
              <a:buChar char="v"/>
              <a:tabLst/>
              <a:defRPr/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3pPr>
          </a:lstStyle>
          <a:p>
            <a:r>
              <a:rPr lang="en-GB" b="1" i="1" kern="100" dirty="0" smtClean="0">
                <a:solidFill>
                  <a:srgbClr val="000000"/>
                </a:solidFill>
                <a:latin typeface="+mj-lt"/>
              </a:rPr>
              <a:t>Chart Title </a:t>
            </a:r>
            <a:br>
              <a:rPr lang="en-GB" b="1" i="1" kern="100" dirty="0" smtClean="0">
                <a:solidFill>
                  <a:srgbClr val="000000"/>
                </a:solidFill>
                <a:latin typeface="+mj-lt"/>
              </a:rPr>
            </a:br>
            <a:r>
              <a:rPr lang="en-GB" b="1" i="1" kern="100" dirty="0" smtClean="0">
                <a:solidFill>
                  <a:srgbClr val="000000"/>
                </a:solidFill>
                <a:latin typeface="+mj-lt"/>
              </a:rPr>
              <a:t>(Calibri, </a:t>
            </a:r>
            <a:r>
              <a:rPr lang="en-GB" b="1" i="1" kern="100" dirty="0" err="1" smtClean="0">
                <a:solidFill>
                  <a:srgbClr val="000000"/>
                </a:solidFill>
                <a:latin typeface="+mj-lt"/>
              </a:rPr>
              <a:t>Bold+Italic</a:t>
            </a:r>
            <a:r>
              <a:rPr lang="en-GB" b="1" i="1" kern="100" dirty="0" smtClean="0">
                <a:solidFill>
                  <a:srgbClr val="000000"/>
                </a:solidFill>
                <a:latin typeface="+mj-lt"/>
              </a:rPr>
              <a:t>, 22, black)</a:t>
            </a:r>
          </a:p>
        </p:txBody>
      </p:sp>
    </p:spTree>
    <p:extLst>
      <p:ext uri="{BB962C8B-B14F-4D97-AF65-F5344CB8AC3E}">
        <p14:creationId xmlns:p14="http://schemas.microsoft.com/office/powerpoint/2010/main" val="1125149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610740" y="590665"/>
            <a:ext cx="6480000" cy="540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baseline="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16416" y="6356351"/>
            <a:ext cx="370384" cy="27466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solidFill>
                  <a:srgbClr val="666666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15" name="Chart Placeholder 3"/>
          <p:cNvSpPr>
            <a:spLocks noGrp="1"/>
          </p:cNvSpPr>
          <p:nvPr>
            <p:ph type="chart" sz="quarter" idx="13"/>
          </p:nvPr>
        </p:nvSpPr>
        <p:spPr>
          <a:xfrm>
            <a:off x="611559" y="2032273"/>
            <a:ext cx="8280920" cy="4205039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en-GB" sz="2200" b="1" i="1" u="none" strike="noStrike" kern="1200" baseline="0" noProof="0">
                <a:solidFill>
                  <a:prstClr val="black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11560" y="1221135"/>
            <a:ext cx="8280920" cy="7287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Tx/>
              <a:buNone/>
              <a:defRPr lang="en-GB" sz="2200" b="1" i="1" kern="100" smtClean="0">
                <a:solidFill>
                  <a:srgbClr val="000000"/>
                </a:solidFill>
              </a:defRPr>
            </a:lvl1pPr>
            <a:lvl2pPr marL="0" marR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BD300"/>
              </a:buClr>
              <a:buSzPct val="130000"/>
              <a:buFont typeface="Wingdings" pitchFamily="2" charset="2"/>
              <a:buChar char="v"/>
              <a:tabLst/>
              <a:defRPr/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3pPr>
          </a:lstStyle>
          <a:p>
            <a:r>
              <a:rPr lang="en-GB" b="1" i="1" kern="100" dirty="0" smtClean="0">
                <a:solidFill>
                  <a:srgbClr val="000000"/>
                </a:solidFill>
                <a:latin typeface="+mj-lt"/>
              </a:rPr>
              <a:t>Chart Title (Calibri, </a:t>
            </a:r>
            <a:r>
              <a:rPr lang="en-GB" b="1" i="1" kern="100" dirty="0" err="1" smtClean="0">
                <a:solidFill>
                  <a:srgbClr val="000000"/>
                </a:solidFill>
                <a:latin typeface="+mj-lt"/>
              </a:rPr>
              <a:t>Bold+Italic</a:t>
            </a:r>
            <a:r>
              <a:rPr lang="en-GB" b="1" i="1" kern="100" dirty="0" smtClean="0">
                <a:solidFill>
                  <a:srgbClr val="000000"/>
                </a:solidFill>
                <a:latin typeface="+mj-lt"/>
              </a:rPr>
              <a:t>, 22, black)</a:t>
            </a:r>
          </a:p>
        </p:txBody>
      </p:sp>
    </p:spTree>
    <p:extLst>
      <p:ext uri="{BB962C8B-B14F-4D97-AF65-F5344CB8AC3E}">
        <p14:creationId xmlns:p14="http://schemas.microsoft.com/office/powerpoint/2010/main" val="21664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601216" y="595424"/>
            <a:ext cx="6480000" cy="540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baseline="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13"/>
          </p:nvPr>
        </p:nvSpPr>
        <p:spPr>
          <a:xfrm>
            <a:off x="8316416" y="6356351"/>
            <a:ext cx="370384" cy="27466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solidFill>
                  <a:srgbClr val="666666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4"/>
          </p:nvPr>
        </p:nvSpPr>
        <p:spPr>
          <a:xfrm>
            <a:off x="611560" y="1316952"/>
            <a:ext cx="8280920" cy="50643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6709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streifen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6370320"/>
            <a:ext cx="7949184" cy="487680"/>
          </a:xfrm>
          <a:prstGeom prst="rect">
            <a:avLst/>
          </a:prstGeom>
        </p:spPr>
      </p:pic>
      <p:pic>
        <p:nvPicPr>
          <p:cNvPr id="6" name="Grafik 5" descr="ecke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60000" y="360000"/>
            <a:ext cx="457200" cy="457200"/>
          </a:xfrm>
          <a:prstGeom prst="rect">
            <a:avLst/>
          </a:prstGeom>
        </p:spPr>
      </p:pic>
      <p:pic>
        <p:nvPicPr>
          <p:cNvPr id="7" name="Grafik 6" descr="entsog_logo_4c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60060" y="360000"/>
            <a:ext cx="1147564" cy="6207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98" r:id="rId4"/>
    <p:sldLayoutId id="2147483685" r:id="rId5"/>
    <p:sldLayoutId id="2147483684" r:id="rId6"/>
    <p:sldLayoutId id="2147483694" r:id="rId7"/>
    <p:sldLayoutId id="2147483695" r:id="rId8"/>
    <p:sldLayoutId id="2147483696" r:id="rId9"/>
    <p:sldLayoutId id="214748369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entsog.eu/public/uploads/files/publications/CBA/2015/INV0175-150213_Adapted_ESW-CBA_Methodology.pdf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tsog.eu/public/uploads/files/publications/CBA/2015/INV0175-150213_Adapted_ESW-CBA_Methodology.pdf" TargetMode="External"/><Relationship Id="rId2" Type="http://schemas.openxmlformats.org/officeDocument/2006/relationships/hyperlink" Target="http://www.entsog.eu/public/uploads/files/publications/TYNDP/2015/TYNDP022-150316_Annex_F_lowres.pdf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entsog.eu/publications/tyndp#ENTSOG-TEN-YEAR-NETWORK-DEVELOPMENT-PLAN-2015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entsog.eu/public/uploads/files/publications/CBA/2015/INV0175-150213_Adapted_ESW-CBA_Methodology.pdf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celine.heidrecheid@entsog.eu" TargetMode="Externa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944000" y="3429000"/>
            <a:ext cx="7200000" cy="132539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CBA </a:t>
            </a:r>
            <a:r>
              <a:rPr lang="fr-FR" dirty="0" err="1" smtClean="0"/>
              <a:t>Results</a:t>
            </a:r>
            <a:r>
              <a:rPr lang="fr-FR" dirty="0" smtClean="0"/>
              <a:t> Files</a:t>
            </a:r>
            <a:br>
              <a:rPr lang="fr-FR" dirty="0" smtClean="0"/>
            </a:br>
            <a:r>
              <a:rPr lang="fr-FR" dirty="0" err="1" smtClean="0"/>
              <a:t>Filling</a:t>
            </a:r>
            <a:r>
              <a:rPr lang="fr-FR" dirty="0" smtClean="0"/>
              <a:t> in the </a:t>
            </a:r>
            <a:r>
              <a:rPr lang="fr-FR" dirty="0" err="1" smtClean="0"/>
              <a:t>templates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10</a:t>
            </a:fld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81000" y="1219200"/>
            <a:ext cx="8510362" cy="5181600"/>
          </a:xfrm>
        </p:spPr>
        <p:txBody>
          <a:bodyPr/>
          <a:lstStyle/>
          <a:p>
            <a:r>
              <a:rPr lang="fr-FR" dirty="0" err="1" smtClean="0"/>
              <a:t>Benefits</a:t>
            </a:r>
            <a:endParaRPr lang="fr-FR" dirty="0" smtClean="0"/>
          </a:p>
          <a:p>
            <a:pPr lvl="1"/>
            <a:r>
              <a:rPr lang="fr-FR" dirty="0" err="1" smtClean="0"/>
              <a:t>already</a:t>
            </a:r>
            <a:r>
              <a:rPr lang="fr-FR" dirty="0" smtClean="0"/>
              <a:t> </a:t>
            </a:r>
            <a:r>
              <a:rPr lang="fr-FR" dirty="0" err="1" smtClean="0"/>
              <a:t>filled</a:t>
            </a:r>
            <a:r>
              <a:rPr lang="fr-FR" dirty="0" smtClean="0"/>
              <a:t> in by ENTSOG</a:t>
            </a:r>
            <a:endParaRPr lang="fr-FR" dirty="0"/>
          </a:p>
          <a:p>
            <a:pPr lvl="1"/>
            <a:r>
              <a:rPr lang="fr-FR" dirty="0"/>
              <a:t>In </a:t>
            </a:r>
            <a:r>
              <a:rPr lang="fr-FR" i="1" dirty="0" err="1"/>
              <a:t>EPI_Calculation</a:t>
            </a:r>
            <a:r>
              <a:rPr lang="fr-FR" dirty="0"/>
              <a:t> </a:t>
            </a:r>
            <a:r>
              <a:rPr lang="fr-FR" dirty="0" err="1" smtClean="0"/>
              <a:t>Sheet</a:t>
            </a:r>
            <a:endParaRPr lang="fr-FR" dirty="0" smtClean="0"/>
          </a:p>
          <a:p>
            <a:pPr lvl="1"/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/>
              <a:t>on </a:t>
            </a:r>
            <a:r>
              <a:rPr lang="fr-FR" dirty="0" err="1"/>
              <a:t>monetized</a:t>
            </a:r>
            <a:r>
              <a:rPr lang="fr-FR" dirty="0"/>
              <a:t> </a:t>
            </a:r>
            <a:r>
              <a:rPr lang="fr-FR" dirty="0" err="1"/>
              <a:t>benefits</a:t>
            </a:r>
            <a:r>
              <a:rPr lang="fr-FR" dirty="0"/>
              <a:t> </a:t>
            </a:r>
            <a:r>
              <a:rPr lang="fr-FR" dirty="0" err="1"/>
              <a:t>referring</a:t>
            </a:r>
            <a:r>
              <a:rPr lang="fr-FR" dirty="0"/>
              <a:t> to </a:t>
            </a:r>
            <a:r>
              <a:rPr lang="fr-FR" dirty="0" smtClean="0"/>
              <a:t>MONETIZATION</a:t>
            </a:r>
          </a:p>
          <a:p>
            <a:pPr lvl="1"/>
            <a:r>
              <a:rPr lang="fr-FR" dirty="0" smtClean="0"/>
              <a:t>Unit: 10^6 EUR/</a:t>
            </a:r>
            <a:r>
              <a:rPr lang="fr-FR" dirty="0" err="1" smtClean="0"/>
              <a:t>year</a:t>
            </a:r>
            <a:endParaRPr lang="fr-FR" dirty="0" smtClean="0"/>
          </a:p>
          <a:p>
            <a:pPr lvl="1"/>
            <a:r>
              <a:rPr lang="fr-FR" dirty="0" err="1" smtClean="0"/>
              <a:t>Filled</a:t>
            </a:r>
            <a:r>
              <a:rPr lang="fr-FR" dirty="0" smtClean="0"/>
              <a:t> in for</a:t>
            </a:r>
          </a:p>
          <a:p>
            <a:pPr lvl="2"/>
            <a:r>
              <a:rPr lang="fr-FR" dirty="0" smtClean="0"/>
              <a:t>GREEN and GREY global </a:t>
            </a:r>
            <a:r>
              <a:rPr lang="fr-FR" dirty="0" err="1" smtClean="0"/>
              <a:t>contexts</a:t>
            </a:r>
            <a:endParaRPr lang="fr-FR" dirty="0" smtClean="0"/>
          </a:p>
          <a:p>
            <a:pPr lvl="2"/>
            <a:r>
              <a:rPr lang="fr-FR" dirty="0" smtClean="0"/>
              <a:t>LOW and HIGH Infrastructure Scenario</a:t>
            </a:r>
          </a:p>
          <a:p>
            <a:pPr lvl="2"/>
            <a:r>
              <a:rPr lang="fr-FR" dirty="0" smtClean="0"/>
              <a:t>The 13 Price Configurations</a:t>
            </a:r>
          </a:p>
          <a:p>
            <a:endParaRPr lang="fr-FR" dirty="0"/>
          </a:p>
          <a:p>
            <a:r>
              <a:rPr lang="fr-FR" dirty="0" err="1" smtClean="0"/>
              <a:t>Costs</a:t>
            </a:r>
            <a:endParaRPr lang="fr-FR" dirty="0" smtClean="0"/>
          </a:p>
          <a:p>
            <a:pPr lvl="1"/>
            <a:r>
              <a:rPr lang="fr-FR" dirty="0" smtClean="0"/>
              <a:t>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filled</a:t>
            </a:r>
            <a:r>
              <a:rPr lang="fr-FR" dirty="0" smtClean="0"/>
              <a:t> in by </a:t>
            </a:r>
            <a:r>
              <a:rPr lang="fr-FR" dirty="0" err="1" smtClean="0"/>
              <a:t>promoters</a:t>
            </a:r>
            <a:endParaRPr lang="fr-FR" dirty="0" smtClean="0"/>
          </a:p>
          <a:p>
            <a:pPr lvl="1"/>
            <a:r>
              <a:rPr lang="fr-FR" dirty="0" smtClean="0"/>
              <a:t>In </a:t>
            </a:r>
            <a:r>
              <a:rPr lang="fr-FR" i="1" dirty="0" smtClean="0"/>
              <a:t>Inputs</a:t>
            </a:r>
            <a:r>
              <a:rPr lang="fr-FR" dirty="0" smtClean="0"/>
              <a:t> </a:t>
            </a:r>
            <a:r>
              <a:rPr lang="fr-FR" dirty="0" err="1" smtClean="0"/>
              <a:t>Sheet</a:t>
            </a:r>
            <a:endParaRPr lang="fr-FR" dirty="0" smtClean="0"/>
          </a:p>
          <a:p>
            <a:pPr lvl="1"/>
            <a:r>
              <a:rPr lang="fr-FR" dirty="0" err="1" smtClean="0"/>
              <a:t>Aggregated</a:t>
            </a:r>
            <a:r>
              <a:rPr lang="fr-FR" dirty="0" smtClean="0"/>
              <a:t> CAPEX and OPEX for all </a:t>
            </a:r>
            <a:r>
              <a:rPr lang="fr-FR" dirty="0" err="1" smtClean="0"/>
              <a:t>projects</a:t>
            </a:r>
            <a:r>
              <a:rPr lang="fr-FR" dirty="0" smtClean="0"/>
              <a:t> </a:t>
            </a:r>
            <a:r>
              <a:rPr lang="fr-FR" dirty="0" err="1" smtClean="0"/>
              <a:t>within</a:t>
            </a:r>
            <a:r>
              <a:rPr lang="fr-FR" dirty="0" smtClean="0"/>
              <a:t> the Group of </a:t>
            </a:r>
            <a:r>
              <a:rPr lang="fr-FR" dirty="0" err="1" smtClean="0"/>
              <a:t>projects</a:t>
            </a:r>
            <a:endParaRPr lang="fr-FR" dirty="0" smtClean="0"/>
          </a:p>
          <a:p>
            <a:pPr lvl="1"/>
            <a:r>
              <a:rPr lang="fr-FR" dirty="0" smtClean="0"/>
              <a:t>Unit</a:t>
            </a:r>
            <a:r>
              <a:rPr lang="fr-FR" dirty="0"/>
              <a:t>: 10^6 EUR/</a:t>
            </a:r>
            <a:r>
              <a:rPr lang="fr-FR" dirty="0" err="1"/>
              <a:t>year</a:t>
            </a:r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2"/>
            <a:endParaRPr lang="fr-FR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Economic</a:t>
            </a:r>
            <a:r>
              <a:rPr lang="fr-FR" dirty="0" smtClean="0"/>
              <a:t> Template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98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11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048000"/>
            <a:ext cx="6695824" cy="540000"/>
          </a:xfrm>
        </p:spPr>
        <p:txBody>
          <a:bodyPr/>
          <a:lstStyle/>
          <a:p>
            <a:r>
              <a:rPr lang="fr-FR" dirty="0" smtClean="0"/>
              <a:t>Qualitative Template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031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12</a:t>
            </a:fld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10442" y="1295400"/>
            <a:ext cx="8280920" cy="4927496"/>
          </a:xfrm>
        </p:spPr>
        <p:txBody>
          <a:bodyPr/>
          <a:lstStyle/>
          <a:p>
            <a:r>
              <a:rPr lang="fr-FR" dirty="0" smtClean="0"/>
              <a:t>Group </a:t>
            </a:r>
            <a:r>
              <a:rPr lang="fr-FR" dirty="0" err="1" smtClean="0"/>
              <a:t>Benefits</a:t>
            </a:r>
            <a:endParaRPr lang="fr-FR" dirty="0" smtClean="0"/>
          </a:p>
          <a:p>
            <a:pPr lvl="1"/>
            <a:r>
              <a:rPr lang="fr-FR" dirty="0" smtClean="0"/>
              <a:t>2 </a:t>
            </a:r>
            <a:r>
              <a:rPr lang="fr-FR" dirty="0" err="1" smtClean="0"/>
              <a:t>sub</a:t>
            </a:r>
            <a:r>
              <a:rPr lang="fr-FR" dirty="0" smtClean="0"/>
              <a:t>-sections, </a:t>
            </a:r>
            <a:r>
              <a:rPr lang="fr-FR" b="1" i="1" dirty="0" err="1" smtClean="0"/>
              <a:t>Specific</a:t>
            </a:r>
            <a:r>
              <a:rPr lang="fr-FR" b="1" i="1" dirty="0" smtClean="0"/>
              <a:t> </a:t>
            </a:r>
            <a:r>
              <a:rPr lang="fr-FR" b="1" i="1" dirty="0" err="1" smtClean="0"/>
              <a:t>Criteria</a:t>
            </a:r>
            <a:r>
              <a:rPr lang="fr-FR" b="1" i="1" dirty="0" smtClean="0"/>
              <a:t> </a:t>
            </a:r>
            <a:r>
              <a:rPr lang="fr-FR" dirty="0" smtClean="0"/>
              <a:t>and </a:t>
            </a:r>
            <a:r>
              <a:rPr lang="fr-FR" b="1" i="1" dirty="0" err="1" smtClean="0"/>
              <a:t>Other</a:t>
            </a:r>
            <a:r>
              <a:rPr lang="fr-FR" b="1" i="1" dirty="0" smtClean="0"/>
              <a:t> </a:t>
            </a:r>
            <a:r>
              <a:rPr lang="fr-FR" b="1" i="1" dirty="0" err="1" smtClean="0"/>
              <a:t>Benefits</a:t>
            </a:r>
            <a:r>
              <a:rPr lang="fr-FR" dirty="0" smtClean="0"/>
              <a:t>, </a:t>
            </a:r>
            <a:r>
              <a:rPr lang="fr-FR" dirty="0" err="1" smtClean="0"/>
              <a:t>based</a:t>
            </a:r>
            <a:r>
              <a:rPr lang="fr-FR" dirty="0" smtClean="0"/>
              <a:t> on TEN-E Regulation, Art 4 – 2 (b):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Qualitative Template – Section 2.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50" y="2362200"/>
            <a:ext cx="3334078" cy="392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145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13</a:t>
            </a:fld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10442" y="1244704"/>
            <a:ext cx="8280920" cy="5537096"/>
          </a:xfrm>
        </p:spPr>
        <p:txBody>
          <a:bodyPr/>
          <a:lstStyle/>
          <a:p>
            <a:r>
              <a:rPr lang="fr-FR" dirty="0" err="1" smtClean="0"/>
              <a:t>Specific</a:t>
            </a:r>
            <a:r>
              <a:rPr lang="fr-FR" dirty="0" smtClean="0"/>
              <a:t> </a:t>
            </a:r>
            <a:r>
              <a:rPr lang="fr-FR" dirty="0" err="1" smtClean="0"/>
              <a:t>criteria</a:t>
            </a:r>
            <a:endParaRPr lang="fr-FR" dirty="0" smtClean="0"/>
          </a:p>
          <a:p>
            <a:pPr lvl="1"/>
            <a:r>
              <a:rPr lang="fr-FR" dirty="0" smtClean="0"/>
              <a:t>to </a:t>
            </a:r>
            <a:r>
              <a:rPr lang="fr-FR" dirty="0" err="1" smtClean="0"/>
              <a:t>fill</a:t>
            </a:r>
            <a:r>
              <a:rPr lang="fr-FR" dirty="0" smtClean="0"/>
              <a:t> in </a:t>
            </a:r>
            <a:r>
              <a:rPr lang="fr-FR" b="1" dirty="0" err="1"/>
              <a:t>S</a:t>
            </a:r>
            <a:r>
              <a:rPr lang="fr-FR" b="1" dirty="0" err="1" smtClean="0"/>
              <a:t>pecific</a:t>
            </a:r>
            <a:r>
              <a:rPr lang="fr-FR" b="1" dirty="0" smtClean="0"/>
              <a:t> </a:t>
            </a:r>
            <a:r>
              <a:rPr lang="fr-FR" b="1" dirty="0" err="1" smtClean="0"/>
              <a:t>criteria</a:t>
            </a:r>
            <a:r>
              <a:rPr lang="fr-FR" b="1" dirty="0" smtClean="0"/>
              <a:t> </a:t>
            </a:r>
            <a:r>
              <a:rPr lang="fr-FR" dirty="0" err="1" smtClean="0"/>
              <a:t>sub</a:t>
            </a:r>
            <a:r>
              <a:rPr lang="fr-FR" dirty="0" smtClean="0"/>
              <a:t>-section </a:t>
            </a:r>
            <a:r>
              <a:rPr lang="fr-FR" dirty="0" err="1" smtClean="0"/>
              <a:t>based</a:t>
            </a:r>
            <a:r>
              <a:rPr lang="fr-FR" dirty="0" smtClean="0"/>
              <a:t> on simulation </a:t>
            </a:r>
            <a:r>
              <a:rPr lang="fr-FR" dirty="0" err="1" smtClean="0"/>
              <a:t>results</a:t>
            </a:r>
            <a:r>
              <a:rPr lang="fr-FR" dirty="0" smtClean="0"/>
              <a:t>, </a:t>
            </a:r>
            <a:r>
              <a:rPr lang="fr-FR" dirty="0" err="1" smtClean="0"/>
              <a:t>refer</a:t>
            </a:r>
            <a:r>
              <a:rPr lang="fr-FR" dirty="0" smtClean="0"/>
              <a:t> to the </a:t>
            </a:r>
            <a:r>
              <a:rPr lang="fr-FR" dirty="0" err="1" smtClean="0"/>
              <a:t>below</a:t>
            </a:r>
            <a:r>
              <a:rPr lang="fr-FR" dirty="0" smtClean="0"/>
              <a:t> matrix</a:t>
            </a:r>
            <a:r>
              <a:rPr lang="en-GB" dirty="0" smtClean="0"/>
              <a:t> of the ESW-CBA Methodology (**)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marL="0" lvl="1" indent="0">
              <a:buNone/>
            </a:pPr>
            <a:r>
              <a:rPr lang="en-GB" sz="1200" b="1" i="1" dirty="0" smtClean="0">
                <a:hlinkClick r:id="rId2"/>
              </a:rPr>
              <a:t>(**) http://www.entsog.eu/public/uploads/files/publications/CBA/2015/INV0175-150213_Adapted_ESW-CBA_Methodology.pdf</a:t>
            </a:r>
            <a:r>
              <a:rPr lang="fr-FR" sz="1200" dirty="0" smtClean="0"/>
              <a:t> </a:t>
            </a:r>
          </a:p>
          <a:p>
            <a:pPr lvl="1"/>
            <a:endParaRPr lang="fr-FR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Qualitative Template – Section 2.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304800" y="2362200"/>
            <a:ext cx="6480503" cy="3733800"/>
            <a:chOff x="1219200" y="2368954"/>
            <a:chExt cx="6757988" cy="394344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2368954"/>
              <a:ext cx="6757988" cy="3346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5638800"/>
              <a:ext cx="6757987" cy="673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 rot="799972">
            <a:off x="5936383" y="2436911"/>
            <a:ext cx="3168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92D050"/>
                </a:solidFill>
              </a:rPr>
              <a:t>Cf. ESW-CBA </a:t>
            </a:r>
            <a:r>
              <a:rPr lang="fr-FR" sz="1400" b="1" dirty="0" err="1" smtClean="0">
                <a:solidFill>
                  <a:srgbClr val="92D050"/>
                </a:solidFill>
              </a:rPr>
              <a:t>Methodology</a:t>
            </a:r>
            <a:r>
              <a:rPr lang="fr-FR" sz="1400" b="1" dirty="0" smtClean="0">
                <a:solidFill>
                  <a:srgbClr val="92D050"/>
                </a:solidFill>
              </a:rPr>
              <a:t> p64&amp;65</a:t>
            </a:r>
            <a:endParaRPr lang="en-GB" sz="1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654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14</a:t>
            </a:fld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10442" y="1244704"/>
            <a:ext cx="8280920" cy="431696"/>
          </a:xfrm>
        </p:spPr>
        <p:txBody>
          <a:bodyPr/>
          <a:lstStyle/>
          <a:p>
            <a:r>
              <a:rPr lang="fr-FR" dirty="0" smtClean="0"/>
              <a:t>Section 2. Group Description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Qualitative Template – Section 2.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5638800" cy="38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791200" y="1219200"/>
            <a:ext cx="3063922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100" baseline="0" dirty="0" err="1" smtClean="0"/>
              <a:t>Apply</a:t>
            </a:r>
            <a:r>
              <a:rPr lang="fr-FR" sz="1100" dirty="0" smtClean="0"/>
              <a:t> to </a:t>
            </a:r>
            <a:r>
              <a:rPr lang="fr-FR" dirty="0" smtClean="0"/>
              <a:t>MS </a:t>
            </a:r>
            <a:r>
              <a:rPr lang="fr-FR" dirty="0" err="1" smtClean="0"/>
              <a:t>accessing</a:t>
            </a:r>
            <a:r>
              <a:rPr lang="fr-FR" dirty="0" smtClean="0"/>
              <a:t> a single </a:t>
            </a:r>
            <a:r>
              <a:rPr lang="fr-FR" dirty="0" err="1" smtClean="0"/>
              <a:t>supply</a:t>
            </a:r>
            <a:r>
              <a:rPr lang="fr-FR" dirty="0" smtClean="0"/>
              <a:t> source in the Initial Situation.</a:t>
            </a:r>
          </a:p>
          <a:p>
            <a:r>
              <a:rPr lang="fr-FR" dirty="0" smtClean="0"/>
              <a:t>In </a:t>
            </a:r>
            <a:r>
              <a:rPr lang="fr-FR" dirty="0" err="1" smtClean="0"/>
              <a:t>such</a:t>
            </a:r>
            <a:r>
              <a:rPr lang="fr-FR" dirty="0" smtClean="0"/>
              <a:t> cases, </a:t>
            </a:r>
            <a:r>
              <a:rPr lang="fr-FR" dirty="0" err="1" smtClean="0"/>
              <a:t>Refer</a:t>
            </a:r>
            <a:r>
              <a:rPr lang="fr-FR" dirty="0" smtClean="0"/>
              <a:t> to </a:t>
            </a:r>
            <a:r>
              <a:rPr lang="fr-FR" dirty="0" err="1" smtClean="0"/>
              <a:t>increases</a:t>
            </a:r>
            <a:r>
              <a:rPr lang="fr-FR" dirty="0" smtClean="0"/>
              <a:t> </a:t>
            </a:r>
            <a:r>
              <a:rPr lang="fr-FR" dirty="0"/>
              <a:t>in </a:t>
            </a:r>
            <a:r>
              <a:rPr lang="fr-FR" b="1" dirty="0"/>
              <a:t>INDICATORS</a:t>
            </a:r>
            <a:r>
              <a:rPr lang="fr-FR" dirty="0"/>
              <a:t> / </a:t>
            </a:r>
            <a:r>
              <a:rPr lang="fr-FR" b="1" dirty="0" err="1"/>
              <a:t>SSPDi</a:t>
            </a:r>
            <a:endParaRPr lang="en-GB" sz="1100" b="1" baseline="0" dirty="0"/>
          </a:p>
        </p:txBody>
      </p:sp>
      <p:sp>
        <p:nvSpPr>
          <p:cNvPr id="9" name="Rounded Rectangle 8"/>
          <p:cNvSpPr/>
          <p:nvPr/>
        </p:nvSpPr>
        <p:spPr>
          <a:xfrm>
            <a:off x="2941608" y="2067464"/>
            <a:ext cx="5917720" cy="9805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 smtClean="0"/>
              <a:t>In initial situation, </a:t>
            </a:r>
            <a:r>
              <a:rPr lang="fr-FR" dirty="0" err="1" smtClean="0"/>
              <a:t>bottleneck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2 </a:t>
            </a:r>
            <a:r>
              <a:rPr lang="fr-FR" dirty="0" err="1" smtClean="0"/>
              <a:t>neighbouring</a:t>
            </a:r>
            <a:r>
              <a:rPr lang="fr-FR" dirty="0" smtClean="0"/>
              <a:t> countries (or BZ) are </a:t>
            </a:r>
            <a:r>
              <a:rPr lang="fr-FR" dirty="0" err="1" smtClean="0"/>
              <a:t>reflected</a:t>
            </a:r>
            <a:r>
              <a:rPr lang="fr-FR" dirty="0" smtClean="0"/>
              <a:t> by </a:t>
            </a:r>
            <a:r>
              <a:rPr lang="fr-FR" dirty="0" err="1" smtClean="0"/>
              <a:t>differences</a:t>
            </a:r>
            <a:r>
              <a:rPr lang="fr-FR" dirty="0" smtClean="0"/>
              <a:t> in the value of </a:t>
            </a:r>
            <a:r>
              <a:rPr lang="fr-FR" dirty="0" err="1" smtClean="0"/>
              <a:t>indicators</a:t>
            </a:r>
            <a:r>
              <a:rPr lang="fr-FR" dirty="0" smtClean="0"/>
              <a:t>.</a:t>
            </a:r>
          </a:p>
          <a:p>
            <a:pPr algn="l"/>
            <a:r>
              <a:rPr lang="fr-FR" dirty="0" smtClean="0"/>
              <a:t>In </a:t>
            </a:r>
            <a:r>
              <a:rPr lang="fr-FR" dirty="0" err="1" smtClean="0"/>
              <a:t>such</a:t>
            </a:r>
            <a:r>
              <a:rPr lang="fr-FR" dirty="0" smtClean="0"/>
              <a:t> cases, </a:t>
            </a:r>
            <a:r>
              <a:rPr lang="fr-FR" dirty="0" err="1" smtClean="0"/>
              <a:t>refer</a:t>
            </a:r>
            <a:r>
              <a:rPr lang="fr-FR" dirty="0" smtClean="0"/>
              <a:t> to </a:t>
            </a:r>
            <a:r>
              <a:rPr lang="fr-FR" dirty="0" err="1" smtClean="0"/>
              <a:t>decreased</a:t>
            </a:r>
            <a:r>
              <a:rPr lang="fr-FR" dirty="0" smtClean="0"/>
              <a:t> </a:t>
            </a:r>
            <a:r>
              <a:rPr lang="fr-FR" dirty="0" err="1" smtClean="0"/>
              <a:t>difference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2 </a:t>
            </a:r>
            <a:r>
              <a:rPr lang="fr-FR" dirty="0" err="1" smtClean="0"/>
              <a:t>neighbouring</a:t>
            </a:r>
            <a:r>
              <a:rPr lang="fr-FR" dirty="0" smtClean="0"/>
              <a:t> countries for </a:t>
            </a:r>
          </a:p>
          <a:p>
            <a:pPr marL="171450" indent="-171450" algn="l">
              <a:buFontTx/>
              <a:buChar char="-"/>
            </a:pPr>
            <a:r>
              <a:rPr lang="fr-FR" b="1" dirty="0" smtClean="0"/>
              <a:t>INDICATORS</a:t>
            </a:r>
            <a:r>
              <a:rPr lang="fr-FR" dirty="0" smtClean="0"/>
              <a:t> : </a:t>
            </a:r>
            <a:r>
              <a:rPr lang="fr-FR" b="1" dirty="0" smtClean="0"/>
              <a:t>CSSD</a:t>
            </a:r>
            <a:r>
              <a:rPr lang="fr-FR" dirty="0" smtClean="0"/>
              <a:t>, </a:t>
            </a:r>
            <a:r>
              <a:rPr lang="fr-FR" b="1" dirty="0" err="1" smtClean="0"/>
              <a:t>SSPDe</a:t>
            </a:r>
            <a:r>
              <a:rPr lang="fr-FR" dirty="0" smtClean="0"/>
              <a:t>, </a:t>
            </a:r>
            <a:r>
              <a:rPr lang="fr-FR" b="1" dirty="0" err="1" smtClean="0"/>
              <a:t>SSPDi</a:t>
            </a:r>
            <a:endParaRPr lang="fr-FR" b="1" dirty="0" smtClean="0"/>
          </a:p>
          <a:p>
            <a:pPr marL="171450" indent="-171450" algn="l">
              <a:buFontTx/>
              <a:buChar char="-"/>
            </a:pPr>
            <a:r>
              <a:rPr lang="fr-FR" b="1" dirty="0" smtClean="0"/>
              <a:t>MARGINAL PRICE</a:t>
            </a:r>
            <a:r>
              <a:rPr lang="fr-FR" dirty="0" smtClean="0"/>
              <a:t> </a:t>
            </a:r>
            <a:endParaRPr lang="en-GB" sz="1100" b="1" baseline="0" dirty="0"/>
          </a:p>
        </p:txBody>
      </p:sp>
      <p:sp>
        <p:nvSpPr>
          <p:cNvPr id="10" name="Rounded Rectangle 9"/>
          <p:cNvSpPr/>
          <p:nvPr/>
        </p:nvSpPr>
        <p:spPr>
          <a:xfrm>
            <a:off x="5791200" y="3124200"/>
            <a:ext cx="3037445" cy="381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 err="1" smtClean="0"/>
              <a:t>Refer</a:t>
            </a:r>
            <a:r>
              <a:rPr lang="fr-FR" dirty="0" smtClean="0"/>
              <a:t> to </a:t>
            </a:r>
            <a:r>
              <a:rPr lang="fr-FR" b="1" dirty="0" smtClean="0"/>
              <a:t>REMAINING FLEXIBILITY</a:t>
            </a:r>
            <a:endParaRPr lang="en-GB" sz="1100" b="1" baseline="0" dirty="0"/>
          </a:p>
        </p:txBody>
      </p:sp>
      <p:sp>
        <p:nvSpPr>
          <p:cNvPr id="11" name="Rounded Rectangle 10"/>
          <p:cNvSpPr/>
          <p:nvPr/>
        </p:nvSpPr>
        <p:spPr>
          <a:xfrm>
            <a:off x="5791200" y="3733800"/>
            <a:ext cx="3037445" cy="381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 err="1" smtClean="0"/>
              <a:t>Refer</a:t>
            </a:r>
            <a:r>
              <a:rPr lang="fr-FR" dirty="0" smtClean="0"/>
              <a:t> to </a:t>
            </a:r>
            <a:r>
              <a:rPr lang="fr-FR" dirty="0" err="1" smtClean="0"/>
              <a:t>increase</a:t>
            </a:r>
            <a:r>
              <a:rPr lang="fr-FR" dirty="0" smtClean="0"/>
              <a:t> in </a:t>
            </a:r>
            <a:r>
              <a:rPr lang="fr-FR" b="1" dirty="0" smtClean="0"/>
              <a:t>INDICATORS</a:t>
            </a:r>
            <a:r>
              <a:rPr lang="fr-FR" dirty="0" smtClean="0"/>
              <a:t> / </a:t>
            </a:r>
            <a:r>
              <a:rPr lang="fr-FR" b="1" dirty="0" err="1" smtClean="0"/>
              <a:t>SSPDi</a:t>
            </a:r>
            <a:endParaRPr lang="en-GB" sz="1100" b="1" baseline="0" dirty="0"/>
          </a:p>
        </p:txBody>
      </p:sp>
      <p:sp>
        <p:nvSpPr>
          <p:cNvPr id="12" name="Rounded Rectangle 11"/>
          <p:cNvSpPr/>
          <p:nvPr/>
        </p:nvSpPr>
        <p:spPr>
          <a:xfrm>
            <a:off x="5817677" y="4343400"/>
            <a:ext cx="3037445" cy="381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 err="1" smtClean="0"/>
              <a:t>Refer</a:t>
            </a:r>
            <a:r>
              <a:rPr lang="fr-FR" dirty="0" smtClean="0"/>
              <a:t> to </a:t>
            </a:r>
            <a:r>
              <a:rPr lang="fr-FR" dirty="0" err="1" smtClean="0"/>
              <a:t>decrease</a:t>
            </a:r>
            <a:r>
              <a:rPr lang="fr-FR" dirty="0" smtClean="0"/>
              <a:t> in </a:t>
            </a:r>
            <a:r>
              <a:rPr lang="fr-FR" b="1" dirty="0" smtClean="0"/>
              <a:t>IMPORT ROUTE DIV</a:t>
            </a:r>
            <a:endParaRPr lang="en-GB" sz="1100" b="1" baseline="0" dirty="0"/>
          </a:p>
        </p:txBody>
      </p:sp>
      <p:sp>
        <p:nvSpPr>
          <p:cNvPr id="13" name="Rounded Rectangle 12"/>
          <p:cNvSpPr/>
          <p:nvPr/>
        </p:nvSpPr>
        <p:spPr>
          <a:xfrm>
            <a:off x="5821883" y="4952999"/>
            <a:ext cx="3037445" cy="838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 smtClean="0"/>
              <a:t>CO2 Emissions: </a:t>
            </a:r>
            <a:r>
              <a:rPr lang="fr-FR" dirty="0" err="1"/>
              <a:t>r</a:t>
            </a:r>
            <a:r>
              <a:rPr lang="fr-FR" dirty="0" err="1" smtClean="0"/>
              <a:t>efer</a:t>
            </a:r>
            <a:r>
              <a:rPr lang="fr-FR" dirty="0" smtClean="0"/>
              <a:t> to </a:t>
            </a:r>
            <a:r>
              <a:rPr lang="fr-FR" dirty="0" err="1" smtClean="0"/>
              <a:t>decrease</a:t>
            </a:r>
            <a:r>
              <a:rPr lang="fr-FR" dirty="0" smtClean="0"/>
              <a:t> in tons of CO2 in </a:t>
            </a:r>
            <a:r>
              <a:rPr lang="fr-FR" b="1" dirty="0" smtClean="0"/>
              <a:t>CO2 and </a:t>
            </a:r>
            <a:r>
              <a:rPr lang="fr-FR" b="1" dirty="0" err="1" smtClean="0"/>
              <a:t>demand</a:t>
            </a:r>
            <a:endParaRPr lang="fr-FR" b="1" dirty="0" smtClean="0"/>
          </a:p>
          <a:p>
            <a:pPr algn="l"/>
            <a:r>
              <a:rPr lang="fr-FR" dirty="0" err="1" smtClean="0"/>
              <a:t>Other</a:t>
            </a:r>
            <a:r>
              <a:rPr lang="fr-FR" dirty="0" smtClean="0"/>
              <a:t> items: </a:t>
            </a:r>
            <a:r>
              <a:rPr lang="fr-FR" dirty="0" err="1" smtClean="0"/>
              <a:t>refer</a:t>
            </a:r>
            <a:r>
              <a:rPr lang="fr-FR" dirty="0" smtClean="0"/>
              <a:t> to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answer</a:t>
            </a:r>
            <a:r>
              <a:rPr lang="fr-FR" dirty="0" smtClean="0"/>
              <a:t> to section 4.4. and 4.5. of the Qualitative Template</a:t>
            </a:r>
          </a:p>
          <a:p>
            <a:pPr algn="l"/>
            <a:endParaRPr lang="en-GB" sz="1100" b="1" baseline="0" dirty="0"/>
          </a:p>
        </p:txBody>
      </p:sp>
    </p:spTree>
    <p:extLst>
      <p:ext uri="{BB962C8B-B14F-4D97-AF65-F5344CB8AC3E}">
        <p14:creationId xmlns:p14="http://schemas.microsoft.com/office/powerpoint/2010/main" val="3651625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15</a:t>
            </a:fld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lvl="1" indent="0" eaLnBrk="0" hangingPunct="0">
              <a:spcBef>
                <a:spcPts val="0"/>
              </a:spcBef>
              <a:buNone/>
            </a:pPr>
            <a:r>
              <a:rPr lang="fr-FR" sz="2200" b="1" i="1" kern="100" dirty="0">
                <a:ea typeface="ＭＳ Ｐゴシック" charset="-128"/>
                <a:cs typeface="ＭＳ Ｐゴシック" charset="-128"/>
                <a:sym typeface="Wingdings" pitchFamily="2" charset="2"/>
              </a:rPr>
              <a:t>Section</a:t>
            </a:r>
            <a:r>
              <a:rPr lang="fr-FR" sz="2200" b="1" i="1" kern="100" dirty="0">
                <a:ea typeface="ＭＳ Ｐゴシック" charset="-128"/>
                <a:cs typeface="ＭＳ Ｐゴシック" charset="-128"/>
              </a:rPr>
              <a:t> 4.1. </a:t>
            </a:r>
            <a:r>
              <a:rPr lang="en-GB" sz="2200" b="1" i="1" kern="100" dirty="0">
                <a:ea typeface="ＭＳ Ｐゴシック" charset="-128"/>
                <a:cs typeface="ＭＳ Ｐゴシック" charset="-128"/>
              </a:rPr>
              <a:t>Identification of the significantly impacted countries and the Area of Analysis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Qualitative Template – Section </a:t>
            </a:r>
            <a:r>
              <a:rPr lang="fr-FR" dirty="0" smtClean="0"/>
              <a:t>4.1.</a:t>
            </a:r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61626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82336"/>
            <a:ext cx="4002922" cy="217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4038600" y="3638550"/>
            <a:ext cx="3352800" cy="6286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100" baseline="0" dirty="0" smtClean="0"/>
              <a:t>Refer to Result</a:t>
            </a:r>
            <a:r>
              <a:rPr lang="en-GB" sz="1100" dirty="0" smtClean="0"/>
              <a:t> Files providing results at country or balancing zone level to identify the Impacted Area based on simulation results</a:t>
            </a:r>
            <a:endParaRPr lang="en-GB" sz="1100" baseline="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191000" y="4267200"/>
            <a:ext cx="533400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850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16</a:t>
            </a:fld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Section </a:t>
            </a:r>
            <a:r>
              <a:rPr lang="fr-FR" dirty="0" smtClean="0"/>
              <a:t>4.2. </a:t>
            </a:r>
            <a:r>
              <a:rPr lang="fr-FR" dirty="0" err="1" smtClean="0"/>
              <a:t>Comments</a:t>
            </a:r>
            <a:r>
              <a:rPr lang="fr-FR" dirty="0" smtClean="0"/>
              <a:t> on the Quantitative and </a:t>
            </a:r>
            <a:r>
              <a:rPr lang="fr-FR" dirty="0" err="1" smtClean="0"/>
              <a:t>Monetary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r>
              <a:rPr lang="fr-FR" dirty="0" smtClean="0"/>
              <a:t> of the TYNDP </a:t>
            </a:r>
            <a:r>
              <a:rPr lang="fr-FR" dirty="0" err="1" smtClean="0"/>
              <a:t>Step</a:t>
            </a:r>
            <a:r>
              <a:rPr lang="fr-FR" dirty="0" smtClean="0"/>
              <a:t> of ESW-CBA</a:t>
            </a:r>
            <a:endParaRPr lang="fr-FR" dirty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2480" y="604709"/>
            <a:ext cx="7083720" cy="540000"/>
          </a:xfrm>
        </p:spPr>
        <p:txBody>
          <a:bodyPr/>
          <a:lstStyle/>
          <a:p>
            <a:r>
              <a:rPr lang="fr-FR" dirty="0"/>
              <a:t>Qualitative </a:t>
            </a:r>
            <a:r>
              <a:rPr lang="fr-FR" dirty="0" smtClean="0"/>
              <a:t>Template – Section 4.2. (1/3)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19" y="2075329"/>
            <a:ext cx="8646204" cy="363967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083429" y="2587280"/>
            <a:ext cx="3648463" cy="12989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100" baseline="0" dirty="0"/>
              <a:t>Refer to </a:t>
            </a:r>
          </a:p>
          <a:p>
            <a:pPr algn="l"/>
            <a:r>
              <a:rPr lang="en-GB" sz="1100" b="1" baseline="0" dirty="0"/>
              <a:t>DISRUPTED RATE</a:t>
            </a:r>
          </a:p>
          <a:p>
            <a:pPr algn="l"/>
            <a:r>
              <a:rPr lang="en-GB" sz="1100" b="1" baseline="0" dirty="0"/>
              <a:t>DISRUPTED QUANTITY </a:t>
            </a:r>
          </a:p>
          <a:p>
            <a:pPr algn="l"/>
            <a:r>
              <a:rPr lang="en-GB" sz="1100" b="1" baseline="0" dirty="0"/>
              <a:t>REMAINING FLEXIBILITY </a:t>
            </a:r>
          </a:p>
          <a:p>
            <a:pPr algn="l"/>
            <a:r>
              <a:rPr lang="en-GB" sz="1100" baseline="0" dirty="0"/>
              <a:t>Under</a:t>
            </a:r>
          </a:p>
          <a:p>
            <a:pPr algn="l"/>
            <a:r>
              <a:rPr lang="en-GB" sz="1100" baseline="0" dirty="0"/>
              <a:t>- normal situation</a:t>
            </a:r>
          </a:p>
          <a:p>
            <a:pPr algn="l"/>
            <a:r>
              <a:rPr lang="en-GB" sz="1100" baseline="0" dirty="0"/>
              <a:t>- any meaningful route disruption scenario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90153" y="2689364"/>
            <a:ext cx="3208889" cy="730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100" baseline="0"/>
              <a:t>Comment on</a:t>
            </a:r>
          </a:p>
          <a:p>
            <a:pPr algn="l"/>
            <a:r>
              <a:rPr lang="en-GB" sz="1100" baseline="0"/>
              <a:t>- complementarity with other projects</a:t>
            </a:r>
          </a:p>
          <a:p>
            <a:pPr algn="l"/>
            <a:r>
              <a:rPr lang="en-GB" sz="1100" baseline="0"/>
              <a:t>- competition with other projects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70246" y="4277761"/>
            <a:ext cx="3718795" cy="11800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100" baseline="0"/>
              <a:t>Refer to </a:t>
            </a:r>
          </a:p>
          <a:p>
            <a:pPr algn="l"/>
            <a:r>
              <a:rPr lang="en-GB" sz="1100" b="1" baseline="0"/>
              <a:t>INDICATORS</a:t>
            </a:r>
          </a:p>
          <a:p>
            <a:pPr algn="l"/>
            <a:r>
              <a:rPr lang="en-GB" sz="1100" baseline="0"/>
              <a:t>- </a:t>
            </a:r>
            <a:r>
              <a:rPr lang="en-GB" sz="1100" b="1" baseline="0"/>
              <a:t>CSSD</a:t>
            </a:r>
            <a:r>
              <a:rPr lang="en-GB" sz="1100" baseline="0"/>
              <a:t> (Cooperative Supply Source Dependence)</a:t>
            </a:r>
          </a:p>
          <a:p>
            <a: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aseline="0"/>
              <a:t>- and/or </a:t>
            </a:r>
            <a:r>
              <a:rPr lang="en-GB" sz="1100" b="1" baseline="0"/>
              <a:t>USSD</a:t>
            </a:r>
            <a:r>
              <a:rPr lang="en-GB" sz="1100" baseline="0"/>
              <a:t> </a:t>
            </a:r>
            <a:r>
              <a:rPr lang="en-GB" sz="11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(Uncooperative Supply Source Dependence)</a:t>
            </a:r>
            <a:endParaRPr lang="en-GB">
              <a:effectLst/>
            </a:endParaRPr>
          </a:p>
          <a:p>
            <a:pPr algn="l"/>
            <a:r>
              <a:rPr lang="en-GB" sz="1100" baseline="0"/>
              <a:t>For</a:t>
            </a:r>
          </a:p>
          <a:p>
            <a:pPr algn="l"/>
            <a:r>
              <a:rPr lang="en-GB" sz="1100" baseline="0"/>
              <a:t>- any meaningful supply source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390152" y="4518164"/>
            <a:ext cx="3208889" cy="730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100" baseline="0"/>
              <a:t>Comment on</a:t>
            </a:r>
          </a:p>
          <a:p>
            <a:pPr algn="l"/>
            <a:r>
              <a:rPr lang="en-GB" sz="1100" baseline="0"/>
              <a:t>- complementarity with other projects</a:t>
            </a:r>
          </a:p>
          <a:p>
            <a:pPr algn="l"/>
            <a:r>
              <a:rPr lang="en-GB" sz="1100" baseline="0"/>
              <a:t>- competition with other projects</a:t>
            </a:r>
          </a:p>
        </p:txBody>
      </p:sp>
    </p:spTree>
    <p:extLst>
      <p:ext uri="{BB962C8B-B14F-4D97-AF65-F5344CB8AC3E}">
        <p14:creationId xmlns:p14="http://schemas.microsoft.com/office/powerpoint/2010/main" val="3414973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17</a:t>
            </a:fld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Section </a:t>
            </a:r>
            <a:r>
              <a:rPr lang="fr-FR" dirty="0" smtClean="0"/>
              <a:t>4.2. </a:t>
            </a:r>
            <a:r>
              <a:rPr lang="fr-FR" dirty="0" err="1" smtClean="0"/>
              <a:t>Comments</a:t>
            </a:r>
            <a:r>
              <a:rPr lang="fr-FR" dirty="0" smtClean="0"/>
              <a:t> on the Quantitative and </a:t>
            </a:r>
            <a:r>
              <a:rPr lang="fr-FR" dirty="0" err="1" smtClean="0"/>
              <a:t>Monetary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r>
              <a:rPr lang="fr-FR" dirty="0" smtClean="0"/>
              <a:t> of the TYNDP </a:t>
            </a:r>
            <a:r>
              <a:rPr lang="fr-FR" dirty="0" err="1" smtClean="0"/>
              <a:t>Step</a:t>
            </a:r>
            <a:r>
              <a:rPr lang="fr-FR" dirty="0" smtClean="0"/>
              <a:t> of ESW-CBA</a:t>
            </a:r>
            <a:endParaRPr lang="fr-FR" dirty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2480" y="604709"/>
            <a:ext cx="7464720" cy="540000"/>
          </a:xfrm>
        </p:spPr>
        <p:txBody>
          <a:bodyPr/>
          <a:lstStyle/>
          <a:p>
            <a:r>
              <a:rPr lang="fr-FR" dirty="0"/>
              <a:t>Qualitative </a:t>
            </a:r>
            <a:r>
              <a:rPr lang="fr-FR" dirty="0" smtClean="0"/>
              <a:t>Template </a:t>
            </a:r>
            <a:r>
              <a:rPr lang="fr-FR" dirty="0"/>
              <a:t>– Section 4.2. </a:t>
            </a:r>
            <a:r>
              <a:rPr lang="fr-FR" dirty="0" smtClean="0"/>
              <a:t>(2/3</a:t>
            </a:r>
            <a:r>
              <a:rPr lang="fr-FR" dirty="0"/>
              <a:t>)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8" y="2080944"/>
            <a:ext cx="8870926" cy="4344606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066800" y="2590800"/>
            <a:ext cx="3749602" cy="12791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100" baseline="0"/>
              <a:t>Refer to </a:t>
            </a:r>
          </a:p>
          <a:p>
            <a:pPr algn="l"/>
            <a:r>
              <a:rPr lang="en-GB" sz="1100" b="1" baseline="0"/>
              <a:t>INDICATORS</a:t>
            </a:r>
          </a:p>
          <a:p>
            <a:pPr algn="l"/>
            <a:r>
              <a:rPr lang="en-GB" sz="1100" baseline="0"/>
              <a:t>- </a:t>
            </a:r>
            <a:r>
              <a:rPr lang="en-GB" sz="1100" b="1" baseline="0"/>
              <a:t>SSPDe</a:t>
            </a:r>
            <a:r>
              <a:rPr lang="en-GB" sz="1100" baseline="0"/>
              <a:t> (Supply Source Price Dependence)</a:t>
            </a:r>
          </a:p>
          <a:p>
            <a:pPr algn="l"/>
            <a:r>
              <a:rPr lang="en-GB" sz="1100" baseline="0"/>
              <a:t>For</a:t>
            </a:r>
          </a:p>
          <a:p>
            <a:pPr algn="l"/>
            <a:r>
              <a:rPr lang="en-GB" sz="1100" baseline="0"/>
              <a:t>- any meaningful supply source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505450" y="2727830"/>
            <a:ext cx="3235471" cy="7913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100" baseline="0" dirty="0"/>
              <a:t>Comment on</a:t>
            </a:r>
          </a:p>
          <a:p>
            <a:pPr algn="l"/>
            <a:r>
              <a:rPr lang="en-GB" sz="1100" baseline="0" dirty="0"/>
              <a:t>- complementarity with other projects</a:t>
            </a:r>
          </a:p>
          <a:p>
            <a:pPr algn="l"/>
            <a:r>
              <a:rPr lang="en-GB" sz="1100" baseline="0" dirty="0"/>
              <a:t>- competition with other projects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66800" y="4849963"/>
            <a:ext cx="3749602" cy="12791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100" baseline="0"/>
              <a:t>Refer to </a:t>
            </a:r>
          </a:p>
          <a:p>
            <a:pPr algn="l"/>
            <a:r>
              <a:rPr lang="en-GB" sz="1100" b="1" baseline="0"/>
              <a:t>INDICATORS</a:t>
            </a:r>
          </a:p>
          <a:p>
            <a:pPr algn="l"/>
            <a:r>
              <a:rPr lang="en-GB" sz="1100" baseline="0"/>
              <a:t>- </a:t>
            </a:r>
            <a:r>
              <a:rPr lang="en-GB" sz="1100" b="1" baseline="0"/>
              <a:t>SSPDi</a:t>
            </a:r>
            <a:r>
              <a:rPr lang="en-GB" sz="1100" baseline="0"/>
              <a:t> (Supply Source Price Diversification)</a:t>
            </a:r>
          </a:p>
          <a:p>
            <a:pPr algn="l"/>
            <a:r>
              <a:rPr lang="en-GB" sz="1100" baseline="0"/>
              <a:t>For</a:t>
            </a:r>
          </a:p>
          <a:p>
            <a:pPr algn="l"/>
            <a:r>
              <a:rPr lang="en-GB" sz="1100" baseline="0"/>
              <a:t>- any meaningful supply source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486400" y="5128130"/>
            <a:ext cx="3235471" cy="7913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100" baseline="0"/>
              <a:t>Comment on</a:t>
            </a:r>
          </a:p>
          <a:p>
            <a:pPr algn="l"/>
            <a:r>
              <a:rPr lang="en-GB" sz="1100" baseline="0"/>
              <a:t>- complementarity with other projects</a:t>
            </a:r>
          </a:p>
          <a:p>
            <a:pPr algn="l"/>
            <a:r>
              <a:rPr lang="en-GB" sz="1100" baseline="0"/>
              <a:t>- competition with other projects</a:t>
            </a:r>
          </a:p>
        </p:txBody>
      </p:sp>
    </p:spTree>
    <p:extLst>
      <p:ext uri="{BB962C8B-B14F-4D97-AF65-F5344CB8AC3E}">
        <p14:creationId xmlns:p14="http://schemas.microsoft.com/office/powerpoint/2010/main" val="3663442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18</a:t>
            </a:fld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Section </a:t>
            </a:r>
            <a:r>
              <a:rPr lang="fr-FR" dirty="0" smtClean="0"/>
              <a:t>4.2. </a:t>
            </a:r>
            <a:r>
              <a:rPr lang="fr-FR" dirty="0" err="1" smtClean="0"/>
              <a:t>Comments</a:t>
            </a:r>
            <a:r>
              <a:rPr lang="fr-FR" dirty="0" smtClean="0"/>
              <a:t> on the Quantitative and </a:t>
            </a:r>
            <a:r>
              <a:rPr lang="fr-FR" dirty="0" err="1" smtClean="0"/>
              <a:t>Monetary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r>
              <a:rPr lang="fr-FR" dirty="0" smtClean="0"/>
              <a:t> of the TYNDP </a:t>
            </a:r>
            <a:r>
              <a:rPr lang="fr-FR" dirty="0" err="1" smtClean="0"/>
              <a:t>Step</a:t>
            </a:r>
            <a:r>
              <a:rPr lang="fr-FR" dirty="0" smtClean="0"/>
              <a:t> of ESW-CBA</a:t>
            </a:r>
            <a:endParaRPr lang="fr-FR" dirty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2480" y="604709"/>
            <a:ext cx="7159920" cy="540000"/>
          </a:xfrm>
        </p:spPr>
        <p:txBody>
          <a:bodyPr/>
          <a:lstStyle/>
          <a:p>
            <a:r>
              <a:rPr lang="fr-FR" dirty="0"/>
              <a:t>Qualitative </a:t>
            </a:r>
            <a:r>
              <a:rPr lang="fr-FR" dirty="0" smtClean="0"/>
              <a:t>Template </a:t>
            </a:r>
            <a:r>
              <a:rPr lang="fr-FR" dirty="0"/>
              <a:t>– Section 4.2. </a:t>
            </a:r>
            <a:r>
              <a:rPr lang="fr-FR" dirty="0" smtClean="0"/>
              <a:t>(3/3</a:t>
            </a:r>
            <a:r>
              <a:rPr lang="fr-FR" dirty="0"/>
              <a:t>)</a:t>
            </a:r>
            <a:endParaRPr lang="en-GB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5" y="1981200"/>
            <a:ext cx="9091061" cy="2200276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945910" y="2524125"/>
            <a:ext cx="4029076" cy="13811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100" baseline="0"/>
              <a:t>Refer to</a:t>
            </a:r>
          </a:p>
          <a:p>
            <a:pPr algn="l"/>
            <a:r>
              <a:rPr lang="en-GB" sz="1100" b="1" baseline="0"/>
              <a:t>MARGINAL PRICE</a:t>
            </a:r>
            <a:endParaRPr lang="en-GB" sz="1100" baseline="0"/>
          </a:p>
          <a:p>
            <a:pPr algn="l"/>
            <a:r>
              <a:rPr lang="en-GB" sz="1100" baseline="0"/>
              <a:t>For any meaningful Price Configuration</a:t>
            </a:r>
          </a:p>
          <a:p>
            <a:pPr algn="l"/>
            <a:endParaRPr lang="en-GB" sz="1100" baseline="0"/>
          </a:p>
          <a:p>
            <a:pPr algn="l"/>
            <a:r>
              <a:rPr lang="en-GB" sz="1100" b="1" baseline="0"/>
              <a:t>Price convergence </a:t>
            </a:r>
            <a:r>
              <a:rPr lang="en-GB" sz="1100" baseline="0"/>
              <a:t>refers to the spread between EU countries Marginal Prices.  </a:t>
            </a:r>
          </a:p>
          <a:p>
            <a:pPr algn="l"/>
            <a:r>
              <a:rPr lang="en-GB" sz="1100" baseline="0"/>
              <a:t>Comment on the impact of the Group on this spread, if any.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460760" y="2781300"/>
            <a:ext cx="3476625" cy="8191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100" baseline="0"/>
              <a:t>Comment on</a:t>
            </a:r>
          </a:p>
          <a:p>
            <a:pPr algn="l"/>
            <a:r>
              <a:rPr lang="en-GB" sz="1100" baseline="0"/>
              <a:t>- complementarity with other projects</a:t>
            </a:r>
          </a:p>
          <a:p>
            <a:pPr algn="l"/>
            <a:r>
              <a:rPr lang="en-GB" sz="1100" baseline="0"/>
              <a:t>- competition with other projects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85" y="4143376"/>
            <a:ext cx="8985729" cy="2038350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964960" y="4638675"/>
            <a:ext cx="4029076" cy="10096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100" baseline="0"/>
              <a:t>Refer to</a:t>
            </a:r>
          </a:p>
          <a:p>
            <a:pPr algn="l"/>
            <a:r>
              <a:rPr lang="en-GB" sz="1100" b="1" baseline="0"/>
              <a:t>MONETIZATION </a:t>
            </a:r>
            <a:r>
              <a:rPr lang="en-GB" sz="1100" b="0" baseline="0"/>
              <a:t>(and potentially </a:t>
            </a:r>
            <a:r>
              <a:rPr lang="en-GB" sz="1100" b="1" baseline="0"/>
              <a:t>GPI</a:t>
            </a:r>
            <a:r>
              <a:rPr lang="en-GB" sz="1100" b="0" baseline="0"/>
              <a:t>)</a:t>
            </a:r>
            <a:endParaRPr lang="en-GB" sz="1100" baseline="0"/>
          </a:p>
          <a:p>
            <a:pPr algn="l"/>
            <a:r>
              <a:rPr lang="en-GB" sz="1100" baseline="0"/>
              <a:t>For any meaningful Price Configuration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422660" y="4762500"/>
            <a:ext cx="3476625" cy="8191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100" baseline="0"/>
              <a:t>Comment on</a:t>
            </a:r>
          </a:p>
          <a:p>
            <a:pPr algn="l"/>
            <a:r>
              <a:rPr lang="en-GB" sz="1100" baseline="0"/>
              <a:t>- complementarity with other projects</a:t>
            </a:r>
          </a:p>
          <a:p>
            <a:pPr algn="l"/>
            <a:r>
              <a:rPr lang="en-GB" sz="1100" baseline="0"/>
              <a:t>- competition with other projects</a:t>
            </a:r>
          </a:p>
        </p:txBody>
      </p:sp>
    </p:spTree>
    <p:extLst>
      <p:ext uri="{BB962C8B-B14F-4D97-AF65-F5344CB8AC3E}">
        <p14:creationId xmlns:p14="http://schemas.microsoft.com/office/powerpoint/2010/main" val="280711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19</a:t>
            </a:fld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Section </a:t>
            </a:r>
            <a:r>
              <a:rPr lang="en-GB" dirty="0"/>
              <a:t>4.3. Capacity Based Indicator Results and Comments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2480" y="604709"/>
            <a:ext cx="7159920" cy="540000"/>
          </a:xfrm>
        </p:spPr>
        <p:txBody>
          <a:bodyPr/>
          <a:lstStyle/>
          <a:p>
            <a:r>
              <a:rPr lang="fr-FR" dirty="0"/>
              <a:t>Qualitative </a:t>
            </a:r>
            <a:r>
              <a:rPr lang="fr-FR" dirty="0" smtClean="0"/>
              <a:t>Template </a:t>
            </a:r>
            <a:r>
              <a:rPr lang="fr-FR" dirty="0"/>
              <a:t>– Section </a:t>
            </a:r>
            <a:r>
              <a:rPr lang="fr-FR" dirty="0" smtClean="0"/>
              <a:t>4.3. 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07" y="2088455"/>
            <a:ext cx="8860893" cy="316934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578382" y="2663439"/>
            <a:ext cx="3647045" cy="2988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100" baseline="0"/>
              <a:t>Refer to </a:t>
            </a:r>
            <a:r>
              <a:rPr lang="en-GB" sz="1100" b="1" baseline="0"/>
              <a:t>N-1 ESW CBA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68857" y="4587489"/>
            <a:ext cx="3647045" cy="2988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100" baseline="0"/>
              <a:t>Refer to </a:t>
            </a:r>
            <a:r>
              <a:rPr lang="en-GB" sz="1100" b="1" baseline="0"/>
              <a:t>IMPORT ROUTE DIV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87907" y="3578170"/>
            <a:ext cx="3647045" cy="4890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100" b="0" baseline="0" dirty="0"/>
              <a:t>Indicator to be calculated  and commented upon by promoters</a:t>
            </a:r>
            <a:endParaRPr lang="en-GB" sz="1100" b="1" baseline="0" dirty="0"/>
          </a:p>
        </p:txBody>
      </p:sp>
    </p:spTree>
    <p:extLst>
      <p:ext uri="{BB962C8B-B14F-4D97-AF65-F5344CB8AC3E}">
        <p14:creationId xmlns:p14="http://schemas.microsoft.com/office/powerpoint/2010/main" val="3384584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2</a:t>
            </a:fld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10442" y="1244704"/>
            <a:ext cx="8280920" cy="5003696"/>
          </a:xfrm>
        </p:spPr>
        <p:txBody>
          <a:bodyPr/>
          <a:lstStyle/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highly</a:t>
            </a:r>
            <a:r>
              <a:rPr lang="fr-FR" dirty="0" smtClean="0"/>
              <a:t> encourage </a:t>
            </a:r>
            <a:r>
              <a:rPr lang="fr-FR" dirty="0" err="1" smtClean="0"/>
              <a:t>you</a:t>
            </a:r>
            <a:r>
              <a:rPr lang="fr-FR" dirty="0" smtClean="0"/>
              <a:t> to</a:t>
            </a:r>
          </a:p>
          <a:p>
            <a:endParaRPr lang="fr-FR" dirty="0"/>
          </a:p>
          <a:p>
            <a:pPr lvl="1"/>
            <a:r>
              <a:rPr lang="fr-FR" dirty="0" smtClean="0"/>
              <a:t>Read the CBA </a:t>
            </a:r>
            <a:r>
              <a:rPr lang="fr-FR" dirty="0" err="1" smtClean="0"/>
              <a:t>Methodology</a:t>
            </a:r>
            <a:r>
              <a:rPr lang="fr-FR" dirty="0" smtClean="0"/>
              <a:t>: </a:t>
            </a:r>
          </a:p>
          <a:p>
            <a:pPr lvl="2"/>
            <a:r>
              <a:rPr lang="fr-FR" b="1" dirty="0" err="1" smtClean="0"/>
              <a:t>Annex</a:t>
            </a:r>
            <a:r>
              <a:rPr lang="fr-FR" b="1" dirty="0" smtClean="0"/>
              <a:t> F on </a:t>
            </a:r>
            <a:r>
              <a:rPr lang="fr-FR" b="1" dirty="0" err="1" smtClean="0"/>
              <a:t>Methodology</a:t>
            </a:r>
            <a:r>
              <a:rPr lang="fr-FR" b="1" dirty="0" smtClean="0"/>
              <a:t> </a:t>
            </a:r>
            <a:r>
              <a:rPr lang="fr-FR" dirty="0" smtClean="0"/>
              <a:t>of TYNDP 2015 </a:t>
            </a:r>
          </a:p>
          <a:p>
            <a:pPr marL="0" lvl="1" indent="0">
              <a:buNone/>
            </a:pPr>
            <a:r>
              <a:rPr lang="fr-FR" dirty="0" smtClean="0">
                <a:hlinkClick r:id="rId2"/>
              </a:rPr>
              <a:t>http://www.entsog.eu/public/uploads/files/publications/TYNDP/2015/TYNDP022-150316_Annex_F_lowres.pdf</a:t>
            </a:r>
            <a:endParaRPr lang="fr-FR" dirty="0" smtClean="0"/>
          </a:p>
          <a:p>
            <a:pPr lvl="2"/>
            <a:r>
              <a:rPr lang="fr-FR" dirty="0" smtClean="0"/>
              <a:t>And </a:t>
            </a:r>
            <a:r>
              <a:rPr lang="fr-FR" b="1" dirty="0" smtClean="0"/>
              <a:t>ESW-CBA </a:t>
            </a:r>
            <a:r>
              <a:rPr lang="fr-FR" b="1" dirty="0" err="1" smtClean="0"/>
              <a:t>Methodology</a:t>
            </a:r>
            <a:r>
              <a:rPr lang="fr-FR" b="1" dirty="0" smtClean="0"/>
              <a:t> </a:t>
            </a:r>
            <a:endParaRPr lang="fr-FR" dirty="0" smtClean="0"/>
          </a:p>
          <a:p>
            <a:pPr marL="0" lvl="1" indent="0">
              <a:buNone/>
            </a:pPr>
            <a:r>
              <a:rPr lang="en-GB" dirty="0" smtClean="0">
                <a:hlinkClick r:id="rId3"/>
              </a:rPr>
              <a:t>http://www.entsog.eu/public/uploads/files/publications/CBA/2015/INV0175-150213_Adapted_ESW-CBA_Methodology.pdf</a:t>
            </a:r>
            <a:endParaRPr lang="fr-FR" dirty="0" smtClean="0"/>
          </a:p>
          <a:p>
            <a:pPr marL="0" lvl="1" indent="0">
              <a:buNone/>
            </a:pPr>
            <a:endParaRPr lang="fr-FR" dirty="0" smtClean="0"/>
          </a:p>
          <a:p>
            <a:pPr lvl="1"/>
            <a:r>
              <a:rPr lang="fr-FR" dirty="0" smtClean="0"/>
              <a:t>Read the TYNDP 2015</a:t>
            </a:r>
          </a:p>
          <a:p>
            <a:pPr marL="0" lvl="1" indent="0">
              <a:buNone/>
            </a:pPr>
            <a:r>
              <a:rPr lang="fr-FR" dirty="0">
                <a:hlinkClick r:id="rId4"/>
              </a:rPr>
              <a:t>http://</a:t>
            </a:r>
            <a:r>
              <a:rPr lang="fr-FR" dirty="0" smtClean="0">
                <a:hlinkClick r:id="rId4"/>
              </a:rPr>
              <a:t>www.entsog.eu/publications/tyndp#ENTSOG-TEN-YEAR-NETWORK-DEVELOPMENT-PLAN-2015</a:t>
            </a:r>
            <a:endParaRPr lang="fr-FR" dirty="0" smtClean="0"/>
          </a:p>
          <a:p>
            <a:pPr marL="0" lvl="1" indent="0">
              <a:buNone/>
            </a:pPr>
            <a:endParaRPr lang="fr-FR" sz="1400" dirty="0" smtClean="0"/>
          </a:p>
          <a:p>
            <a:pPr marL="0" lvl="1" indent="0">
              <a:buNone/>
            </a:pPr>
            <a:endParaRPr lang="fr-FR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Getting</a:t>
            </a:r>
            <a:r>
              <a:rPr lang="fr-FR" dirty="0" smtClean="0"/>
              <a:t> </a:t>
            </a:r>
            <a:r>
              <a:rPr lang="fr-FR" dirty="0" err="1" smtClean="0"/>
              <a:t>started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1594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20</a:t>
            </a:fld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10442" y="1244704"/>
            <a:ext cx="8280920" cy="5079896"/>
          </a:xfrm>
        </p:spPr>
        <p:txBody>
          <a:bodyPr/>
          <a:lstStyle/>
          <a:p>
            <a:r>
              <a:rPr lang="fr-FR" b="1" dirty="0" smtClean="0"/>
              <a:t>Bi-</a:t>
            </a:r>
            <a:r>
              <a:rPr lang="fr-FR" b="1" dirty="0" err="1" smtClean="0"/>
              <a:t>Directional</a:t>
            </a:r>
            <a:r>
              <a:rPr lang="fr-FR" b="1" dirty="0" smtClean="0"/>
              <a:t> Project </a:t>
            </a:r>
            <a:r>
              <a:rPr lang="fr-FR" b="1" dirty="0" err="1" smtClean="0"/>
              <a:t>Indicators</a:t>
            </a:r>
            <a:r>
              <a:rPr lang="fr-FR" b="1" dirty="0" smtClean="0"/>
              <a:t> (1/3)</a:t>
            </a:r>
            <a:endParaRPr lang="fr-FR" dirty="0" smtClean="0"/>
          </a:p>
          <a:p>
            <a:pPr lvl="1"/>
            <a:r>
              <a:rPr lang="fr-FR" dirty="0" smtClean="0"/>
              <a:t>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calculated</a:t>
            </a:r>
            <a:r>
              <a:rPr lang="fr-FR" dirty="0" smtClean="0"/>
              <a:t> by </a:t>
            </a:r>
            <a:r>
              <a:rPr lang="fr-FR" dirty="0" err="1" smtClean="0"/>
              <a:t>promoters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err="1" smtClean="0"/>
              <a:t>Refer</a:t>
            </a:r>
            <a:r>
              <a:rPr lang="fr-FR" dirty="0" smtClean="0"/>
              <a:t> to ESW-CBA </a:t>
            </a:r>
            <a:r>
              <a:rPr lang="fr-FR" dirty="0" err="1" smtClean="0"/>
              <a:t>Methodology</a:t>
            </a:r>
            <a:r>
              <a:rPr lang="fr-FR" dirty="0" smtClean="0"/>
              <a:t> (**) p 34&amp;35 </a:t>
            </a:r>
            <a:r>
              <a:rPr lang="en-GB" b="1" i="1" dirty="0" smtClean="0">
                <a:hlinkClick r:id="rId2"/>
              </a:rPr>
              <a:t>http</a:t>
            </a:r>
            <a:r>
              <a:rPr lang="en-GB" b="1" i="1" dirty="0">
                <a:hlinkClick r:id="rId2"/>
              </a:rPr>
              <a:t>://</a:t>
            </a:r>
            <a:r>
              <a:rPr lang="en-GB" b="1" i="1" dirty="0" smtClean="0">
                <a:hlinkClick r:id="rId2"/>
              </a:rPr>
              <a:t>www.entsog.eu/public/uploads/files/publications/CBA/2015/INV0175-150213_Adapted_ESW-CBA_Methodology.pdf</a:t>
            </a:r>
            <a:r>
              <a:rPr lang="fr-FR" dirty="0" smtClean="0"/>
              <a:t> </a:t>
            </a:r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2 </a:t>
            </a:r>
            <a:r>
              <a:rPr lang="fr-FR" dirty="0" err="1" smtClean="0"/>
              <a:t>indicators</a:t>
            </a:r>
            <a:endParaRPr lang="fr-FR" dirty="0" smtClean="0"/>
          </a:p>
          <a:p>
            <a:pPr lvl="2"/>
            <a:r>
              <a:rPr lang="fr-FR" dirty="0" err="1" smtClean="0"/>
              <a:t>BDPi</a:t>
            </a:r>
            <a:r>
              <a:rPr lang="fr-FR" dirty="0" smtClean="0"/>
              <a:t> at </a:t>
            </a:r>
            <a:r>
              <a:rPr lang="fr-FR" dirty="0" err="1" smtClean="0"/>
              <a:t>Interconnection</a:t>
            </a:r>
            <a:r>
              <a:rPr lang="fr-FR" dirty="0" smtClean="0"/>
              <a:t> Point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BDPz</a:t>
            </a:r>
            <a:r>
              <a:rPr lang="fr-FR" dirty="0" smtClean="0"/>
              <a:t> at cross-zone </a:t>
            </a:r>
            <a:r>
              <a:rPr lang="fr-FR" dirty="0" err="1" smtClean="0"/>
              <a:t>level</a:t>
            </a:r>
            <a:endParaRPr lang="fr-FR" dirty="0" smtClean="0"/>
          </a:p>
          <a:p>
            <a:pPr marL="228600" lvl="2" indent="0">
              <a:buNone/>
            </a:pPr>
            <a:endParaRPr lang="fr-FR" dirty="0" smtClean="0">
              <a:hlinkClick r:id="rId2"/>
            </a:endParaRPr>
          </a:p>
          <a:p>
            <a:pPr marL="0" lvl="1" indent="0">
              <a:buNone/>
            </a:pPr>
            <a:r>
              <a:rPr lang="en-GB" sz="1200" b="1" i="1" dirty="0" smtClean="0">
                <a:hlinkClick r:id="rId2"/>
              </a:rPr>
              <a:t>(**) http</a:t>
            </a:r>
            <a:r>
              <a:rPr lang="en-GB" sz="1200" b="1" i="1" dirty="0">
                <a:hlinkClick r:id="rId2"/>
              </a:rPr>
              <a:t>://www.entsog.eu/public/uploads/files/publications/CBA/2015/INV0175-150213_Adapted_ESW-CBA_Methodology.pdf</a:t>
            </a:r>
            <a:r>
              <a:rPr lang="fr-FR" sz="1200" dirty="0"/>
              <a:t> </a:t>
            </a:r>
          </a:p>
          <a:p>
            <a:pPr lvl="2"/>
            <a:endParaRPr lang="fr-FR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Qualitative Template – Section 4.3. 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85" y="3429000"/>
            <a:ext cx="8763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56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21</a:t>
            </a:fld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b="1" dirty="0" smtClean="0"/>
              <a:t>Bi-</a:t>
            </a:r>
            <a:r>
              <a:rPr lang="fr-FR" b="1" dirty="0" err="1" smtClean="0"/>
              <a:t>Directional</a:t>
            </a:r>
            <a:r>
              <a:rPr lang="fr-FR" b="1" dirty="0" smtClean="0"/>
              <a:t> Project </a:t>
            </a:r>
            <a:r>
              <a:rPr lang="fr-FR" b="1" dirty="0" err="1" smtClean="0"/>
              <a:t>Indicators</a:t>
            </a:r>
            <a:r>
              <a:rPr lang="fr-FR" dirty="0"/>
              <a:t> </a:t>
            </a:r>
            <a:r>
              <a:rPr lang="fr-FR" dirty="0" smtClean="0"/>
              <a:t>(2/3)  </a:t>
            </a:r>
          </a:p>
          <a:p>
            <a:pPr lvl="1"/>
            <a:r>
              <a:rPr lang="fr-FR" b="1" dirty="0" err="1" smtClean="0"/>
              <a:t>BDPi</a:t>
            </a:r>
            <a:endParaRPr lang="fr-FR" b="1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Qualitative Template – Section 4.3. 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205039"/>
            <a:ext cx="8210550" cy="228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8458200" cy="143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5791200"/>
            <a:ext cx="8505825" cy="69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 rot="799972">
            <a:off x="5783983" y="2266230"/>
            <a:ext cx="3168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92D050"/>
                </a:solidFill>
              </a:rPr>
              <a:t>Cf. ESW-CBA </a:t>
            </a:r>
            <a:r>
              <a:rPr lang="fr-FR" sz="1400" b="1" dirty="0" err="1" smtClean="0">
                <a:solidFill>
                  <a:srgbClr val="92D050"/>
                </a:solidFill>
              </a:rPr>
              <a:t>Methodology</a:t>
            </a:r>
            <a:r>
              <a:rPr lang="fr-FR" sz="1400" b="1" dirty="0" smtClean="0">
                <a:solidFill>
                  <a:srgbClr val="92D050"/>
                </a:solidFill>
              </a:rPr>
              <a:t> p34&amp;35</a:t>
            </a:r>
            <a:endParaRPr lang="en-GB" sz="1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908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22</a:t>
            </a:fld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b="1" dirty="0" smtClean="0"/>
              <a:t>Bi-</a:t>
            </a:r>
            <a:r>
              <a:rPr lang="fr-FR" b="1" dirty="0" err="1" smtClean="0"/>
              <a:t>Directional</a:t>
            </a:r>
            <a:r>
              <a:rPr lang="fr-FR" b="1" dirty="0" smtClean="0"/>
              <a:t> Project </a:t>
            </a:r>
            <a:r>
              <a:rPr lang="fr-FR" b="1" dirty="0" err="1" smtClean="0"/>
              <a:t>Indicators</a:t>
            </a:r>
            <a:r>
              <a:rPr lang="fr-FR" dirty="0"/>
              <a:t> </a:t>
            </a:r>
            <a:r>
              <a:rPr lang="fr-FR" dirty="0" smtClean="0"/>
              <a:t>(3/3)  </a:t>
            </a:r>
          </a:p>
          <a:p>
            <a:pPr lvl="1"/>
            <a:r>
              <a:rPr lang="fr-FR" b="1" dirty="0" err="1" smtClean="0"/>
              <a:t>BDPz</a:t>
            </a:r>
            <a:endParaRPr lang="fr-FR" b="1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Qualitative Template – Section 4.3. 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8636300" cy="133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75" y="3276600"/>
            <a:ext cx="8683925" cy="268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43" y="5944566"/>
            <a:ext cx="8571557" cy="69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 rot="799972">
            <a:off x="5783983" y="2037630"/>
            <a:ext cx="3168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92D050"/>
                </a:solidFill>
              </a:rPr>
              <a:t>Cf. ESW-CBA </a:t>
            </a:r>
            <a:r>
              <a:rPr lang="fr-FR" sz="1400" b="1" dirty="0" err="1" smtClean="0">
                <a:solidFill>
                  <a:srgbClr val="92D050"/>
                </a:solidFill>
              </a:rPr>
              <a:t>Methodology</a:t>
            </a:r>
            <a:r>
              <a:rPr lang="fr-FR" sz="1400" b="1" dirty="0" smtClean="0">
                <a:solidFill>
                  <a:srgbClr val="92D050"/>
                </a:solidFill>
              </a:rPr>
              <a:t> p34&amp;35</a:t>
            </a:r>
            <a:endParaRPr lang="en-GB" sz="1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54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23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048000"/>
            <a:ext cx="6695824" cy="540000"/>
          </a:xfrm>
        </p:spPr>
        <p:txBody>
          <a:bodyPr/>
          <a:lstStyle/>
          <a:p>
            <a:r>
              <a:rPr lang="fr-FR" dirty="0" smtClean="0"/>
              <a:t>Financial Template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708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24</a:t>
            </a:fld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10442" y="2438400"/>
            <a:ext cx="8280920" cy="2514600"/>
          </a:xfrm>
        </p:spPr>
        <p:txBody>
          <a:bodyPr/>
          <a:lstStyle/>
          <a:p>
            <a:r>
              <a:rPr lang="fr-FR" dirty="0" smtClean="0"/>
              <a:t>No </a:t>
            </a:r>
            <a:r>
              <a:rPr lang="fr-FR" dirty="0" err="1" smtClean="0"/>
              <a:t>modelling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 </a:t>
            </a:r>
            <a:r>
              <a:rPr lang="fr-FR" dirty="0" err="1" smtClean="0"/>
              <a:t>needed</a:t>
            </a:r>
            <a:r>
              <a:rPr lang="fr-FR" dirty="0" smtClean="0"/>
              <a:t> to </a:t>
            </a:r>
            <a:r>
              <a:rPr lang="fr-FR" dirty="0" err="1" smtClean="0"/>
              <a:t>fill</a:t>
            </a:r>
            <a:r>
              <a:rPr lang="fr-FR" dirty="0" smtClean="0"/>
              <a:t> in the Template</a:t>
            </a:r>
          </a:p>
          <a:p>
            <a:endParaRPr lang="fr-FR" dirty="0"/>
          </a:p>
          <a:p>
            <a:r>
              <a:rPr lang="fr-FR" dirty="0" err="1" smtClean="0"/>
              <a:t>Explanations</a:t>
            </a:r>
            <a:r>
              <a:rPr lang="fr-FR" dirty="0" smtClean="0"/>
              <a:t> to </a:t>
            </a:r>
            <a:r>
              <a:rPr lang="fr-FR" dirty="0" err="1" smtClean="0"/>
              <a:t>fill</a:t>
            </a:r>
            <a:r>
              <a:rPr lang="fr-FR" dirty="0" smtClean="0"/>
              <a:t> in the </a:t>
            </a:r>
            <a:r>
              <a:rPr lang="fr-FR" dirty="0" err="1" smtClean="0"/>
              <a:t>template</a:t>
            </a:r>
            <a:endParaRPr lang="fr-FR" dirty="0" smtClean="0"/>
          </a:p>
          <a:p>
            <a:pPr lvl="1"/>
            <a:r>
              <a:rPr lang="fr-FR" dirty="0" err="1" smtClean="0"/>
              <a:t>Refer</a:t>
            </a:r>
            <a:r>
              <a:rPr lang="fr-FR" dirty="0" smtClean="0"/>
              <a:t> to </a:t>
            </a:r>
            <a:r>
              <a:rPr lang="fr-FR" i="1" dirty="0" smtClean="0"/>
              <a:t>Tutorial</a:t>
            </a:r>
            <a:r>
              <a:rPr lang="fr-FR" dirty="0" smtClean="0"/>
              <a:t> </a:t>
            </a:r>
            <a:r>
              <a:rPr lang="fr-FR" dirty="0" err="1" smtClean="0"/>
              <a:t>Sheet</a:t>
            </a:r>
            <a:r>
              <a:rPr lang="fr-FR" dirty="0" smtClean="0"/>
              <a:t> </a:t>
            </a:r>
            <a:r>
              <a:rPr lang="fr-FR" dirty="0" err="1" smtClean="0"/>
              <a:t>included</a:t>
            </a:r>
            <a:r>
              <a:rPr lang="fr-FR" dirty="0" smtClean="0"/>
              <a:t> in the </a:t>
            </a:r>
            <a:r>
              <a:rPr lang="fr-FR" dirty="0" err="1" smtClean="0"/>
              <a:t>provided</a:t>
            </a:r>
            <a:r>
              <a:rPr lang="fr-FR" dirty="0" smtClean="0"/>
              <a:t> file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Financial Template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006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3224" y="5181601"/>
            <a:ext cx="3962375" cy="292100"/>
          </a:xfrm>
        </p:spPr>
        <p:txBody>
          <a:bodyPr/>
          <a:lstStyle/>
          <a:p>
            <a:r>
              <a:rPr lang="en-GB" dirty="0" smtClean="0">
                <a:hlinkClick r:id="rId2"/>
              </a:rPr>
              <a:t>celine.heidrecheid@entsog.eu</a:t>
            </a:r>
            <a:r>
              <a:rPr lang="en-GB" dirty="0"/>
              <a:t>;</a:t>
            </a:r>
            <a:r>
              <a:rPr lang="en-GB" dirty="0" smtClean="0"/>
              <a:t> adam.balogh@entsog.eu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32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ight Arrow 41"/>
          <p:cNvSpPr/>
          <p:nvPr/>
        </p:nvSpPr>
        <p:spPr>
          <a:xfrm>
            <a:off x="2895600" y="5105400"/>
            <a:ext cx="4495800" cy="326886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8298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3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of CBA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593308" y="3505200"/>
            <a:ext cx="2302292" cy="2819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8298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609600" y="2590800"/>
            <a:ext cx="2286000" cy="838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8298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09600" y="2743200"/>
            <a:ext cx="2289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  <a:latin typeface="+mn-lt"/>
              </a:rPr>
              <a:t>Capacity-based </a:t>
            </a:r>
          </a:p>
          <a:p>
            <a:r>
              <a:rPr lang="en-GB" sz="1600" dirty="0" smtClean="0">
                <a:solidFill>
                  <a:srgbClr val="000000"/>
                </a:solidFill>
                <a:latin typeface="+mn-lt"/>
              </a:rPr>
              <a:t>Indicators (excl. </a:t>
            </a:r>
            <a:r>
              <a:rPr lang="en-GB" sz="1600" dirty="0" err="1" smtClean="0">
                <a:solidFill>
                  <a:srgbClr val="000000"/>
                </a:solidFill>
                <a:latin typeface="+mn-lt"/>
              </a:rPr>
              <a:t>Bidirect</a:t>
            </a:r>
            <a:r>
              <a:rPr lang="en-GB" sz="1600" dirty="0" smtClean="0">
                <a:solidFill>
                  <a:srgbClr val="000000"/>
                </a:solidFill>
                <a:latin typeface="+mn-lt"/>
              </a:rPr>
              <a:t>)</a:t>
            </a:r>
            <a:endParaRPr lang="en-GB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3581400"/>
            <a:ext cx="16603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000000"/>
                </a:solidFill>
                <a:latin typeface="+mn-lt"/>
              </a:rPr>
              <a:t>Modelling results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85800" y="3945523"/>
            <a:ext cx="2137316" cy="550277"/>
          </a:xfrm>
          <a:prstGeom prst="roundRect">
            <a:avLst/>
          </a:prstGeom>
          <a:solidFill>
            <a:schemeClr val="bg1"/>
          </a:solidFill>
          <a:ln>
            <a:solidFill>
              <a:srgbClr val="8298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85800" y="3911025"/>
            <a:ext cx="2077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  <a:latin typeface="+mn-lt"/>
              </a:rPr>
              <a:t>Disruption rate</a:t>
            </a:r>
          </a:p>
          <a:p>
            <a:r>
              <a:rPr lang="en-GB" sz="1600" dirty="0" smtClean="0">
                <a:solidFill>
                  <a:srgbClr val="000000"/>
                </a:solidFill>
                <a:latin typeface="+mn-lt"/>
              </a:rPr>
              <a:t>&amp; Remaining Flexibility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85800" y="4588877"/>
            <a:ext cx="2137316" cy="397877"/>
          </a:xfrm>
          <a:prstGeom prst="roundRect">
            <a:avLst/>
          </a:prstGeom>
          <a:solidFill>
            <a:schemeClr val="bg1"/>
          </a:solidFill>
          <a:ln>
            <a:solidFill>
              <a:srgbClr val="8298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85800" y="4572000"/>
            <a:ext cx="1002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  <a:latin typeface="+mn-lt"/>
              </a:rPr>
              <a:t>Indicators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85800" y="5715000"/>
            <a:ext cx="2137316" cy="397877"/>
          </a:xfrm>
          <a:prstGeom prst="roundRect">
            <a:avLst/>
          </a:prstGeom>
          <a:solidFill>
            <a:schemeClr val="bg1"/>
          </a:solidFill>
          <a:ln>
            <a:solidFill>
              <a:srgbClr val="8298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685800" y="5774323"/>
            <a:ext cx="2137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  <a:latin typeface="+mn-lt"/>
              </a:rPr>
              <a:t>Monetization (EU level)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85800" y="5088523"/>
            <a:ext cx="2137316" cy="550277"/>
          </a:xfrm>
          <a:prstGeom prst="roundRect">
            <a:avLst/>
          </a:prstGeom>
          <a:solidFill>
            <a:schemeClr val="bg1"/>
          </a:solidFill>
          <a:ln>
            <a:solidFill>
              <a:srgbClr val="8298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685800" y="5054025"/>
            <a:ext cx="1681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  <a:latin typeface="+mn-lt"/>
              </a:rPr>
              <a:t>Monetized results</a:t>
            </a:r>
          </a:p>
          <a:p>
            <a:r>
              <a:rPr lang="en-GB" sz="1600" dirty="0" smtClean="0">
                <a:solidFill>
                  <a:srgbClr val="000000"/>
                </a:solidFill>
                <a:latin typeface="+mn-lt"/>
              </a:rPr>
              <a:t>(country level)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724400" y="1711873"/>
            <a:ext cx="1905000" cy="4841328"/>
          </a:xfrm>
          <a:prstGeom prst="roundRect">
            <a:avLst/>
          </a:prstGeom>
          <a:solidFill>
            <a:srgbClr val="BFB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4876800" y="2057400"/>
            <a:ext cx="1600200" cy="11020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4904878" y="2057400"/>
            <a:ext cx="13230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000000"/>
                </a:solidFill>
                <a:latin typeface="+mn-lt"/>
              </a:rPr>
              <a:t>Fin. Template</a:t>
            </a:r>
          </a:p>
          <a:p>
            <a:r>
              <a:rPr lang="en-GB" sz="1600" dirty="0">
                <a:solidFill>
                  <a:srgbClr val="000000"/>
                </a:solidFill>
                <a:latin typeface="+mn-lt"/>
              </a:rPr>
              <a:t>F</a:t>
            </a:r>
            <a:r>
              <a:rPr lang="en-GB" sz="1600" dirty="0" smtClean="0">
                <a:solidFill>
                  <a:srgbClr val="000000"/>
                </a:solidFill>
                <a:latin typeface="+mn-lt"/>
              </a:rPr>
              <a:t>NPV</a:t>
            </a:r>
          </a:p>
          <a:p>
            <a:r>
              <a:rPr lang="en-GB" sz="1600" dirty="0">
                <a:solidFill>
                  <a:srgbClr val="000000"/>
                </a:solidFill>
                <a:latin typeface="+mn-lt"/>
              </a:rPr>
              <a:t>F</a:t>
            </a:r>
            <a:r>
              <a:rPr lang="en-GB" sz="1600" dirty="0" smtClean="0">
                <a:solidFill>
                  <a:srgbClr val="000000"/>
                </a:solidFill>
                <a:latin typeface="+mn-lt"/>
              </a:rPr>
              <a:t>RR</a:t>
            </a:r>
          </a:p>
          <a:p>
            <a:r>
              <a:rPr lang="en-GB" sz="1600" dirty="0">
                <a:solidFill>
                  <a:srgbClr val="000000"/>
                </a:solidFill>
                <a:latin typeface="+mn-lt"/>
              </a:rPr>
              <a:t>F</a:t>
            </a:r>
            <a:r>
              <a:rPr lang="en-GB" sz="1600" dirty="0" smtClean="0">
                <a:solidFill>
                  <a:srgbClr val="000000"/>
                </a:solidFill>
                <a:latin typeface="+mn-lt"/>
              </a:rPr>
              <a:t> C/B ratio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876800" y="3317556"/>
            <a:ext cx="1600200" cy="17364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904878" y="3352800"/>
            <a:ext cx="1470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000000"/>
                </a:solidFill>
                <a:latin typeface="+mn-lt"/>
              </a:rPr>
              <a:t>Qual. Template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876800" y="5222556"/>
            <a:ext cx="1600200" cy="11020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904878" y="5247382"/>
            <a:ext cx="14718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000000"/>
                </a:solidFill>
                <a:latin typeface="+mn-lt"/>
              </a:rPr>
              <a:t>Econ. Template</a:t>
            </a:r>
          </a:p>
          <a:p>
            <a:r>
              <a:rPr lang="en-GB" sz="1600" dirty="0" smtClean="0">
                <a:solidFill>
                  <a:srgbClr val="000000"/>
                </a:solidFill>
                <a:latin typeface="+mn-lt"/>
              </a:rPr>
              <a:t>ENPV</a:t>
            </a:r>
          </a:p>
          <a:p>
            <a:r>
              <a:rPr lang="en-GB" sz="1600" dirty="0" smtClean="0">
                <a:solidFill>
                  <a:srgbClr val="000000"/>
                </a:solidFill>
                <a:latin typeface="+mn-lt"/>
              </a:rPr>
              <a:t>ERR</a:t>
            </a:r>
          </a:p>
          <a:p>
            <a:r>
              <a:rPr lang="en-GB" sz="1600" dirty="0" smtClean="0">
                <a:solidFill>
                  <a:srgbClr val="000000"/>
                </a:solidFill>
                <a:latin typeface="+mn-lt"/>
              </a:rPr>
              <a:t>E C/B ratio</a:t>
            </a:r>
          </a:p>
        </p:txBody>
      </p:sp>
      <p:sp>
        <p:nvSpPr>
          <p:cNvPr id="36" name="Right Arrow 35"/>
          <p:cNvSpPr/>
          <p:nvPr/>
        </p:nvSpPr>
        <p:spPr>
          <a:xfrm>
            <a:off x="3827354" y="3342381"/>
            <a:ext cx="1049446" cy="239019"/>
          </a:xfrm>
          <a:prstGeom prst="rightArrow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ight Arrow 34"/>
          <p:cNvSpPr/>
          <p:nvPr/>
        </p:nvSpPr>
        <p:spPr>
          <a:xfrm>
            <a:off x="3827354" y="4462046"/>
            <a:ext cx="1049446" cy="490954"/>
          </a:xfrm>
          <a:prstGeom prst="rightArrow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ight Arrow 33"/>
          <p:cNvSpPr/>
          <p:nvPr/>
        </p:nvSpPr>
        <p:spPr>
          <a:xfrm>
            <a:off x="2823116" y="5715000"/>
            <a:ext cx="2053684" cy="326886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8298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5334000" y="1676400"/>
            <a:ext cx="618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0000"/>
                </a:solidFill>
                <a:latin typeface="+mn-lt"/>
              </a:rPr>
              <a:t>CBA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391400" y="1711873"/>
            <a:ext cx="1447800" cy="48413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7406013" y="3834825"/>
            <a:ext cx="13342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0000"/>
                </a:solidFill>
                <a:latin typeface="+mn-lt"/>
              </a:rPr>
              <a:t>JRC</a:t>
            </a:r>
          </a:p>
          <a:p>
            <a:pPr algn="ctr"/>
            <a:r>
              <a:rPr lang="en-GB" sz="1600" b="1" dirty="0" smtClean="0">
                <a:solidFill>
                  <a:srgbClr val="000000"/>
                </a:solidFill>
                <a:latin typeface="+mn-lt"/>
              </a:rPr>
              <a:t>Methodology</a:t>
            </a:r>
          </a:p>
        </p:txBody>
      </p:sp>
      <p:sp>
        <p:nvSpPr>
          <p:cNvPr id="43" name="Right Arrow 42"/>
          <p:cNvSpPr/>
          <p:nvPr/>
        </p:nvSpPr>
        <p:spPr>
          <a:xfrm>
            <a:off x="6629400" y="3750677"/>
            <a:ext cx="762000" cy="371444"/>
          </a:xfrm>
          <a:prstGeom prst="rightArrow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593308" y="1251466"/>
            <a:ext cx="2229808" cy="3487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8298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83607" y="1230868"/>
            <a:ext cx="973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  <a:latin typeface="+mn-lt"/>
              </a:rPr>
              <a:t>ENTSOG</a:t>
            </a:r>
            <a:endParaRPr lang="en-GB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960046" y="1241167"/>
            <a:ext cx="3974154" cy="348734"/>
          </a:xfrm>
          <a:prstGeom prst="rect">
            <a:avLst/>
          </a:prstGeom>
          <a:solidFill>
            <a:srgbClr val="BFBFBF"/>
          </a:solidFill>
          <a:ln>
            <a:solidFill>
              <a:srgbClr val="000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132154" y="1230868"/>
            <a:ext cx="1184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  <a:latin typeface="+mn-lt"/>
              </a:rPr>
              <a:t>Promoters</a:t>
            </a:r>
            <a:endParaRPr lang="en-GB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066592" y="1251466"/>
            <a:ext cx="1848808" cy="3487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717985" y="1230868"/>
            <a:ext cx="511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  <a:latin typeface="+mn-lt"/>
              </a:rPr>
              <a:t>JRC</a:t>
            </a:r>
            <a:endParaRPr lang="en-GB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0" name="Right Arrow 49"/>
          <p:cNvSpPr/>
          <p:nvPr/>
        </p:nvSpPr>
        <p:spPr>
          <a:xfrm>
            <a:off x="2895600" y="3355431"/>
            <a:ext cx="990600" cy="225969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8298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ight Arrow 43"/>
          <p:cNvSpPr/>
          <p:nvPr/>
        </p:nvSpPr>
        <p:spPr>
          <a:xfrm>
            <a:off x="2899316" y="4462046"/>
            <a:ext cx="1026842" cy="490954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8298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916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4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895600"/>
            <a:ext cx="6695824" cy="540000"/>
          </a:xfrm>
        </p:spPr>
        <p:txBody>
          <a:bodyPr/>
          <a:lstStyle/>
          <a:p>
            <a:r>
              <a:rPr lang="fr-FR" dirty="0" err="1" smtClean="0"/>
              <a:t>Result</a:t>
            </a:r>
            <a:r>
              <a:rPr lang="fr-FR" dirty="0" smtClean="0"/>
              <a:t> files – General information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8096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5</a:t>
            </a:fld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85800" y="1244704"/>
            <a:ext cx="8205562" cy="5384696"/>
          </a:xfrm>
        </p:spPr>
        <p:txBody>
          <a:bodyPr/>
          <a:lstStyle/>
          <a:p>
            <a:r>
              <a:rPr lang="fr-FR" sz="2000" dirty="0" smtClean="0"/>
              <a:t>12 </a:t>
            </a:r>
            <a:r>
              <a:rPr lang="fr-FR" sz="2000" dirty="0" err="1" smtClean="0"/>
              <a:t>Result</a:t>
            </a:r>
            <a:r>
              <a:rPr lang="fr-FR" sz="2000" dirty="0" smtClean="0"/>
              <a:t> files </a:t>
            </a:r>
            <a:r>
              <a:rPr lang="fr-FR" sz="2000" dirty="0" err="1" smtClean="0"/>
              <a:t>provided</a:t>
            </a:r>
            <a:r>
              <a:rPr lang="fr-FR" sz="2000" dirty="0" smtClean="0"/>
              <a:t> to </a:t>
            </a:r>
            <a:r>
              <a:rPr lang="fr-FR" sz="2400" dirty="0" smtClean="0">
                <a:solidFill>
                  <a:schemeClr val="accent2"/>
                </a:solidFill>
              </a:rPr>
              <a:t>all </a:t>
            </a:r>
            <a:r>
              <a:rPr lang="fr-FR" sz="2400" dirty="0" err="1" smtClean="0">
                <a:solidFill>
                  <a:schemeClr val="accent2"/>
                </a:solidFill>
              </a:rPr>
              <a:t>promoters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000" dirty="0" smtClean="0"/>
              <a:t>for </a:t>
            </a:r>
            <a:r>
              <a:rPr lang="fr-FR" sz="2000" dirty="0" err="1" smtClean="0"/>
              <a:t>each</a:t>
            </a:r>
            <a:r>
              <a:rPr lang="fr-FR" sz="2000" dirty="0" smtClean="0"/>
              <a:t> </a:t>
            </a:r>
            <a:r>
              <a:rPr lang="fr-FR" sz="2400" dirty="0" smtClean="0">
                <a:solidFill>
                  <a:schemeClr val="accent2"/>
                </a:solidFill>
              </a:rPr>
              <a:t>Group of </a:t>
            </a:r>
            <a:r>
              <a:rPr lang="fr-FR" sz="2400" dirty="0" err="1" smtClean="0">
                <a:solidFill>
                  <a:schemeClr val="accent2"/>
                </a:solidFill>
              </a:rPr>
              <a:t>projects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endParaRPr lang="fr-FR" sz="2000" dirty="0" smtClean="0">
              <a:solidFill>
                <a:schemeClr val="accent2"/>
              </a:solidFill>
            </a:endParaRPr>
          </a:p>
          <a:p>
            <a:pPr lvl="1"/>
            <a:r>
              <a:rPr lang="en-GB" sz="1600" dirty="0" smtClean="0"/>
              <a:t>DISRUPTED </a:t>
            </a:r>
            <a:r>
              <a:rPr lang="en-GB" sz="1600" dirty="0"/>
              <a:t>RATE</a:t>
            </a:r>
          </a:p>
          <a:p>
            <a:pPr lvl="1"/>
            <a:r>
              <a:rPr lang="en-GB" sz="1600" dirty="0" smtClean="0"/>
              <a:t>DISRUPTED QUANTITY</a:t>
            </a:r>
          </a:p>
          <a:p>
            <a:pPr lvl="1"/>
            <a:r>
              <a:rPr lang="en-GB" sz="1600" dirty="0"/>
              <a:t>REMAINING </a:t>
            </a:r>
            <a:r>
              <a:rPr lang="en-GB" sz="1600" dirty="0" smtClean="0"/>
              <a:t>FLEXIBILITY	</a:t>
            </a:r>
            <a:endParaRPr lang="en-GB" sz="1600" dirty="0"/>
          </a:p>
          <a:p>
            <a:pPr lvl="1"/>
            <a:r>
              <a:rPr lang="en-GB" sz="1600" dirty="0" smtClean="0"/>
              <a:t>INDICATORS</a:t>
            </a:r>
            <a:endParaRPr lang="en-GB" sz="1600" dirty="0"/>
          </a:p>
          <a:p>
            <a:pPr lvl="1"/>
            <a:r>
              <a:rPr lang="en-GB" sz="1600" dirty="0" smtClean="0"/>
              <a:t>MONETIZATION</a:t>
            </a:r>
          </a:p>
          <a:p>
            <a:pPr lvl="1"/>
            <a:r>
              <a:rPr lang="en-GB" sz="1600" dirty="0"/>
              <a:t>MARGINAL PRICE</a:t>
            </a:r>
          </a:p>
          <a:p>
            <a:pPr lvl="1"/>
            <a:r>
              <a:rPr lang="en-GB" sz="1600" dirty="0"/>
              <a:t>GPI</a:t>
            </a:r>
          </a:p>
          <a:p>
            <a:pPr lvl="1"/>
            <a:r>
              <a:rPr lang="en-GB" sz="1600" dirty="0"/>
              <a:t>FLOWS	</a:t>
            </a:r>
            <a:endParaRPr lang="en-GB" sz="1600" dirty="0" smtClean="0"/>
          </a:p>
          <a:p>
            <a:pPr lvl="1"/>
            <a:r>
              <a:rPr lang="en-GB" sz="1600" dirty="0"/>
              <a:t>CO2 and demand</a:t>
            </a:r>
          </a:p>
          <a:p>
            <a:pPr lvl="1"/>
            <a:endParaRPr lang="en-GB" sz="1600" dirty="0" smtClean="0"/>
          </a:p>
          <a:p>
            <a:pPr lvl="1"/>
            <a:r>
              <a:rPr lang="en-GB" sz="1600" dirty="0" smtClean="0"/>
              <a:t>IMPORT </a:t>
            </a:r>
            <a:r>
              <a:rPr lang="en-GB" sz="1600" dirty="0"/>
              <a:t>ROUTE </a:t>
            </a:r>
            <a:r>
              <a:rPr lang="en-GB" sz="1600" dirty="0" smtClean="0"/>
              <a:t>DIV</a:t>
            </a:r>
            <a:endParaRPr lang="fr-FR" sz="1600" dirty="0" smtClean="0"/>
          </a:p>
          <a:p>
            <a:pPr lvl="1"/>
            <a:r>
              <a:rPr lang="fr-FR" sz="1600" dirty="0" smtClean="0"/>
              <a:t>N-1 ESW CBA</a:t>
            </a:r>
          </a:p>
          <a:p>
            <a:pPr lvl="1"/>
            <a:endParaRPr lang="en-GB" sz="1600" dirty="0" smtClean="0"/>
          </a:p>
          <a:p>
            <a:pPr lvl="1"/>
            <a:r>
              <a:rPr lang="en-GB" sz="1600" dirty="0" smtClean="0"/>
              <a:t>Economic </a:t>
            </a:r>
            <a:r>
              <a:rPr lang="en-GB" sz="1600" dirty="0"/>
              <a:t>Template</a:t>
            </a:r>
          </a:p>
          <a:p>
            <a:endParaRPr lang="en-GB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</a:t>
            </a:r>
            <a:r>
              <a:rPr lang="fr-FR" dirty="0" smtClean="0"/>
              <a:t> files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457200" y="1676400"/>
            <a:ext cx="4191000" cy="2819400"/>
          </a:xfrm>
          <a:prstGeom prst="roundRect">
            <a:avLst/>
          </a:prstGeom>
          <a:noFill/>
          <a:ln w="28575">
            <a:solidFill>
              <a:srgbClr val="8298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457200" y="4724400"/>
            <a:ext cx="4191000" cy="914400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479946" y="5791200"/>
            <a:ext cx="4191000" cy="4572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876800" y="2901434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829824"/>
                </a:solidFill>
              </a:rPr>
              <a:t>Modelling</a:t>
            </a:r>
            <a:r>
              <a:rPr lang="fr-FR" b="1" dirty="0" smtClean="0">
                <a:solidFill>
                  <a:srgbClr val="829824"/>
                </a:solidFill>
              </a:rPr>
              <a:t> </a:t>
            </a:r>
            <a:r>
              <a:rPr lang="fr-FR" b="1" dirty="0" err="1" smtClean="0">
                <a:solidFill>
                  <a:srgbClr val="829824"/>
                </a:solidFill>
              </a:rPr>
              <a:t>results</a:t>
            </a:r>
            <a:endParaRPr lang="en-GB" b="1" dirty="0">
              <a:solidFill>
                <a:srgbClr val="82982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1579" y="4876800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92D050"/>
                </a:solidFill>
              </a:rPr>
              <a:t>Capacity-based</a:t>
            </a:r>
            <a:r>
              <a:rPr lang="fr-FR" b="1" dirty="0" smtClean="0">
                <a:solidFill>
                  <a:srgbClr val="92D050"/>
                </a:solidFill>
              </a:rPr>
              <a:t> </a:t>
            </a:r>
            <a:r>
              <a:rPr lang="fr-FR" b="1" dirty="0" err="1" smtClean="0">
                <a:solidFill>
                  <a:srgbClr val="92D050"/>
                </a:solidFill>
              </a:rPr>
              <a:t>indicators</a:t>
            </a:r>
            <a:r>
              <a:rPr lang="fr-FR" b="1" dirty="0" smtClean="0">
                <a:solidFill>
                  <a:srgbClr val="92D050"/>
                </a:solidFill>
              </a:rPr>
              <a:t> </a:t>
            </a:r>
            <a:r>
              <a:rPr lang="fr-FR" b="1" dirty="0" err="1" smtClean="0">
                <a:solidFill>
                  <a:srgbClr val="92D050"/>
                </a:solidFill>
              </a:rPr>
              <a:t>results</a:t>
            </a:r>
            <a:endParaRPr lang="en-GB" b="1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1579" y="5801583"/>
            <a:ext cx="2347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Economic</a:t>
            </a:r>
            <a:r>
              <a:rPr lang="fr-FR" b="1" dirty="0" smtClean="0"/>
              <a:t> Template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67044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6</a:t>
            </a:fld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10442" y="1244704"/>
            <a:ext cx="8280920" cy="431696"/>
          </a:xfrm>
        </p:spPr>
        <p:txBody>
          <a:bodyPr/>
          <a:lstStyle/>
          <a:p>
            <a:r>
              <a:rPr lang="fr-FR" dirty="0" err="1" smtClean="0"/>
              <a:t>Units</a:t>
            </a:r>
            <a:r>
              <a:rPr lang="fr-FR" dirty="0" smtClean="0"/>
              <a:t> of the files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</a:t>
            </a:r>
            <a:r>
              <a:rPr lang="fr-FR" dirty="0" smtClean="0"/>
              <a:t> files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01" y="1905000"/>
            <a:ext cx="741045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10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7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</a:t>
            </a:r>
            <a:r>
              <a:rPr lang="fr-FR" dirty="0" smtClean="0"/>
              <a:t> files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81175"/>
            <a:ext cx="607695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826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8</a:t>
            </a:fld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10442" y="1244704"/>
            <a:ext cx="8280920" cy="4775096"/>
          </a:xfrm>
        </p:spPr>
        <p:txBody>
          <a:bodyPr/>
          <a:lstStyle/>
          <a:p>
            <a:r>
              <a:rPr lang="fr-FR" dirty="0" smtClean="0"/>
              <a:t>1 CBA (</a:t>
            </a:r>
            <a:r>
              <a:rPr lang="fr-FR" dirty="0" err="1" smtClean="0"/>
              <a:t>Economic</a:t>
            </a:r>
            <a:r>
              <a:rPr lang="fr-FR" dirty="0" smtClean="0"/>
              <a:t> + Qualitative + Financial) per Group of </a:t>
            </a:r>
            <a:r>
              <a:rPr lang="fr-FR" dirty="0" err="1" smtClean="0"/>
              <a:t>projects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For </a:t>
            </a:r>
            <a:r>
              <a:rPr lang="fr-FR" dirty="0" err="1" smtClean="0"/>
              <a:t>each</a:t>
            </a:r>
            <a:r>
              <a:rPr lang="fr-FR" dirty="0" smtClean="0"/>
              <a:t> Group of </a:t>
            </a:r>
            <a:r>
              <a:rPr lang="fr-FR" dirty="0" err="1" smtClean="0"/>
              <a:t>projects</a:t>
            </a:r>
            <a:r>
              <a:rPr lang="fr-FR" dirty="0" smtClean="0"/>
              <a:t>, the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modelling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 have been </a:t>
            </a:r>
            <a:r>
              <a:rPr lang="fr-FR" dirty="0" err="1" smtClean="0"/>
              <a:t>provided</a:t>
            </a:r>
            <a:r>
              <a:rPr lang="fr-FR" dirty="0" smtClean="0"/>
              <a:t> to all </a:t>
            </a:r>
            <a:r>
              <a:rPr lang="fr-FR" dirty="0" err="1" smtClean="0"/>
              <a:t>promoters</a:t>
            </a:r>
            <a:r>
              <a:rPr lang="fr-FR" dirty="0" smtClean="0"/>
              <a:t> in the Group of </a:t>
            </a:r>
            <a:r>
              <a:rPr lang="fr-FR" dirty="0" err="1" smtClean="0"/>
              <a:t>projects</a:t>
            </a:r>
            <a:endParaRPr lang="en-GB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For </a:t>
            </a:r>
            <a:r>
              <a:rPr lang="fr-FR" dirty="0" err="1"/>
              <a:t>each</a:t>
            </a:r>
            <a:r>
              <a:rPr lang="fr-FR" dirty="0"/>
              <a:t> Group of </a:t>
            </a:r>
            <a:r>
              <a:rPr lang="fr-FR" dirty="0" err="1"/>
              <a:t>projects</a:t>
            </a:r>
            <a:r>
              <a:rPr lang="fr-FR" dirty="0" smtClean="0"/>
              <a:t>, </a:t>
            </a:r>
            <a:r>
              <a:rPr lang="fr-FR" dirty="0" err="1" smtClean="0"/>
              <a:t>promoters</a:t>
            </a:r>
            <a:r>
              <a:rPr lang="fr-FR" dirty="0" smtClean="0"/>
              <a:t> have to </a:t>
            </a:r>
            <a:r>
              <a:rPr lang="fr-FR" dirty="0" err="1" smtClean="0"/>
              <a:t>coordinate</a:t>
            </a:r>
            <a:r>
              <a:rPr lang="fr-FR" dirty="0" smtClean="0"/>
              <a:t> to </a:t>
            </a:r>
            <a:r>
              <a:rPr lang="fr-FR" dirty="0" err="1" smtClean="0"/>
              <a:t>fill</a:t>
            </a:r>
            <a:r>
              <a:rPr lang="fr-FR" dirty="0" smtClean="0"/>
              <a:t> the Group CBA</a:t>
            </a:r>
          </a:p>
          <a:p>
            <a:pPr lvl="2"/>
            <a:r>
              <a:rPr lang="fr-FR" dirty="0" smtClean="0"/>
              <a:t>Share </a:t>
            </a:r>
            <a:r>
              <a:rPr lang="fr-FR" dirty="0" err="1" smtClean="0"/>
              <a:t>cost</a:t>
            </a:r>
            <a:r>
              <a:rPr lang="fr-FR" dirty="0" smtClean="0"/>
              <a:t> and revenue data to </a:t>
            </a:r>
            <a:r>
              <a:rPr lang="fr-FR" dirty="0" err="1" smtClean="0"/>
              <a:t>fill</a:t>
            </a:r>
            <a:r>
              <a:rPr lang="fr-FR" dirty="0" smtClean="0"/>
              <a:t> in the </a:t>
            </a:r>
            <a:r>
              <a:rPr lang="fr-FR" dirty="0" err="1" smtClean="0"/>
              <a:t>Economic</a:t>
            </a:r>
            <a:r>
              <a:rPr lang="fr-FR" dirty="0" smtClean="0"/>
              <a:t> and Financial </a:t>
            </a:r>
            <a:r>
              <a:rPr lang="fr-FR" dirty="0" err="1" smtClean="0"/>
              <a:t>Templates</a:t>
            </a:r>
            <a:endParaRPr lang="fr-FR" dirty="0" smtClean="0"/>
          </a:p>
          <a:p>
            <a:pPr lvl="2"/>
            <a:r>
              <a:rPr lang="fr-FR" dirty="0" err="1" smtClean="0"/>
              <a:t>Discuss</a:t>
            </a:r>
            <a:r>
              <a:rPr lang="fr-FR" dirty="0" smtClean="0"/>
              <a:t> the </a:t>
            </a:r>
            <a:r>
              <a:rPr lang="fr-FR" dirty="0" err="1" smtClean="0"/>
              <a:t>modelling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 to </a:t>
            </a:r>
            <a:r>
              <a:rPr lang="fr-FR" dirty="0" err="1" smtClean="0"/>
              <a:t>fill</a:t>
            </a:r>
            <a:r>
              <a:rPr lang="fr-FR" dirty="0" smtClean="0"/>
              <a:t> in the Qualitative Template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CBA </a:t>
            </a:r>
            <a:r>
              <a:rPr lang="fr-FR" dirty="0" err="1" smtClean="0"/>
              <a:t>Templates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7565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9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895600"/>
            <a:ext cx="6695824" cy="540000"/>
          </a:xfrm>
        </p:spPr>
        <p:txBody>
          <a:bodyPr/>
          <a:lstStyle/>
          <a:p>
            <a:r>
              <a:rPr lang="fr-FR" dirty="0" err="1" smtClean="0"/>
              <a:t>Economic</a:t>
            </a:r>
            <a:r>
              <a:rPr lang="fr-FR" dirty="0" smtClean="0"/>
              <a:t> Template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8823120"/>
      </p:ext>
    </p:extLst>
  </p:cSld>
  <p:clrMapOvr>
    <a:masterClrMapping/>
  </p:clrMapOvr>
</p:sld>
</file>

<file path=ppt/theme/theme1.xml><?xml version="1.0" encoding="utf-8"?>
<a:theme xmlns:a="http://schemas.openxmlformats.org/drawingml/2006/main" name="ENTSOG_140930_Template_Presentation">
  <a:themeElements>
    <a:clrScheme name="ENTSOG">
      <a:dk1>
        <a:srgbClr val="1F4484"/>
      </a:dk1>
      <a:lt1>
        <a:srgbClr val="FFFFFF"/>
      </a:lt1>
      <a:dk2>
        <a:srgbClr val="6B95C7"/>
      </a:dk2>
      <a:lt2>
        <a:srgbClr val="3E6CA4"/>
      </a:lt2>
      <a:accent1>
        <a:srgbClr val="1F4484"/>
      </a:accent1>
      <a:accent2>
        <a:srgbClr val="829824"/>
      </a:accent2>
      <a:accent3>
        <a:srgbClr val="C1D537"/>
      </a:accent3>
      <a:accent4>
        <a:srgbClr val="E8262C"/>
      </a:accent4>
      <a:accent5>
        <a:srgbClr val="EB7A3B"/>
      </a:accent5>
      <a:accent6>
        <a:srgbClr val="F2CA00"/>
      </a:accent6>
      <a:hlink>
        <a:srgbClr val="1F4484"/>
      </a:hlink>
      <a:folHlink>
        <a:srgbClr val="8D75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ENTSOG_140930_Template_Presentation</Template>
  <TotalTime>2605</TotalTime>
  <Words>952</Words>
  <Application>Microsoft Office PowerPoint</Application>
  <PresentationFormat>On-screen Show (4:3)</PresentationFormat>
  <Paragraphs>235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ENTSOG_140930_Template_Presentation</vt:lpstr>
      <vt:lpstr>CBA Results Files Filling in the templates</vt:lpstr>
      <vt:lpstr>Getting started</vt:lpstr>
      <vt:lpstr>Overview of CBA</vt:lpstr>
      <vt:lpstr>Result files – General information</vt:lpstr>
      <vt:lpstr>Result files</vt:lpstr>
      <vt:lpstr>Result files</vt:lpstr>
      <vt:lpstr>Result files</vt:lpstr>
      <vt:lpstr>CBA Templates</vt:lpstr>
      <vt:lpstr>Economic Template</vt:lpstr>
      <vt:lpstr>Economic Template</vt:lpstr>
      <vt:lpstr>Qualitative Template</vt:lpstr>
      <vt:lpstr>Qualitative Template – Section 2.</vt:lpstr>
      <vt:lpstr>Qualitative Template – Section 2.</vt:lpstr>
      <vt:lpstr>Qualitative Template – Section 2.</vt:lpstr>
      <vt:lpstr>Qualitative Template – Section 4.1.</vt:lpstr>
      <vt:lpstr>Qualitative Template – Section 4.2. (1/3)</vt:lpstr>
      <vt:lpstr>Qualitative Template – Section 4.2. (2/3)</vt:lpstr>
      <vt:lpstr>Qualitative Template – Section 4.2. (3/3)</vt:lpstr>
      <vt:lpstr>Qualitative Template – Section 4.3. </vt:lpstr>
      <vt:lpstr>Qualitative Template – Section 4.3. </vt:lpstr>
      <vt:lpstr>Qualitative Template – Section 4.3. </vt:lpstr>
      <vt:lpstr>Qualitative Template – Section 4.3. </vt:lpstr>
      <vt:lpstr>Financial Template</vt:lpstr>
      <vt:lpstr>Financial Template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Specific modelling</dc:title>
  <dc:creator>Olivier Lebois</dc:creator>
  <cp:lastModifiedBy>Celine Heidrecheid</cp:lastModifiedBy>
  <cp:revision>164</cp:revision>
  <cp:lastPrinted>2015-04-07T14:23:14Z</cp:lastPrinted>
  <dcterms:created xsi:type="dcterms:W3CDTF">2014-11-03T14:06:55Z</dcterms:created>
  <dcterms:modified xsi:type="dcterms:W3CDTF">2015-04-10T12:44:07Z</dcterms:modified>
</cp:coreProperties>
</file>