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440" r:id="rId3"/>
    <p:sldId id="442" r:id="rId4"/>
    <p:sldId id="441" r:id="rId5"/>
    <p:sldId id="443" r:id="rId6"/>
    <p:sldId id="381" r:id="rId7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824"/>
    <a:srgbClr val="000579"/>
    <a:srgbClr val="000000"/>
    <a:srgbClr val="BFBFBF"/>
    <a:srgbClr val="B1C7E1"/>
    <a:srgbClr val="6B95C7"/>
    <a:srgbClr val="3E6CA4"/>
    <a:srgbClr val="E11022"/>
    <a:srgbClr val="D9D9D9"/>
    <a:srgbClr val="A4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86400" autoAdjust="0"/>
  </p:normalViewPr>
  <p:slideViewPr>
    <p:cSldViewPr>
      <p:cViewPr>
        <p:scale>
          <a:sx n="110" d="100"/>
          <a:sy n="110" d="100"/>
        </p:scale>
        <p:origin x="-19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FCF4F-E7B9-4B8E-ADF6-9028043023D1}" type="datetime1">
              <a:rPr lang="fr-FR"/>
              <a:pPr>
                <a:defRPr/>
              </a:pPr>
              <a:t>10/04/2015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509CD-62CF-4D94-928B-D790620A6E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169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B1AA2-2630-437E-B348-6E2E9750D163}" type="datetime1">
              <a:rPr lang="fr-FR"/>
              <a:pPr>
                <a:defRPr/>
              </a:pPr>
              <a:t>10/04/2015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D7753-1580-4264-89D1-13C02C8B185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23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l_entsog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9235440" cy="690810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944000" y="2520000"/>
            <a:ext cx="7200000" cy="3240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4"/>
          <p:cNvSpPr>
            <a:spLocks noGrp="1"/>
          </p:cNvSpPr>
          <p:nvPr>
            <p:ph type="ctrTitle" hasCustomPrompt="1"/>
          </p:nvPr>
        </p:nvSpPr>
        <p:spPr bwMode="auto">
          <a:xfrm>
            <a:off x="1944000" y="2637008"/>
            <a:ext cx="7200000" cy="8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z="4400" noProof="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Cover 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944000" y="4797152"/>
            <a:ext cx="4770169" cy="9361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Name: ENTSOG representative</a:t>
            </a:r>
            <a:br>
              <a:rPr lang="en-GB" noProof="0" dirty="0" smtClean="0"/>
            </a:br>
            <a:r>
              <a:rPr lang="en-GB" noProof="0" dirty="0" smtClean="0"/>
              <a:t>Position: Adviser/EGM/President</a:t>
            </a:r>
            <a:endParaRPr lang="en-GB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44000" y="3600000"/>
            <a:ext cx="6048672" cy="50373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Cover subtitle</a:t>
            </a:r>
            <a:endParaRPr lang="en-GB" noProof="0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940152" y="620688"/>
            <a:ext cx="2807568" cy="360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87888A"/>
                </a:solidFill>
              </a:defRPr>
            </a:lvl1pPr>
          </a:lstStyle>
          <a:p>
            <a:pPr lvl="0"/>
            <a:r>
              <a:rPr lang="en-GB" noProof="0" dirty="0" smtClean="0"/>
              <a:t>&lt;Place&gt; -- DD Month YYYY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267744" y="4149079"/>
            <a:ext cx="4680520" cy="4320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sz="1200" dirty="0" smtClean="0"/>
              <a:t>XY</a:t>
            </a:r>
            <a:br>
              <a:rPr lang="en-GB" sz="1200" dirty="0" smtClean="0"/>
            </a:br>
            <a:r>
              <a:rPr lang="en-GB" sz="1200" dirty="0" smtClean="0"/>
              <a:t>&lt;Position&gt;</a:t>
            </a:r>
            <a:endParaRPr lang="en-GB" noProof="0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68464" y="2348880"/>
            <a:ext cx="82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2267744" y="4581128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ENTSOG -- European Network of Transmission System Operators for Gas</a:t>
            </a:r>
            <a:b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</a:b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Avenue de </a:t>
            </a:r>
            <a:r>
              <a:rPr lang="en-GB" sz="1200" b="0" kern="1200" baseline="0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Cortenbergh</a:t>
            </a: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100, B-1000 Brussels</a:t>
            </a:r>
            <a:endParaRPr lang="en-GB" sz="1200" b="0" kern="1200" baseline="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2267744" y="5193256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EML:</a:t>
            </a:r>
          </a:p>
          <a:p>
            <a:pPr algn="l"/>
            <a:r>
              <a:rPr lang="de-DE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WWW: </a:t>
            </a:r>
            <a:r>
              <a:rPr lang="de-DE" sz="1200" b="0" u="sng" kern="1200" baseline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www.entsog.eu</a:t>
            </a:r>
            <a:endParaRPr lang="en-GB" sz="1200" b="0" u="sng" kern="1200" baseline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25" y="5185767"/>
            <a:ext cx="1152054" cy="287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u="sng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smtClean="0"/>
              <a:t>x.y@entsog.eu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86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2130545"/>
              </p:ext>
            </p:extLst>
          </p:nvPr>
        </p:nvGraphicFramePr>
        <p:xfrm>
          <a:off x="395536" y="1052736"/>
          <a:ext cx="7488832" cy="511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02"/>
                <a:gridCol w="458742"/>
                <a:gridCol w="458742"/>
                <a:gridCol w="458742"/>
                <a:gridCol w="1094372"/>
                <a:gridCol w="1094372"/>
                <a:gridCol w="1851060"/>
              </a:tblGrid>
              <a:tr h="597546"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ENTSOG</a:t>
                      </a:r>
                      <a:r>
                        <a:rPr lang="en-GB" sz="1600" b="1" i="1" baseline="0" noProof="0" dirty="0" smtClean="0">
                          <a:solidFill>
                            <a:srgbClr val="1F4484"/>
                          </a:solidFill>
                        </a:rPr>
                        <a:t> </a:t>
                      </a:r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Colour chart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R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G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B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CMYK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used in (eg. NeMo)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128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130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0/0/0/60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(NP)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25/20/20/0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Light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14/10/11/0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234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231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222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7/6/11/0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7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Blue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68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99/84/18/6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(LNG)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75/23/0/0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62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108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164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82/57/12/1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6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Middle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0/34/4/0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225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29/14/3/0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13/3/0/0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54/25/100/5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(Libya)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55/0/100/0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Middle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43/10/100/0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A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(Algeria)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Green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55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29/1/96/0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21/0/40/0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</a:t>
                      </a:r>
                      <a:r>
                        <a:rPr lang="de-DE" sz="1200" b="1" baseline="0" noProof="0" dirty="0" smtClean="0">
                          <a:solidFill>
                            <a:srgbClr val="1F4484"/>
                          </a:solidFill>
                        </a:rPr>
                        <a:t> Purple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lang="en-GB" sz="1200" b="1" kern="120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117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171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49/58/7/0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75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(UGS)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en-GB" sz="1200" b="1" kern="1200" baseline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17/86/1/0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Red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44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2/98/93/0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(Russia)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Orange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4/64/87/0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A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(Caspia)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1/32/94/0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Yellow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6/18/100/0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(Norway)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5/1/90/0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A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Light 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2/0/30/0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7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612000"/>
            <a:ext cx="6732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_entsog_ppt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0032"/>
            <a:ext cx="7973568" cy="507796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944000" y="2564904"/>
            <a:ext cx="7200000" cy="2591928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000" y="6336000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124648" y="3501008"/>
            <a:ext cx="7019352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Chapter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3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Shift+Alt+righ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0442" y="1244704"/>
            <a:ext cx="8280920" cy="43300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lang="en-GB" sz="2200" b="1" i="1" kern="100" noProof="0" smtClean="0">
                <a:solidFill>
                  <a:srgbClr val="000000"/>
                </a:solidFill>
                <a:latin typeface="+mn-lt"/>
                <a:sym typeface="Wingdings" pitchFamily="2" charset="2"/>
              </a:defRPr>
            </a:lvl1pPr>
            <a:lvl2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2pPr>
            <a:lvl3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3pPr>
            <a:lvl4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</a:defRPr>
            </a:lvl4pPr>
            <a:lvl5pPr marL="857250" indent="-17145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-"/>
              <a:defRPr sz="1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b="1" i="1" kern="100" noProof="0" dirty="0" smtClean="0">
                <a:solidFill>
                  <a:srgbClr val="000000"/>
                </a:solidFill>
                <a:latin typeface="+mj-lt"/>
              </a:rPr>
              <a:t>Diff. bullet levels with: Shift + Alt + </a:t>
            </a:r>
            <a:r>
              <a:rPr lang="en-GB" b="1" i="1" kern="100" noProof="0" dirty="0" err="1" smtClean="0">
                <a:solidFill>
                  <a:srgbClr val="000000"/>
                </a:solidFill>
                <a:latin typeface="+mj-lt"/>
              </a:rPr>
              <a:t>rightArrow</a:t>
            </a:r>
            <a:endParaRPr lang="en-GB" noProof="0" dirty="0" smtClean="0"/>
          </a:p>
          <a:p>
            <a:pPr lvl="1"/>
            <a:r>
              <a:rPr lang="de-DE" noProof="0" dirty="0" smtClean="0"/>
              <a:t>Second level (Calibri, 18, black)</a:t>
            </a:r>
            <a:endParaRPr lang="en-GB" noProof="0" dirty="0" smtClean="0"/>
          </a:p>
          <a:p>
            <a:pPr lvl="2"/>
            <a:r>
              <a:rPr lang="en-GB" noProof="0" dirty="0" smtClean="0"/>
              <a:t>Third level (Calibri, 18, black)</a:t>
            </a:r>
          </a:p>
          <a:p>
            <a:pPr lvl="3"/>
            <a:r>
              <a:rPr lang="en-GB" noProof="0" dirty="0" smtClean="0"/>
              <a:t>Fourth level (Calibri, 16, black)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0"/>
            <a:endParaRPr lang="en-GB" noProof="0" dirty="0" smtClean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2480" y="604709"/>
            <a:ext cx="6695824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60924" y="5718725"/>
            <a:ext cx="8168079" cy="374571"/>
          </a:xfrm>
          <a:prstGeom prst="roundRect">
            <a:avLst/>
          </a:prstGeom>
          <a:noFill/>
          <a:ln w="50800" cap="rnd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10492" y="604709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8936" y="5718725"/>
            <a:ext cx="8168079" cy="374571"/>
          </a:xfrm>
          <a:prstGeom prst="roundRect">
            <a:avLst/>
          </a:prstGeom>
          <a:noFill/>
          <a:ln w="50800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8454" y="1758285"/>
            <a:ext cx="8280920" cy="3816424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  <a:sym typeface="Wingdings" pitchFamily="2" charset="2"/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Diff. bullet levels with “tabulator”</a:t>
            </a:r>
          </a:p>
          <a:p>
            <a:pPr lvl="1"/>
            <a:r>
              <a:rPr lang="en-GB" noProof="0" dirty="0" smtClean="0"/>
              <a:t>Third level (Calibri, 18, black)</a:t>
            </a:r>
          </a:p>
          <a:p>
            <a:pPr lvl="2"/>
            <a:r>
              <a:rPr lang="en-GB" noProof="0" dirty="0" smtClean="0"/>
              <a:t>Fourth level (Calibri, 16, black)</a:t>
            </a:r>
          </a:p>
          <a:p>
            <a:pPr lvl="3"/>
            <a:r>
              <a:rPr lang="en-GB" noProof="0" dirty="0" smtClean="0"/>
              <a:t>Fifth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11311" y="1245582"/>
            <a:ext cx="8281169" cy="4406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3598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5088438" y="2032273"/>
            <a:ext cx="3816424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032272"/>
            <a:ext cx="4417762" cy="420503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lang="en-US" sz="1800" kern="1200" baseline="0" dirty="0" smtClean="0">
                <a:solidFill>
                  <a:srgbClr val="000000"/>
                </a:solidFill>
                <a:latin typeface="+mn-lt"/>
                <a:ea typeface="ＭＳ Ｐゴシック" pitchFamily="-111" charset="-128"/>
                <a:cs typeface="ＭＳ Ｐゴシック"/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Diff. bullet levels with “tabulator”</a:t>
            </a:r>
          </a:p>
          <a:p>
            <a:pPr lvl="1"/>
            <a:r>
              <a:rPr lang="en-US" dirty="0" smtClean="0"/>
              <a:t>Third level (Calibri, 18, black)</a:t>
            </a:r>
          </a:p>
          <a:p>
            <a:pPr lvl="2"/>
            <a:r>
              <a:rPr lang="en-US" dirty="0" smtClean="0"/>
              <a:t>Fourth level (Calibri, 16, black)</a:t>
            </a:r>
          </a:p>
          <a:p>
            <a:pPr lvl="3"/>
            <a:r>
              <a:rPr lang="en-US" dirty="0" smtClean="0"/>
              <a:t>Fifth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14417" y="1231538"/>
            <a:ext cx="4417895" cy="7287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088439" y="1221135"/>
            <a:ext cx="3816424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</a:t>
            </a:r>
            <a:br>
              <a:rPr lang="en-GB" b="1" i="1" kern="100" dirty="0" smtClean="0">
                <a:solidFill>
                  <a:srgbClr val="000000"/>
                </a:solidFill>
                <a:latin typeface="+mj-lt"/>
              </a:rPr>
            </a:b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112514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0740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611559" y="2032273"/>
            <a:ext cx="8280920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221135"/>
            <a:ext cx="8280920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2166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01216" y="595424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11560" y="1316952"/>
            <a:ext cx="8280920" cy="5064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0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reif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70320"/>
            <a:ext cx="7949184" cy="487680"/>
          </a:xfrm>
          <a:prstGeom prst="rect">
            <a:avLst/>
          </a:prstGeom>
        </p:spPr>
      </p:pic>
      <p:pic>
        <p:nvPicPr>
          <p:cNvPr id="6" name="Grafik 5" descr="eck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000" y="360000"/>
            <a:ext cx="457200" cy="457200"/>
          </a:xfrm>
          <a:prstGeom prst="rect">
            <a:avLst/>
          </a:prstGeom>
        </p:spPr>
      </p:pic>
      <p:pic>
        <p:nvPicPr>
          <p:cNvPr id="7" name="Grafik 6" descr="entsog_logo_4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0060" y="360000"/>
            <a:ext cx="1147564" cy="620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8" r:id="rId4"/>
    <p:sldLayoutId id="2147483685" r:id="rId5"/>
    <p:sldLayoutId id="2147483684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sog.eu/public/uploads/files/publications/CBA/2015/INV0175-150213_Adapted_ESW-CBA_Methodology.pdf" TargetMode="External"/><Relationship Id="rId2" Type="http://schemas.openxmlformats.org/officeDocument/2006/relationships/hyperlink" Target="http://www.entsog.eu/public/uploads/files/publications/TYNDP/2015/TYNDP022-150316_Annex_F_lowres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ntsog.eu/publications/tyndp#ENTSOG-TEN-YEAR-NETWORK-DEVELOPMENT-PLAN-20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eline.heidrecheid@entsog.eu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44000" y="3429000"/>
            <a:ext cx="7200000" cy="132539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CBA </a:t>
            </a:r>
            <a:r>
              <a:rPr lang="fr-FR" dirty="0" err="1" smtClean="0"/>
              <a:t>Results</a:t>
            </a:r>
            <a:r>
              <a:rPr lang="fr-FR" dirty="0" smtClean="0"/>
              <a:t> Files</a:t>
            </a:r>
            <a:br>
              <a:rPr lang="fr-FR" dirty="0" smtClean="0"/>
            </a:br>
            <a:r>
              <a:rPr lang="fr-FR" dirty="0" err="1" smtClean="0"/>
              <a:t>Analysing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5003696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encourage </a:t>
            </a:r>
            <a:r>
              <a:rPr lang="fr-FR" dirty="0" err="1" smtClean="0"/>
              <a:t>you</a:t>
            </a:r>
            <a:r>
              <a:rPr lang="fr-FR" dirty="0" smtClean="0"/>
              <a:t> to</a:t>
            </a:r>
          </a:p>
          <a:p>
            <a:endParaRPr lang="fr-FR" dirty="0"/>
          </a:p>
          <a:p>
            <a:pPr lvl="1"/>
            <a:r>
              <a:rPr lang="fr-FR" dirty="0" smtClean="0"/>
              <a:t>Read the CBA </a:t>
            </a:r>
            <a:r>
              <a:rPr lang="fr-FR" dirty="0" err="1" smtClean="0"/>
              <a:t>Methodology</a:t>
            </a:r>
            <a:r>
              <a:rPr lang="fr-FR" dirty="0" smtClean="0"/>
              <a:t>: </a:t>
            </a:r>
          </a:p>
          <a:p>
            <a:pPr lvl="2"/>
            <a:r>
              <a:rPr lang="fr-FR" b="1" dirty="0" err="1" smtClean="0"/>
              <a:t>Annex</a:t>
            </a:r>
            <a:r>
              <a:rPr lang="fr-FR" b="1" dirty="0" smtClean="0"/>
              <a:t> F on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  <a:r>
              <a:rPr lang="fr-FR" dirty="0" smtClean="0"/>
              <a:t>of TYNDP 2015 </a:t>
            </a:r>
          </a:p>
          <a:p>
            <a:pPr marL="0" lvl="1" indent="0">
              <a:buNone/>
            </a:pPr>
            <a:r>
              <a:rPr lang="fr-FR" dirty="0" smtClean="0">
                <a:hlinkClick r:id="rId2"/>
              </a:rPr>
              <a:t>http://www.entsog.eu/public/uploads/files/publications/TYNDP/2015/TYNDP022-150316_Annex_F_lowres.pdf</a:t>
            </a:r>
            <a:endParaRPr lang="fr-FR" dirty="0" smtClean="0"/>
          </a:p>
          <a:p>
            <a:pPr lvl="2"/>
            <a:r>
              <a:rPr lang="fr-FR" dirty="0" smtClean="0"/>
              <a:t>And </a:t>
            </a:r>
            <a:r>
              <a:rPr lang="fr-FR" b="1" dirty="0" smtClean="0"/>
              <a:t>ESW-CBA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  <a:endParaRPr lang="fr-FR" dirty="0" smtClean="0"/>
          </a:p>
          <a:p>
            <a:pPr marL="0" lvl="1" indent="0">
              <a:buNone/>
            </a:pPr>
            <a:r>
              <a:rPr lang="en-GB" dirty="0" smtClean="0">
                <a:hlinkClick r:id="rId3"/>
              </a:rPr>
              <a:t>http://www.entsog.eu/public/uploads/files/publications/CBA/2015/INV0175-150213_Adapted_ESW-CBA_Methodology.pdf</a:t>
            </a:r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Read the TYNDP 2015</a:t>
            </a:r>
          </a:p>
          <a:p>
            <a:pPr marL="0" lvl="1" indent="0">
              <a:buNone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www.entsog.eu/publications/tyndp#ENTSOG-TEN-YEAR-NETWORK-DEVELOPMENT-PLAN-2015</a:t>
            </a:r>
            <a:endParaRPr lang="fr-FR" dirty="0" smtClean="0"/>
          </a:p>
          <a:p>
            <a:pPr marL="0" lvl="1" indent="0">
              <a:buNone/>
            </a:pPr>
            <a:endParaRPr lang="fr-FR" sz="1400" dirty="0" smtClean="0"/>
          </a:p>
          <a:p>
            <a:pPr marL="0" lvl="1" indent="0">
              <a:buNone/>
            </a:pPr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 smtClean="0"/>
              <a:t>Capacity-based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impact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09064"/>
              </p:ext>
            </p:extLst>
          </p:nvPr>
        </p:nvGraphicFramePr>
        <p:xfrm>
          <a:off x="228600" y="2407920"/>
          <a:ext cx="84582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40030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Result</a:t>
                      </a:r>
                      <a:r>
                        <a:rPr lang="fr-FR" sz="1400" dirty="0" smtClean="0"/>
                        <a:t> File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Indicator</a:t>
                      </a:r>
                      <a:r>
                        <a:rPr lang="fr-FR" sz="1400" baseline="0" dirty="0" smtClean="0"/>
                        <a:t> range in Initial/Final Situation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Group </a:t>
                      </a:r>
                      <a:r>
                        <a:rPr lang="fr-FR" sz="1400" dirty="0" err="1" smtClean="0"/>
                        <a:t>usually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expected</a:t>
                      </a:r>
                      <a:r>
                        <a:rPr lang="fr-FR" sz="1400" dirty="0" smtClean="0"/>
                        <a:t> impact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Possible exceptions *</a:t>
                      </a:r>
                    </a:p>
                    <a:p>
                      <a:r>
                        <a:rPr lang="fr-FR" sz="1100" dirty="0" smtClean="0"/>
                        <a:t>(*) non exhaustive</a:t>
                      </a:r>
                      <a:endParaRPr lang="en-GB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IMPORT ROUTE DIV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[0</a:t>
                      </a:r>
                      <a:r>
                        <a:rPr lang="fr-FR" sz="1400" baseline="0" dirty="0" smtClean="0"/>
                        <a:t> – 10 000]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The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lower</a:t>
                      </a:r>
                      <a:r>
                        <a:rPr lang="fr-FR" sz="1100" baseline="0" dirty="0" smtClean="0"/>
                        <a:t>, the </a:t>
                      </a:r>
                      <a:r>
                        <a:rPr lang="fr-FR" sz="1100" baseline="0" dirty="0" err="1" smtClean="0"/>
                        <a:t>better</a:t>
                      </a:r>
                      <a:r>
                        <a:rPr lang="en-GB" sz="1100" baseline="0" dirty="0" smtClean="0"/>
                        <a:t> the diversification is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Decrease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Group </a:t>
                      </a:r>
                      <a:r>
                        <a:rPr lang="fr-FR" sz="1200" dirty="0" err="1" smtClean="0"/>
                        <a:t>increasing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baseline="0" dirty="0" smtClean="0"/>
                        <a:t> a </a:t>
                      </a:r>
                      <a:r>
                        <a:rPr lang="fr-FR" sz="1200" baseline="0" dirty="0" err="1" smtClean="0"/>
                        <a:t>country’s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largest</a:t>
                      </a:r>
                      <a:r>
                        <a:rPr lang="fr-FR" sz="1200" baseline="0" dirty="0" smtClean="0"/>
                        <a:t> infrastructure </a:t>
                      </a:r>
                      <a:r>
                        <a:rPr lang="fr-FR" sz="1200" baseline="0" dirty="0" err="1" smtClean="0"/>
                        <a:t>capacity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N-1_ESW-CBA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[0% - no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limit</a:t>
                      </a:r>
                      <a:r>
                        <a:rPr lang="fr-FR" sz="1400" dirty="0" smtClean="0"/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The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higher</a:t>
                      </a:r>
                      <a:r>
                        <a:rPr lang="fr-FR" sz="1100" baseline="0" dirty="0" smtClean="0"/>
                        <a:t>, the </a:t>
                      </a:r>
                      <a:r>
                        <a:rPr lang="fr-FR" sz="1100" baseline="0" dirty="0" err="1" smtClean="0"/>
                        <a:t>better</a:t>
                      </a:r>
                      <a:r>
                        <a:rPr lang="en-GB" sz="1100" baseline="0" dirty="0" smtClean="0"/>
                        <a:t> the resilience 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Increase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92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impact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5903"/>
              </p:ext>
            </p:extLst>
          </p:nvPr>
        </p:nvGraphicFramePr>
        <p:xfrm>
          <a:off x="304800" y="1783080"/>
          <a:ext cx="8458200" cy="356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286000"/>
                <a:gridCol w="2305050"/>
                <a:gridCol w="2114550"/>
              </a:tblGrid>
              <a:tr h="545624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Result</a:t>
                      </a:r>
                      <a:r>
                        <a:rPr lang="fr-FR" sz="1400" dirty="0" smtClean="0"/>
                        <a:t> File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Indicator</a:t>
                      </a:r>
                      <a:r>
                        <a:rPr lang="fr-FR" sz="1400" baseline="0" dirty="0" smtClean="0"/>
                        <a:t> range in Initial/Final Situation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Group </a:t>
                      </a:r>
                      <a:r>
                        <a:rPr lang="fr-FR" sz="1400" dirty="0" err="1" smtClean="0"/>
                        <a:t>usually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expected</a:t>
                      </a:r>
                      <a:r>
                        <a:rPr lang="fr-FR" sz="1400" dirty="0" smtClean="0"/>
                        <a:t> impact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Possible exceptions </a:t>
                      </a:r>
                      <a:r>
                        <a:rPr lang="fr-FR" sz="1400" dirty="0" smtClean="0"/>
                        <a:t>*</a:t>
                      </a:r>
                    </a:p>
                    <a:p>
                      <a:r>
                        <a:rPr lang="fr-FR" sz="1100" dirty="0" smtClean="0"/>
                        <a:t>(*) non exhaustive</a:t>
                      </a:r>
                      <a:endParaRPr lang="en-GB" sz="1100" dirty="0"/>
                    </a:p>
                  </a:txBody>
                  <a:tcPr/>
                </a:tc>
              </a:tr>
              <a:tr h="49748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DISRUPTED RATE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</a:t>
                      </a:r>
                      <a:r>
                        <a:rPr lang="fr-FR" sz="1400" dirty="0" smtClean="0"/>
                        <a:t>0% - 100%]</a:t>
                      </a:r>
                      <a:endParaRPr lang="fr-FR" sz="1400" dirty="0" smtClean="0"/>
                    </a:p>
                    <a:p>
                      <a:r>
                        <a:rPr lang="fr-FR" sz="1100" dirty="0" smtClean="0"/>
                        <a:t>The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lower</a:t>
                      </a:r>
                      <a:r>
                        <a:rPr lang="fr-FR" sz="1100" baseline="0" dirty="0" smtClean="0"/>
                        <a:t>, the </a:t>
                      </a:r>
                      <a:r>
                        <a:rPr lang="fr-FR" sz="1100" baseline="0" dirty="0" err="1" smtClean="0"/>
                        <a:t>better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Decrease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eg</a:t>
                      </a:r>
                      <a:r>
                        <a:rPr lang="fr-FR" sz="1400" baseline="0" dirty="0" smtClean="0"/>
                        <a:t> -12%)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</a:tr>
              <a:tr h="67400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REMAINING FLEXIBILITY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[0% - 100%]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The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higher</a:t>
                      </a:r>
                      <a:r>
                        <a:rPr lang="fr-FR" sz="1100" baseline="0" dirty="0" smtClean="0"/>
                        <a:t>, the </a:t>
                      </a:r>
                      <a:r>
                        <a:rPr lang="fr-FR" sz="1100" baseline="0" dirty="0" err="1" smtClean="0"/>
                        <a:t>better</a:t>
                      </a:r>
                      <a:r>
                        <a:rPr lang="fr-FR" sz="1100" baseline="0" dirty="0" smtClean="0"/>
                        <a:t> the </a:t>
                      </a:r>
                      <a:r>
                        <a:rPr lang="fr-FR" sz="1100" baseline="0" dirty="0" err="1" smtClean="0"/>
                        <a:t>resilience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is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Increase</a:t>
                      </a:r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/>
                        <a:t>eg</a:t>
                      </a:r>
                      <a:r>
                        <a:rPr lang="fr-FR" sz="1400" dirty="0" smtClean="0"/>
                        <a:t> +23%)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Group </a:t>
                      </a:r>
                      <a:r>
                        <a:rPr lang="fr-FR" sz="1100" dirty="0" err="1" smtClean="0"/>
                        <a:t>solving</a:t>
                      </a:r>
                      <a:r>
                        <a:rPr lang="fr-FR" sz="1100" dirty="0" smtClean="0"/>
                        <a:t> disruption</a:t>
                      </a:r>
                      <a:endParaRPr lang="en-GB" sz="1100" dirty="0"/>
                    </a:p>
                  </a:txBody>
                  <a:tcPr/>
                </a:tc>
              </a:tr>
              <a:tr h="67400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INDICATOR – USSD/CSSD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[0%</a:t>
                      </a:r>
                      <a:r>
                        <a:rPr lang="fr-FR" sz="1400" baseline="0" dirty="0" smtClean="0"/>
                        <a:t> - 100%]</a:t>
                      </a:r>
                    </a:p>
                    <a:p>
                      <a:r>
                        <a:rPr lang="fr-FR" sz="1100" dirty="0" smtClean="0"/>
                        <a:t>The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lower</a:t>
                      </a:r>
                      <a:r>
                        <a:rPr lang="fr-FR" sz="1100" baseline="0" dirty="0" smtClean="0"/>
                        <a:t>, the </a:t>
                      </a:r>
                      <a:r>
                        <a:rPr lang="fr-FR" sz="1100" baseline="0" dirty="0" err="1" smtClean="0"/>
                        <a:t>lower</a:t>
                      </a:r>
                      <a:r>
                        <a:rPr lang="fr-FR" sz="1100" baseline="0" dirty="0" smtClean="0"/>
                        <a:t> the </a:t>
                      </a:r>
                      <a:r>
                        <a:rPr lang="fr-FR" sz="1100" baseline="0" dirty="0" err="1" smtClean="0"/>
                        <a:t>dependence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is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Decrease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eg</a:t>
                      </a:r>
                      <a:r>
                        <a:rPr lang="fr-FR" sz="1400" baseline="0" dirty="0" smtClean="0"/>
                        <a:t> -8%)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Group </a:t>
                      </a:r>
                      <a:r>
                        <a:rPr lang="fr-FR" sz="1100" dirty="0" err="1" smtClean="0"/>
                        <a:t>solving</a:t>
                      </a:r>
                      <a:r>
                        <a:rPr lang="fr-FR" sz="1100" dirty="0" smtClean="0"/>
                        <a:t> disruption</a:t>
                      </a:r>
                      <a:endParaRPr lang="en-GB" sz="1100" dirty="0" smtClean="0"/>
                    </a:p>
                  </a:txBody>
                  <a:tcPr/>
                </a:tc>
              </a:tr>
              <a:tr h="674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INDICATOR – </a:t>
                      </a:r>
                      <a:r>
                        <a:rPr lang="fr-FR" sz="1400" dirty="0" err="1" smtClean="0"/>
                        <a:t>SSPDe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[0%</a:t>
                      </a:r>
                      <a:r>
                        <a:rPr lang="fr-FR" sz="1400" baseline="0" dirty="0" smtClean="0"/>
                        <a:t> - 100%]</a:t>
                      </a:r>
                    </a:p>
                    <a:p>
                      <a:r>
                        <a:rPr lang="fr-FR" sz="1100" dirty="0" smtClean="0"/>
                        <a:t>The </a:t>
                      </a:r>
                      <a:r>
                        <a:rPr lang="fr-FR" sz="1100" dirty="0" err="1" smtClean="0"/>
                        <a:t>lower</a:t>
                      </a:r>
                      <a:r>
                        <a:rPr lang="fr-FR" sz="1100" dirty="0" smtClean="0"/>
                        <a:t>,</a:t>
                      </a:r>
                      <a:r>
                        <a:rPr lang="fr-FR" sz="1100" baseline="0" dirty="0" smtClean="0"/>
                        <a:t> the </a:t>
                      </a:r>
                      <a:r>
                        <a:rPr lang="fr-FR" sz="1100" baseline="0" dirty="0" err="1" smtClean="0"/>
                        <a:t>lower</a:t>
                      </a:r>
                      <a:r>
                        <a:rPr lang="fr-FR" sz="1100" baseline="0" dirty="0" smtClean="0"/>
                        <a:t> the </a:t>
                      </a:r>
                      <a:r>
                        <a:rPr lang="fr-FR" sz="1100" baseline="0" dirty="0" err="1" smtClean="0"/>
                        <a:t>price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exposure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is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Decrease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eg</a:t>
                      </a:r>
                      <a:r>
                        <a:rPr lang="fr-FR" sz="1400" baseline="0" dirty="0" smtClean="0"/>
                        <a:t> -10%)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baseline="0" dirty="0" err="1" smtClean="0"/>
                        <a:t>increase</a:t>
                      </a:r>
                      <a:r>
                        <a:rPr lang="fr-FR" sz="1100" baseline="0" dirty="0" smtClean="0"/>
                        <a:t> in a </a:t>
                      </a:r>
                      <a:r>
                        <a:rPr lang="fr-FR" sz="1100" baseline="0" dirty="0" err="1" smtClean="0"/>
                        <a:t>supply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price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curve</a:t>
                      </a:r>
                      <a:endParaRPr lang="fr-FR" sz="11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100" dirty="0" smtClean="0"/>
                        <a:t>Group </a:t>
                      </a:r>
                      <a:r>
                        <a:rPr lang="fr-FR" sz="1100" dirty="0" err="1" smtClean="0"/>
                        <a:t>solving</a:t>
                      </a:r>
                      <a:r>
                        <a:rPr lang="fr-FR" sz="1100" dirty="0" smtClean="0"/>
                        <a:t> disruption</a:t>
                      </a:r>
                      <a:endParaRPr lang="en-GB" sz="1100" dirty="0" smtClean="0"/>
                    </a:p>
                  </a:txBody>
                  <a:tcPr/>
                </a:tc>
              </a:tr>
              <a:tr h="497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INDICATOR – </a:t>
                      </a:r>
                      <a:r>
                        <a:rPr lang="fr-FR" sz="1400" dirty="0" err="1" smtClean="0"/>
                        <a:t>SSPDi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[0%</a:t>
                      </a:r>
                      <a:r>
                        <a:rPr lang="fr-FR" sz="1400" baseline="0" dirty="0" smtClean="0"/>
                        <a:t> - 100%]</a:t>
                      </a:r>
                    </a:p>
                    <a:p>
                      <a:r>
                        <a:rPr lang="fr-FR" sz="1100" dirty="0" smtClean="0"/>
                        <a:t>The </a:t>
                      </a:r>
                      <a:r>
                        <a:rPr lang="fr-FR" sz="1100" dirty="0" err="1" smtClean="0"/>
                        <a:t>higher</a:t>
                      </a:r>
                      <a:r>
                        <a:rPr lang="fr-FR" sz="1100" dirty="0" smtClean="0"/>
                        <a:t>,</a:t>
                      </a:r>
                      <a:r>
                        <a:rPr lang="fr-FR" sz="1100" baseline="0" dirty="0" smtClean="0"/>
                        <a:t> the </a:t>
                      </a:r>
                      <a:r>
                        <a:rPr lang="fr-FR" sz="1100" baseline="0" dirty="0" err="1" smtClean="0"/>
                        <a:t>better</a:t>
                      </a:r>
                      <a:r>
                        <a:rPr lang="fr-FR" sz="1100" baseline="0" dirty="0" smtClean="0"/>
                        <a:t> 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Increase</a:t>
                      </a:r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/>
                        <a:t>eg</a:t>
                      </a:r>
                      <a:r>
                        <a:rPr lang="fr-FR" sz="1400" dirty="0" smtClean="0"/>
                        <a:t> +7%)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Group </a:t>
                      </a:r>
                      <a:r>
                        <a:rPr lang="fr-FR" sz="1100" dirty="0" err="1" smtClean="0"/>
                        <a:t>solving</a:t>
                      </a:r>
                      <a:r>
                        <a:rPr lang="fr-FR" sz="1100" dirty="0" smtClean="0"/>
                        <a:t> disruption</a:t>
                      </a:r>
                      <a:endParaRPr lang="en-GB" sz="11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8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impact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52690"/>
              </p:ext>
            </p:extLst>
          </p:nvPr>
        </p:nvGraphicFramePr>
        <p:xfrm>
          <a:off x="304800" y="1783080"/>
          <a:ext cx="8458200" cy="214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286000"/>
                <a:gridCol w="2305050"/>
                <a:gridCol w="2114550"/>
              </a:tblGrid>
              <a:tr h="545624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Result</a:t>
                      </a:r>
                      <a:r>
                        <a:rPr lang="fr-FR" sz="1400" dirty="0" smtClean="0"/>
                        <a:t> File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Indicator</a:t>
                      </a:r>
                      <a:r>
                        <a:rPr lang="fr-FR" sz="1400" baseline="0" dirty="0" smtClean="0"/>
                        <a:t> range in Initial/Final Situation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Group </a:t>
                      </a:r>
                      <a:r>
                        <a:rPr lang="fr-FR" sz="1400" dirty="0" err="1" smtClean="0"/>
                        <a:t>usually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expected</a:t>
                      </a:r>
                      <a:r>
                        <a:rPr lang="fr-FR" sz="1400" dirty="0" smtClean="0"/>
                        <a:t> impact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Possible exceptions </a:t>
                      </a:r>
                      <a:r>
                        <a:rPr lang="fr-FR" sz="1400" dirty="0" smtClean="0"/>
                        <a:t>*</a:t>
                      </a:r>
                    </a:p>
                    <a:p>
                      <a:r>
                        <a:rPr lang="fr-FR" sz="1100" dirty="0" smtClean="0"/>
                        <a:t>(*) non exhaustive</a:t>
                      </a:r>
                      <a:endParaRPr lang="en-GB" sz="1100" dirty="0"/>
                    </a:p>
                  </a:txBody>
                  <a:tcPr/>
                </a:tc>
              </a:tr>
              <a:tr h="97891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MONETIZATION </a:t>
                      </a:r>
                    </a:p>
                    <a:p>
                      <a:r>
                        <a:rPr lang="fr-FR" sz="1400" dirty="0" smtClean="0"/>
                        <a:t>(Total EU Bill)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The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lower</a:t>
                      </a:r>
                      <a:r>
                        <a:rPr lang="fr-FR" sz="1100" baseline="0" dirty="0" smtClean="0"/>
                        <a:t>, the </a:t>
                      </a:r>
                      <a:r>
                        <a:rPr lang="fr-FR" sz="1100" baseline="0" dirty="0" err="1" smtClean="0"/>
                        <a:t>better</a:t>
                      </a:r>
                      <a:endParaRPr lang="en-GB" sz="11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Decrease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 smtClean="0"/>
                        <a:t>Group </a:t>
                      </a:r>
                      <a:r>
                        <a:rPr lang="fr-FR" sz="1100" dirty="0" err="1" smtClean="0"/>
                        <a:t>allowing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gazeification</a:t>
                      </a:r>
                      <a:r>
                        <a:rPr lang="fr-FR" sz="1100" dirty="0" smtClean="0"/>
                        <a:t> of new countries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 smtClean="0"/>
                        <a:t>LNG </a:t>
                      </a:r>
                      <a:r>
                        <a:rPr lang="fr-FR" sz="1100" dirty="0" err="1" smtClean="0"/>
                        <a:t>terminals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under</a:t>
                      </a:r>
                      <a:r>
                        <a:rPr lang="fr-FR" sz="1100" dirty="0" smtClean="0"/>
                        <a:t> LNG </a:t>
                      </a:r>
                      <a:r>
                        <a:rPr lang="fr-FR" sz="1100" dirty="0" err="1" smtClean="0"/>
                        <a:t>expensive</a:t>
                      </a:r>
                      <a:r>
                        <a:rPr lang="fr-FR" sz="1100" dirty="0" smtClean="0"/>
                        <a:t>, due to minimum </a:t>
                      </a:r>
                      <a:r>
                        <a:rPr lang="fr-FR" sz="1100" dirty="0" err="1" smtClean="0"/>
                        <a:t>send</a:t>
                      </a:r>
                      <a:r>
                        <a:rPr lang="fr-FR" sz="1100" dirty="0" smtClean="0"/>
                        <a:t>-out set on LNG </a:t>
                      </a:r>
                      <a:r>
                        <a:rPr lang="fr-FR" sz="1100" dirty="0" err="1" smtClean="0"/>
                        <a:t>terminals</a:t>
                      </a:r>
                      <a:r>
                        <a:rPr lang="fr-FR" sz="1100" dirty="0" smtClean="0"/>
                        <a:t> at 10% of </a:t>
                      </a:r>
                      <a:r>
                        <a:rPr lang="fr-FR" sz="1100" dirty="0" err="1" smtClean="0"/>
                        <a:t>send</a:t>
                      </a:r>
                      <a:r>
                        <a:rPr lang="fr-FR" sz="1100" dirty="0" smtClean="0"/>
                        <a:t>-out </a:t>
                      </a:r>
                      <a:r>
                        <a:rPr lang="fr-FR" sz="1100" dirty="0" err="1" smtClean="0"/>
                        <a:t>capacity</a:t>
                      </a:r>
                      <a:endParaRPr lang="fr-FR" sz="11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 smtClean="0"/>
                        <a:t>LNG </a:t>
                      </a:r>
                      <a:r>
                        <a:rPr lang="fr-FR" sz="1100" dirty="0" err="1" smtClean="0"/>
                        <a:t>terminals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causing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increased</a:t>
                      </a:r>
                      <a:r>
                        <a:rPr lang="fr-FR" sz="1100" baseline="0" dirty="0" smtClean="0"/>
                        <a:t> 2W disruption in </a:t>
                      </a:r>
                      <a:r>
                        <a:rPr lang="fr-FR" sz="1100" baseline="0" dirty="0" err="1" smtClean="0"/>
                        <a:t>some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baseline="0" dirty="0" err="1" smtClean="0"/>
                        <a:t>price</a:t>
                      </a:r>
                      <a:r>
                        <a:rPr lang="fr-FR" sz="1100" baseline="0" dirty="0" smtClean="0"/>
                        <a:t> configurations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09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3224" y="5181601"/>
            <a:ext cx="3962375" cy="2921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celine.heidrecheid@entsog.eu</a:t>
            </a:r>
            <a:r>
              <a:rPr lang="en-GB" dirty="0"/>
              <a:t>;</a:t>
            </a:r>
            <a:r>
              <a:rPr lang="en-GB" dirty="0" smtClean="0"/>
              <a:t> adam.balogh@entsog.eu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SOG_140930_Template_Presentation">
  <a:themeElements>
    <a:clrScheme name="ENTSOG">
      <a:dk1>
        <a:srgbClr val="1F4484"/>
      </a:dk1>
      <a:lt1>
        <a:srgbClr val="FFFFFF"/>
      </a:lt1>
      <a:dk2>
        <a:srgbClr val="6B95C7"/>
      </a:dk2>
      <a:lt2>
        <a:srgbClr val="3E6CA4"/>
      </a:lt2>
      <a:accent1>
        <a:srgbClr val="1F4484"/>
      </a:accent1>
      <a:accent2>
        <a:srgbClr val="829824"/>
      </a:accent2>
      <a:accent3>
        <a:srgbClr val="C1D537"/>
      </a:accent3>
      <a:accent4>
        <a:srgbClr val="E8262C"/>
      </a:accent4>
      <a:accent5>
        <a:srgbClr val="EB7A3B"/>
      </a:accent5>
      <a:accent6>
        <a:srgbClr val="F2CA00"/>
      </a:accent6>
      <a:hlink>
        <a:srgbClr val="1F4484"/>
      </a:hlink>
      <a:folHlink>
        <a:srgbClr val="8D7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ENTSOG_140930_Template_Presentation</Template>
  <TotalTime>2703</TotalTime>
  <Words>328</Words>
  <Application>Microsoft Office PowerPoint</Application>
  <PresentationFormat>On-screen Show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ENTSOG_140930_Template_Presentation</vt:lpstr>
      <vt:lpstr>CBA Results Files Analysing the results</vt:lpstr>
      <vt:lpstr>Getting started</vt:lpstr>
      <vt:lpstr>Usually expected impact</vt:lpstr>
      <vt:lpstr>Usually expected impact</vt:lpstr>
      <vt:lpstr>Usually expected impact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Specific modelling</dc:title>
  <dc:creator>Olivier Lebois</dc:creator>
  <cp:lastModifiedBy>Celine Heidrecheid</cp:lastModifiedBy>
  <cp:revision>172</cp:revision>
  <cp:lastPrinted>2015-04-07T14:23:14Z</cp:lastPrinted>
  <dcterms:created xsi:type="dcterms:W3CDTF">2014-11-03T14:06:55Z</dcterms:created>
  <dcterms:modified xsi:type="dcterms:W3CDTF">2015-04-10T14:55:10Z</dcterms:modified>
</cp:coreProperties>
</file>